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7"/>
  </p:notesMasterIdLst>
  <p:sldIdLst>
    <p:sldId id="257" r:id="rId3"/>
    <p:sldId id="268" r:id="rId4"/>
    <p:sldId id="269" r:id="rId5"/>
    <p:sldId id="258" r:id="rId6"/>
    <p:sldId id="270" r:id="rId7"/>
    <p:sldId id="272" r:id="rId8"/>
    <p:sldId id="273" r:id="rId9"/>
    <p:sldId id="259" r:id="rId10"/>
    <p:sldId id="274" r:id="rId11"/>
    <p:sldId id="260" r:id="rId12"/>
    <p:sldId id="261" r:id="rId13"/>
    <p:sldId id="265" r:id="rId14"/>
    <p:sldId id="263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59B478BF-B2FC-4EC0-BB47-5B6CCC28AAB3}" type="datetimeFigureOut">
              <a:rPr lang="en-US" smtClean="0"/>
              <a:pPr/>
              <a:t>7/2/2023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84A064DC-A88C-45B3-9A3C-BE7323831C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6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 charset="0"/>
              </a:rPr>
              <a:t>Immodesty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 charset="0"/>
              </a:rPr>
              <a:t>Richard Thetford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E8DA35-50BF-46D8-8408-4F32DED5CD0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Arial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78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 charset="0"/>
              </a:rPr>
              <a:t>Immodesty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 charset="0"/>
              </a:rPr>
              <a:t>Richard Thetford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E8DA35-50BF-46D8-8408-4F32DED5CD0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Arial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8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 charset="0"/>
              </a:rPr>
              <a:t>Immodesty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 charset="0"/>
              </a:rPr>
              <a:t>Richard Thetford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E8DA35-50BF-46D8-8408-4F32DED5CD0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Arial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9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AB78D7-4294-4A0A-8CE3-27D74F07201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80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046730-398B-4848-859A-F1A83E57FC9D}" type="slidenum">
              <a:rPr lang="en-US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13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DFD699-94FA-4446-92EE-52B6DCAF9342}" type="slidenum">
              <a:rPr lang="en-US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71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CA5DD2-BE3B-497E-9D7B-1824F8BD7C99}" type="slidenum">
              <a:rPr lang="en-US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053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Roboto" panose="02000000000000000000" pitchFamily="2" charset="0"/>
              </a:defRPr>
            </a:lvl1pPr>
          </a:lstStyle>
          <a:p>
            <a:fld id="{C114F053-51ED-46C0-9931-1C692F77A7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69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oboto" panose="02000000000000000000" pitchFamily="2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Roboto" panose="02000000000000000000" pitchFamily="2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Roboto" panose="02000000000000000000" pitchFamily="2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Roboto" panose="02000000000000000000" pitchFamily="2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boto" panose="02000000000000000000" pitchFamily="2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Roboto" panose="02000000000000000000" pitchFamily="2" charset="0"/>
              </a:defRPr>
            </a:lvl1pPr>
          </a:lstStyle>
          <a:p>
            <a:fld id="{3A2DA158-5AA3-4AFE-A011-A474D6577D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81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oboto" panose="02000000000000000000" pitchFamily="2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Roboto" panose="02000000000000000000" pitchFamily="2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Roboto" panose="02000000000000000000" pitchFamily="2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Roboto" panose="02000000000000000000" pitchFamily="2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boto" panose="02000000000000000000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DAM_E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510" y="215518"/>
            <a:ext cx="4278960" cy="6104529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510470" y="228601"/>
            <a:ext cx="74645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7200" b="1" dirty="0">
                <a:solidFill>
                  <a:srgbClr val="006600"/>
                </a:solidFill>
                <a:latin typeface="Roboto" panose="02000000000000000000" pitchFamily="2" charset="0"/>
                <a:cs typeface="Arial" charset="0"/>
              </a:rPr>
              <a:t>Immodesty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308726" y="950913"/>
            <a:ext cx="3902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523852" y="2203276"/>
            <a:ext cx="74500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Following the example of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pitchFamily="34" charset="0"/>
              </a:rPr>
              <a:t>Man or God?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30" y="0"/>
            <a:ext cx="2286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975028" y="0"/>
            <a:ext cx="2286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0930" y="-1"/>
            <a:ext cx="11830774" cy="236063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1682" y="6321792"/>
            <a:ext cx="11950022" cy="236063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809729" y="3943194"/>
            <a:ext cx="4900067" cy="2267293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84269" y="4815230"/>
            <a:ext cx="476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Philippians 2:12-16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7657A7-7D30-4CEE-AF09-227DF68AF0DD}"/>
              </a:ext>
            </a:extLst>
          </p:cNvPr>
          <p:cNvSpPr txBox="1"/>
          <p:nvPr/>
        </p:nvSpPr>
        <p:spPr>
          <a:xfrm>
            <a:off x="0" y="6559600"/>
            <a:ext cx="1218967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430455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7" name="Rectangle 55"/>
          <p:cNvSpPr>
            <a:spLocks noChangeArrowheads="1"/>
          </p:cNvSpPr>
          <p:nvPr/>
        </p:nvSpPr>
        <p:spPr bwMode="auto">
          <a:xfrm>
            <a:off x="230930" y="2590800"/>
            <a:ext cx="11744098" cy="372924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0930" y="257002"/>
            <a:ext cx="11744098" cy="838200"/>
          </a:xfrm>
          <a:effectLst>
            <a:outerShdw dist="35921" dir="2700000" algn="ctr" rotWithShape="0">
              <a:srgbClr val="FFFF66"/>
            </a:outerShdw>
          </a:effectLst>
        </p:spPr>
        <p:txBody>
          <a:bodyPr/>
          <a:lstStyle/>
          <a:p>
            <a:r>
              <a:rPr lang="en-US" sz="4800" b="1" dirty="0">
                <a:solidFill>
                  <a:srgbClr val="006600"/>
                </a:solidFill>
              </a:rPr>
              <a:t>What Does Our Dress Say to People?</a:t>
            </a:r>
          </a:p>
        </p:txBody>
      </p:sp>
      <p:graphicFrame>
        <p:nvGraphicFramePr>
          <p:cNvPr id="23611" name="Group 5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261937"/>
              </p:ext>
            </p:extLst>
          </p:nvPr>
        </p:nvGraphicFramePr>
        <p:xfrm>
          <a:off x="1752600" y="2743200"/>
          <a:ext cx="8763000" cy="3464721"/>
        </p:xfrm>
        <a:graphic>
          <a:graphicData uri="http://schemas.openxmlformats.org/drawingml/2006/table">
            <a:tbl>
              <a:tblPr/>
              <a:tblGrid>
                <a:gridCol w="173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6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6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20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Roboto" panose="02000000000000000000" pitchFamily="2" charset="0"/>
                        </a:rPr>
                        <a:t>Place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Roboto" panose="02000000000000000000" pitchFamily="2" charset="0"/>
                        </a:rPr>
                        <a:t>M/W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Roboto" panose="02000000000000000000" pitchFamily="2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Roboto" panose="02000000000000000000" pitchFamily="2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Roboto" panose="02000000000000000000" pitchFamily="2" charset="0"/>
                        </a:rPr>
                        <a:t>Undecided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Street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Men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Women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Eating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Men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Women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Office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Men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Women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605" name="Text Box 53"/>
          <p:cNvSpPr txBox="1">
            <a:spLocks noChangeArrowheads="1"/>
          </p:cNvSpPr>
          <p:nvPr/>
        </p:nvSpPr>
        <p:spPr bwMode="auto">
          <a:xfrm>
            <a:off x="1752600" y="1143001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Roboto" panose="02000000000000000000" pitchFamily="2" charset="0"/>
                <a:cs typeface="Arial" charset="0"/>
              </a:rPr>
              <a:t>American Institute of Public Opinion Poll: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Roboto" panose="02000000000000000000" pitchFamily="2" charset="0"/>
                <a:cs typeface="Arial" charset="0"/>
              </a:rPr>
              <a:t>“Do you approve of women wearing shorts on the street? In public eating places? At the office?”</a:t>
            </a:r>
          </a:p>
        </p:txBody>
      </p:sp>
      <p:sp>
        <p:nvSpPr>
          <p:cNvPr id="23610" name="Rectangle 58"/>
          <p:cNvSpPr>
            <a:spLocks noChangeArrowheads="1"/>
          </p:cNvSpPr>
          <p:nvPr/>
        </p:nvSpPr>
        <p:spPr bwMode="auto">
          <a:xfrm>
            <a:off x="1733696" y="5193957"/>
            <a:ext cx="8794121" cy="104116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23612" name="Rectangle 60"/>
          <p:cNvSpPr>
            <a:spLocks noChangeArrowheads="1"/>
          </p:cNvSpPr>
          <p:nvPr/>
        </p:nvSpPr>
        <p:spPr bwMode="auto">
          <a:xfrm>
            <a:off x="1749257" y="4207669"/>
            <a:ext cx="8778560" cy="988357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23613" name="Rectangle 61"/>
          <p:cNvSpPr>
            <a:spLocks noChangeArrowheads="1"/>
          </p:cNvSpPr>
          <p:nvPr/>
        </p:nvSpPr>
        <p:spPr bwMode="auto">
          <a:xfrm>
            <a:off x="1733696" y="2715999"/>
            <a:ext cx="8781903" cy="149167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27EB5C-BC6B-4158-B3B3-9C2267F17CAD}"/>
              </a:ext>
            </a:extLst>
          </p:cNvPr>
          <p:cNvSpPr/>
          <p:nvPr/>
        </p:nvSpPr>
        <p:spPr>
          <a:xfrm>
            <a:off x="2330" y="0"/>
            <a:ext cx="2286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0C89C9-467F-49C7-933E-40D65D2B4A88}"/>
              </a:ext>
            </a:extLst>
          </p:cNvPr>
          <p:cNvSpPr/>
          <p:nvPr/>
        </p:nvSpPr>
        <p:spPr>
          <a:xfrm>
            <a:off x="11975028" y="0"/>
            <a:ext cx="2286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39C432-B220-48E8-A81F-7934B16ACEF1}"/>
              </a:ext>
            </a:extLst>
          </p:cNvPr>
          <p:cNvSpPr/>
          <p:nvPr/>
        </p:nvSpPr>
        <p:spPr>
          <a:xfrm>
            <a:off x="230930" y="-1"/>
            <a:ext cx="11830774" cy="236063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8842E6-5BF0-41EB-9354-480EE4BA7FB3}"/>
              </a:ext>
            </a:extLst>
          </p:cNvPr>
          <p:cNvSpPr/>
          <p:nvPr/>
        </p:nvSpPr>
        <p:spPr>
          <a:xfrm>
            <a:off x="111682" y="6321792"/>
            <a:ext cx="11950022" cy="236063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09FF86-E73C-4B6D-BBD8-E864D680699A}"/>
              </a:ext>
            </a:extLst>
          </p:cNvPr>
          <p:cNvSpPr txBox="1"/>
          <p:nvPr/>
        </p:nvSpPr>
        <p:spPr>
          <a:xfrm>
            <a:off x="0" y="6559600"/>
            <a:ext cx="1218967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  <p:sp>
        <p:nvSpPr>
          <p:cNvPr id="18" name="Line 11">
            <a:extLst>
              <a:ext uri="{FF2B5EF4-FFF2-40B4-BE49-F238E27FC236}">
                <a16:creationId xmlns:a16="http://schemas.microsoft.com/office/drawing/2014/main" id="{873BF3D8-1364-4561-8392-397B7740F2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544" y="1145185"/>
            <a:ext cx="11814484" cy="1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335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3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3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10" grpId="0" animBg="1"/>
      <p:bldP spid="23612" grpId="0" animBg="1"/>
      <p:bldP spid="236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19200"/>
            <a:ext cx="86868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>
                <a:cs typeface="Arial" pitchFamily="34" charset="0"/>
              </a:rPr>
              <a:t>Brushy Mountain State Penitentiary’s Visitation Handbook (Rule 5):</a:t>
            </a:r>
            <a:endParaRPr lang="en-US" i="1" dirty="0">
              <a:cs typeface="Arial" pitchFamily="34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30930" y="2286000"/>
            <a:ext cx="11730140" cy="4026414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59530" y="2573551"/>
            <a:ext cx="635309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“All visitors shall dress in an appropriate manner ..…halter tops, tank tops, sun dresses, shorts, and other revealing attire shall not be acceptable on persons over the age of 10”        						      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(Greg </a:t>
            </a:r>
            <a:r>
              <a:rPr lang="en-US" sz="2000" dirty="0" err="1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Gwin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, The Beacon)</a:t>
            </a:r>
            <a:endParaRPr lang="en-US" sz="2000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30930" y="256519"/>
            <a:ext cx="11744098" cy="840369"/>
          </a:xfrm>
          <a:effectLst>
            <a:outerShdw dist="35921" dir="2700000" algn="ctr" rotWithShape="0">
              <a:srgbClr val="FFFF66"/>
            </a:outerShdw>
          </a:effectLst>
        </p:spPr>
        <p:txBody>
          <a:bodyPr/>
          <a:lstStyle/>
          <a:p>
            <a:r>
              <a:rPr lang="en-US" sz="4800" b="1" dirty="0">
                <a:solidFill>
                  <a:srgbClr val="006600"/>
                </a:solidFill>
              </a:rPr>
              <a:t>What Does Our Dress Say to People?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9C010B-33C9-47E4-BF4C-A2DD909AF250}"/>
              </a:ext>
            </a:extLst>
          </p:cNvPr>
          <p:cNvSpPr/>
          <p:nvPr/>
        </p:nvSpPr>
        <p:spPr>
          <a:xfrm>
            <a:off x="2330" y="0"/>
            <a:ext cx="2286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28FCFA-E481-4409-BBAB-6BF97547B148}"/>
              </a:ext>
            </a:extLst>
          </p:cNvPr>
          <p:cNvSpPr/>
          <p:nvPr/>
        </p:nvSpPr>
        <p:spPr>
          <a:xfrm>
            <a:off x="11975028" y="0"/>
            <a:ext cx="2286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F1FD9A-1A8A-4871-B489-0074D738C970}"/>
              </a:ext>
            </a:extLst>
          </p:cNvPr>
          <p:cNvSpPr/>
          <p:nvPr/>
        </p:nvSpPr>
        <p:spPr>
          <a:xfrm>
            <a:off x="230930" y="-1"/>
            <a:ext cx="11830774" cy="236063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DAC52A-79C4-47CD-82B2-0E3AAC73983A}"/>
              </a:ext>
            </a:extLst>
          </p:cNvPr>
          <p:cNvSpPr/>
          <p:nvPr/>
        </p:nvSpPr>
        <p:spPr>
          <a:xfrm>
            <a:off x="111682" y="6321792"/>
            <a:ext cx="11950022" cy="236063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3C4C33-C549-4D26-BFCB-A469985DBB22}"/>
              </a:ext>
            </a:extLst>
          </p:cNvPr>
          <p:cNvSpPr txBox="1"/>
          <p:nvPr/>
        </p:nvSpPr>
        <p:spPr>
          <a:xfrm>
            <a:off x="0" y="6559600"/>
            <a:ext cx="1218967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BF1F7115-6334-4172-8578-86327FD90F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544" y="1145185"/>
            <a:ext cx="11814484" cy="1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pic>
        <p:nvPicPr>
          <p:cNvPr id="3" name="Picture 2" descr="A picture containing grass, outdoor, tree, building&#10;&#10;Description automatically generated">
            <a:extLst>
              <a:ext uri="{FF2B5EF4-FFF2-40B4-BE49-F238E27FC236}">
                <a16:creationId xmlns:a16="http://schemas.microsoft.com/office/drawing/2014/main" id="{093F55C6-91B1-4D3E-A74B-E35583B46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588" y="2366273"/>
            <a:ext cx="5076898" cy="388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70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3330" y="1219200"/>
            <a:ext cx="11489910" cy="1143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b="1" dirty="0">
                <a:cs typeface="Arial" pitchFamily="34" charset="0"/>
              </a:rPr>
              <a:t>The Ohio Department of Rehabilitation and Correction’s list of rules governing those who visit inmates of their institutions: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30930" y="2292400"/>
            <a:ext cx="11744098" cy="402764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676400" y="2332038"/>
            <a:ext cx="8839200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376350" y="2444802"/>
            <a:ext cx="11584720" cy="372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No see-through or tight-fitting clothing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600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No shorts (shorts will be permitted for children under age 12)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600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No skirts or dresses higher than the middle of the knee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600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No clothing with gang/club insignia or obscene gestures or language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600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No tank tops, tube tops or muscle shirts and no bare midriffs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600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Shoes and shirts must be worn at all times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600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Any other attire found to be potentially disruptive or offensive       </a:t>
            </a:r>
            <a:r>
              <a:rPr lang="en-US" sz="2400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				   	       					           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(Larry Devore, Bible Matters)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0930" y="256520"/>
            <a:ext cx="11814484" cy="838200"/>
          </a:xfrm>
          <a:effectLst>
            <a:outerShdw dist="35921" dir="2700000" algn="ctr" rotWithShape="0">
              <a:srgbClr val="FFFF66"/>
            </a:outerShdw>
          </a:effectLst>
        </p:spPr>
        <p:txBody>
          <a:bodyPr/>
          <a:lstStyle/>
          <a:p>
            <a:r>
              <a:rPr lang="en-US" sz="4800" b="1" dirty="0">
                <a:solidFill>
                  <a:srgbClr val="006600"/>
                </a:solidFill>
              </a:rPr>
              <a:t>What Does Our Dress Say to People?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F91C38-06D4-45C3-B9AF-00DC12E68FC4}"/>
              </a:ext>
            </a:extLst>
          </p:cNvPr>
          <p:cNvSpPr/>
          <p:nvPr/>
        </p:nvSpPr>
        <p:spPr>
          <a:xfrm>
            <a:off x="2330" y="0"/>
            <a:ext cx="2286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3C11CA-BE04-4900-8813-3D174B7D2D7C}"/>
              </a:ext>
            </a:extLst>
          </p:cNvPr>
          <p:cNvSpPr/>
          <p:nvPr/>
        </p:nvSpPr>
        <p:spPr>
          <a:xfrm>
            <a:off x="11975028" y="0"/>
            <a:ext cx="2286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6F751F-295D-47C8-BD05-9479EEF41217}"/>
              </a:ext>
            </a:extLst>
          </p:cNvPr>
          <p:cNvSpPr/>
          <p:nvPr/>
        </p:nvSpPr>
        <p:spPr>
          <a:xfrm>
            <a:off x="230930" y="-1"/>
            <a:ext cx="11830774" cy="236063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9B2758-8FD9-4859-9EA3-0EB3C5D0642C}"/>
              </a:ext>
            </a:extLst>
          </p:cNvPr>
          <p:cNvSpPr/>
          <p:nvPr/>
        </p:nvSpPr>
        <p:spPr>
          <a:xfrm>
            <a:off x="111682" y="6321792"/>
            <a:ext cx="11950022" cy="236063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D29F06-FA29-46AA-B1F0-63332D100001}"/>
              </a:ext>
            </a:extLst>
          </p:cNvPr>
          <p:cNvSpPr txBox="1"/>
          <p:nvPr/>
        </p:nvSpPr>
        <p:spPr>
          <a:xfrm>
            <a:off x="0" y="6559600"/>
            <a:ext cx="1218967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  <p:sp>
        <p:nvSpPr>
          <p:cNvPr id="21" name="Line 11">
            <a:extLst>
              <a:ext uri="{FF2B5EF4-FFF2-40B4-BE49-F238E27FC236}">
                <a16:creationId xmlns:a16="http://schemas.microsoft.com/office/drawing/2014/main" id="{F05E5AE9-24FA-4EAE-B593-BC1DA5F94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544" y="1145185"/>
            <a:ext cx="11814484" cy="1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33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6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6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6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6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6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832379" y="1025403"/>
            <a:ext cx="8142649" cy="5294644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60971" y="1199493"/>
            <a:ext cx="6530829" cy="5112922"/>
          </a:xfrm>
        </p:spPr>
        <p:txBody>
          <a:bodyPr/>
          <a:lstStyle/>
          <a:p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Philippians 2:15</a:t>
            </a:r>
          </a:p>
          <a:p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Romans 12:1-2</a:t>
            </a:r>
          </a:p>
          <a:p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Ephesians 5:11</a:t>
            </a:r>
          </a:p>
          <a:p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Matthew 5:16</a:t>
            </a:r>
          </a:p>
          <a:p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1 Thessalonians 5:21-22</a:t>
            </a:r>
          </a:p>
          <a:p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1 Peter 2:11-12</a:t>
            </a:r>
          </a:p>
          <a:p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Luke 17:1-2</a:t>
            </a:r>
          </a:p>
          <a:p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2 Peter 3:14</a:t>
            </a:r>
          </a:p>
          <a:p>
            <a:endParaRPr lang="en-US" dirty="0"/>
          </a:p>
        </p:txBody>
      </p:sp>
      <p:graphicFrame>
        <p:nvGraphicFramePr>
          <p:cNvPr id="2662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30737220"/>
              </p:ext>
            </p:extLst>
          </p:nvPr>
        </p:nvGraphicFramePr>
        <p:xfrm>
          <a:off x="230922" y="838200"/>
          <a:ext cx="3601457" cy="5474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2" imgW="4191120" imgH="6019920" progId="Presentations.Drawing.14">
                  <p:embed/>
                </p:oleObj>
              </mc:Choice>
              <mc:Fallback>
                <p:oleObj name="Drawing" r:id="rId2" imgW="4191120" imgH="6019920" progId="Presentations.Drawing.14">
                  <p:embed/>
                  <p:pic>
                    <p:nvPicPr>
                      <p:cNvPr id="266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22" y="838200"/>
                        <a:ext cx="3601457" cy="54742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30930" y="48860"/>
            <a:ext cx="11730140" cy="115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6600"/>
                </a:solidFill>
                <a:latin typeface="Roboto" panose="02000000000000000000" pitchFamily="2" charset="0"/>
                <a:cs typeface="Arial" charset="0"/>
              </a:rPr>
              <a:t>Principles That Should Guide Christians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36534E-FD9F-4AFF-9913-D67C05A8299F}"/>
              </a:ext>
            </a:extLst>
          </p:cNvPr>
          <p:cNvSpPr/>
          <p:nvPr/>
        </p:nvSpPr>
        <p:spPr>
          <a:xfrm>
            <a:off x="2330" y="0"/>
            <a:ext cx="2286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3DAF42-09C3-4705-B9F7-33C36885FF97}"/>
              </a:ext>
            </a:extLst>
          </p:cNvPr>
          <p:cNvSpPr/>
          <p:nvPr/>
        </p:nvSpPr>
        <p:spPr>
          <a:xfrm>
            <a:off x="11975028" y="0"/>
            <a:ext cx="2286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D8799D-848D-4E61-A2FE-369A946369DE}"/>
              </a:ext>
            </a:extLst>
          </p:cNvPr>
          <p:cNvSpPr/>
          <p:nvPr/>
        </p:nvSpPr>
        <p:spPr>
          <a:xfrm>
            <a:off x="230930" y="-1"/>
            <a:ext cx="11830774" cy="236063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2AB842-CCB9-4AE0-84F8-25D38640F0C9}"/>
              </a:ext>
            </a:extLst>
          </p:cNvPr>
          <p:cNvSpPr/>
          <p:nvPr/>
        </p:nvSpPr>
        <p:spPr>
          <a:xfrm>
            <a:off x="111682" y="6321792"/>
            <a:ext cx="11950022" cy="236063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EE36A4-0909-4859-89F8-99258CF90F8D}"/>
              </a:ext>
            </a:extLst>
          </p:cNvPr>
          <p:cNvSpPr txBox="1"/>
          <p:nvPr/>
        </p:nvSpPr>
        <p:spPr>
          <a:xfrm>
            <a:off x="0" y="6559600"/>
            <a:ext cx="1218967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646829F-AD9B-4127-89BF-26F7CA494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511" y="1121546"/>
            <a:ext cx="2786189" cy="511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71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68361"/>
          </a:xfrm>
          <a:effectLst>
            <a:outerShdw dist="35921" dir="2700000" algn="ctr" rotWithShape="0">
              <a:srgbClr val="FFFF66"/>
            </a:outerShdw>
          </a:effectLst>
        </p:spPr>
        <p:txBody>
          <a:bodyPr/>
          <a:lstStyle/>
          <a:p>
            <a:r>
              <a:rPr lang="en-US" sz="4800" b="1" dirty="0">
                <a:solidFill>
                  <a:srgbClr val="006600"/>
                </a:solidFill>
              </a:rPr>
              <a:t>Conclusion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62968" y="1343680"/>
            <a:ext cx="1149631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6600"/>
                </a:solidFill>
                <a:latin typeface="Roboto" panose="02000000000000000000" pitchFamily="2" charset="0"/>
                <a:cs typeface="Arial" charset="0"/>
              </a:rPr>
              <a:t>Would you walk arm in arm with</a:t>
            </a:r>
            <a:br>
              <a:rPr lang="en-US" sz="3600" dirty="0">
                <a:solidFill>
                  <a:srgbClr val="006600"/>
                </a:solidFill>
                <a:latin typeface="Roboto" panose="02000000000000000000" pitchFamily="2" charset="0"/>
                <a:cs typeface="Arial" charset="0"/>
              </a:rPr>
            </a:br>
            <a:r>
              <a:rPr lang="en-US" sz="3600" dirty="0">
                <a:solidFill>
                  <a:srgbClr val="006600"/>
                </a:solidFill>
                <a:latin typeface="Roboto" panose="02000000000000000000" pitchFamily="2" charset="0"/>
                <a:cs typeface="Arial" charset="0"/>
              </a:rPr>
              <a:t>Jesus everywhere you go and with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everything you put on </a:t>
            </a:r>
            <a:r>
              <a:rPr lang="en-US" sz="3600" dirty="0">
                <a:solidFill>
                  <a:srgbClr val="006600"/>
                </a:solidFill>
                <a:latin typeface="Roboto" panose="02000000000000000000" pitchFamily="2" charset="0"/>
                <a:cs typeface="Arial" charset="0"/>
              </a:rPr>
              <a:t>each day?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057400" y="3276600"/>
            <a:ext cx="8153400" cy="2819400"/>
          </a:xfrm>
          <a:prstGeom prst="rect">
            <a:avLst/>
          </a:prstGeom>
          <a:solidFill>
            <a:srgbClr val="0048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209800" y="3463886"/>
            <a:ext cx="78486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FFFFFF"/>
                </a:solidFill>
                <a:latin typeface="Roboto" panose="02000000000000000000" pitchFamily="2" charset="0"/>
                <a:cs typeface="Arial" pitchFamily="34" charset="0"/>
              </a:rPr>
              <a:t>“But put on the Lord Jesus Christ, and </a:t>
            </a:r>
            <a:r>
              <a:rPr lang="en-US" sz="4000" b="1" dirty="0">
                <a:solidFill>
                  <a:srgbClr val="FFFF00"/>
                </a:solidFill>
                <a:latin typeface="Roboto" panose="02000000000000000000" pitchFamily="2" charset="0"/>
                <a:cs typeface="Arial" pitchFamily="34" charset="0"/>
              </a:rPr>
              <a:t>make no provision</a:t>
            </a:r>
            <a:r>
              <a:rPr lang="en-US" sz="4000" b="1" dirty="0">
                <a:solidFill>
                  <a:srgbClr val="FFFFFF"/>
                </a:solidFill>
                <a:latin typeface="Roboto" panose="02000000000000000000" pitchFamily="2" charset="0"/>
                <a:cs typeface="Arial" pitchFamily="34" charset="0"/>
              </a:rPr>
              <a:t> </a:t>
            </a:r>
            <a:r>
              <a:rPr lang="en-US" sz="4000" dirty="0">
                <a:solidFill>
                  <a:srgbClr val="FFFFFF"/>
                </a:solidFill>
                <a:latin typeface="Roboto" panose="02000000000000000000" pitchFamily="2" charset="0"/>
                <a:cs typeface="Arial" pitchFamily="34" charset="0"/>
              </a:rPr>
              <a:t>for the flesh, to fulfill its lusts.”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Roboto" panose="02000000000000000000" pitchFamily="2" charset="0"/>
                <a:cs typeface="Arial" pitchFamily="34" charset="0"/>
              </a:rPr>
              <a:t>Romans 13:14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C9B4D5-F0B6-4DA3-A6AD-CC55CEA576C2}"/>
              </a:ext>
            </a:extLst>
          </p:cNvPr>
          <p:cNvSpPr/>
          <p:nvPr/>
        </p:nvSpPr>
        <p:spPr>
          <a:xfrm>
            <a:off x="2330" y="0"/>
            <a:ext cx="2286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A6BBC6-4ECA-48BF-9DA9-33BEEBAEFE89}"/>
              </a:ext>
            </a:extLst>
          </p:cNvPr>
          <p:cNvSpPr/>
          <p:nvPr/>
        </p:nvSpPr>
        <p:spPr>
          <a:xfrm>
            <a:off x="11975028" y="0"/>
            <a:ext cx="2286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D1F056-D3E7-41EF-B8B0-5E3F4C156ED2}"/>
              </a:ext>
            </a:extLst>
          </p:cNvPr>
          <p:cNvSpPr/>
          <p:nvPr/>
        </p:nvSpPr>
        <p:spPr>
          <a:xfrm>
            <a:off x="230930" y="-1"/>
            <a:ext cx="11830774" cy="236063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2A130D-EA1B-4144-8F75-2EB50E95C4BC}"/>
              </a:ext>
            </a:extLst>
          </p:cNvPr>
          <p:cNvSpPr/>
          <p:nvPr/>
        </p:nvSpPr>
        <p:spPr>
          <a:xfrm>
            <a:off x="111682" y="6321792"/>
            <a:ext cx="11950022" cy="236063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19846B-D001-4B5B-9064-1DA60D02EB75}"/>
              </a:ext>
            </a:extLst>
          </p:cNvPr>
          <p:cNvSpPr txBox="1"/>
          <p:nvPr/>
        </p:nvSpPr>
        <p:spPr>
          <a:xfrm>
            <a:off x="0" y="6559600"/>
            <a:ext cx="1218967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  <p:sp>
        <p:nvSpPr>
          <p:cNvPr id="18" name="Line 11">
            <a:extLst>
              <a:ext uri="{FF2B5EF4-FFF2-40B4-BE49-F238E27FC236}">
                <a16:creationId xmlns:a16="http://schemas.microsoft.com/office/drawing/2014/main" id="{DF631794-75E7-464A-A8D4-DE76E6F50B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544" y="1145185"/>
            <a:ext cx="11814484" cy="1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115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 animBg="1"/>
      <p:bldP spid="276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230930" y="1179649"/>
            <a:ext cx="11744098" cy="514039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308726" y="950913"/>
            <a:ext cx="3902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350178" y="1265238"/>
            <a:ext cx="11523062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Jesus and Paul: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itchFamily="34" charset="0"/>
              </a:rPr>
              <a:t>Matthew 5:16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itchFamily="34" charset="0"/>
              </a:rPr>
              <a:t>Romans 2:24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We are living in a loose</a:t>
            </a:r>
            <a:br>
              <a:rPr lang="en-US" sz="3600" b="1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</a:br>
            <a:r>
              <a:rPr lang="en-US" sz="3600" b="1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and lascivious age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itchFamily="34" charset="0"/>
              </a:rPr>
              <a:t>Jeremiah 6:16-17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04849" y="4953000"/>
            <a:ext cx="11436973" cy="1231415"/>
          </a:xfrm>
          <a:prstGeom prst="rect">
            <a:avLst/>
          </a:prstGeom>
          <a:gradFill rotWithShape="1">
            <a:gsLst>
              <a:gs pos="0">
                <a:srgbClr val="006600">
                  <a:gamma/>
                  <a:shade val="46275"/>
                  <a:invGamma/>
                </a:srgbClr>
              </a:gs>
              <a:gs pos="50000">
                <a:srgbClr val="006600"/>
              </a:gs>
              <a:gs pos="100000">
                <a:srgbClr val="0066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981200" y="4972200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pitchFamily="34" charset="0"/>
              </a:rPr>
              <a:t>These words occur in every generation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pitchFamily="34" charset="0"/>
              </a:rPr>
              <a:t>A Rebellious Attitude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752600" y="256521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6600"/>
                </a:solidFill>
                <a:latin typeface="Roboto" panose="02000000000000000000" pitchFamily="2" charset="0"/>
                <a:cs typeface="Arial" charset="0"/>
              </a:rPr>
              <a:t>Immodesty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160544" y="1145185"/>
            <a:ext cx="11814484" cy="1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53C0BE-6B0A-4BA0-B709-D1A8B8585BFA}"/>
              </a:ext>
            </a:extLst>
          </p:cNvPr>
          <p:cNvSpPr/>
          <p:nvPr/>
        </p:nvSpPr>
        <p:spPr>
          <a:xfrm>
            <a:off x="2330" y="0"/>
            <a:ext cx="2286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225B89-9FDB-445D-A496-547576CD06BE}"/>
              </a:ext>
            </a:extLst>
          </p:cNvPr>
          <p:cNvSpPr/>
          <p:nvPr/>
        </p:nvSpPr>
        <p:spPr>
          <a:xfrm>
            <a:off x="11975028" y="0"/>
            <a:ext cx="2286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BAB4C2-8763-4A27-8B6A-F0450EB62461}"/>
              </a:ext>
            </a:extLst>
          </p:cNvPr>
          <p:cNvSpPr/>
          <p:nvPr/>
        </p:nvSpPr>
        <p:spPr>
          <a:xfrm>
            <a:off x="230930" y="-1"/>
            <a:ext cx="11830774" cy="236063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B3F6E0-97E8-4476-9651-E96C7D84B0B3}"/>
              </a:ext>
            </a:extLst>
          </p:cNvPr>
          <p:cNvSpPr/>
          <p:nvPr/>
        </p:nvSpPr>
        <p:spPr>
          <a:xfrm>
            <a:off x="111682" y="6321792"/>
            <a:ext cx="11950022" cy="236063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911566-D376-46BB-A7FB-9690978D66E6}"/>
              </a:ext>
            </a:extLst>
          </p:cNvPr>
          <p:cNvSpPr txBox="1"/>
          <p:nvPr/>
        </p:nvSpPr>
        <p:spPr>
          <a:xfrm>
            <a:off x="0" y="6559600"/>
            <a:ext cx="1218967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FD7F7612-80BF-479C-8F6E-3A7D55A21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481" y="1263493"/>
            <a:ext cx="3570341" cy="360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73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  <p:bldP spid="20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226860" y="1897440"/>
            <a:ext cx="11758056" cy="537087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308726" y="950913"/>
            <a:ext cx="3902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26860" y="1181478"/>
            <a:ext cx="11748168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The Bible is God’s inspired Word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981200" y="5616700"/>
            <a:ext cx="8229600" cy="609600"/>
          </a:xfrm>
          <a:prstGeom prst="rect">
            <a:avLst/>
          </a:prstGeom>
          <a:gradFill rotWithShape="1">
            <a:gsLst>
              <a:gs pos="0">
                <a:srgbClr val="006600">
                  <a:gamma/>
                  <a:shade val="46275"/>
                  <a:invGamma/>
                </a:srgbClr>
              </a:gs>
              <a:gs pos="50000">
                <a:srgbClr val="006600"/>
              </a:gs>
              <a:gs pos="100000">
                <a:srgbClr val="0066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995158" y="5637641"/>
            <a:ext cx="82156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Arial" pitchFamily="34" charset="0"/>
              </a:rPr>
              <a:t>The Bible is our guide throughout life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Arial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752600" y="263501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6600"/>
                </a:solidFill>
                <a:latin typeface="Roboto" panose="02000000000000000000" pitchFamily="2" charset="0"/>
                <a:cs typeface="Arial" charset="0"/>
              </a:rPr>
              <a:t>Immodesty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7952" y="1992932"/>
            <a:ext cx="6296097" cy="362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3622699" y="2268944"/>
            <a:ext cx="49279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00000"/>
                </a:solidFill>
                <a:latin typeface="Roboto" panose="02000000000000000000" pitchFamily="2" charset="0"/>
                <a:cs typeface="Arial" charset="0"/>
              </a:rPr>
              <a:t>All Scripture is given by inspiration of God, and is profitable for doctrine, for reproof, for correction, for instruction in righteousness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Roboto" panose="02000000000000000000" pitchFamily="2" charset="0"/>
                <a:cs typeface="Arial" charset="0"/>
              </a:rPr>
              <a:t>2 Timothy 3:16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A80749-2E3D-49AD-BF00-A81486597A56}"/>
              </a:ext>
            </a:extLst>
          </p:cNvPr>
          <p:cNvSpPr/>
          <p:nvPr/>
        </p:nvSpPr>
        <p:spPr>
          <a:xfrm>
            <a:off x="2330" y="0"/>
            <a:ext cx="2286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72CC56-3FA2-4512-8498-1BBD1DB7EDC7}"/>
              </a:ext>
            </a:extLst>
          </p:cNvPr>
          <p:cNvSpPr/>
          <p:nvPr/>
        </p:nvSpPr>
        <p:spPr>
          <a:xfrm>
            <a:off x="11975028" y="0"/>
            <a:ext cx="2286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FCAFBB-0EF2-481B-9CB4-4866D90E12DA}"/>
              </a:ext>
            </a:extLst>
          </p:cNvPr>
          <p:cNvSpPr/>
          <p:nvPr/>
        </p:nvSpPr>
        <p:spPr>
          <a:xfrm>
            <a:off x="230930" y="-1"/>
            <a:ext cx="11830774" cy="236063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12DD81-2BEE-47DA-AF80-164AB06B5B12}"/>
              </a:ext>
            </a:extLst>
          </p:cNvPr>
          <p:cNvSpPr/>
          <p:nvPr/>
        </p:nvSpPr>
        <p:spPr>
          <a:xfrm>
            <a:off x="111682" y="6321792"/>
            <a:ext cx="11950022" cy="236063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1F57DE-0319-4A4C-9AE0-331563DC24C3}"/>
              </a:ext>
            </a:extLst>
          </p:cNvPr>
          <p:cNvSpPr txBox="1"/>
          <p:nvPr/>
        </p:nvSpPr>
        <p:spPr>
          <a:xfrm>
            <a:off x="0" y="6559600"/>
            <a:ext cx="1218967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  <p:sp>
        <p:nvSpPr>
          <p:cNvPr id="23" name="Line 11">
            <a:extLst>
              <a:ext uri="{FF2B5EF4-FFF2-40B4-BE49-F238E27FC236}">
                <a16:creationId xmlns:a16="http://schemas.microsoft.com/office/drawing/2014/main" id="{0DD170F5-5C7B-41E1-8625-F236CD4A4D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544" y="1145185"/>
            <a:ext cx="11814484" cy="1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405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  <p:bldP spid="20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30930" y="1143000"/>
            <a:ext cx="11744098" cy="36576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905000" y="263500"/>
            <a:ext cx="8382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6600"/>
                </a:solidFill>
                <a:latin typeface="Roboto" panose="02000000000000000000" pitchFamily="2" charset="0"/>
                <a:cs typeface="Arial" pitchFamily="34" charset="0"/>
              </a:rPr>
              <a:t>Old Testament Principles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308726" y="950913"/>
            <a:ext cx="3902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355988" y="3277180"/>
            <a:ext cx="11489331" cy="1394415"/>
          </a:xfrm>
          <a:prstGeom prst="rect">
            <a:avLst/>
          </a:prstGeom>
          <a:gradFill rotWithShape="1">
            <a:gsLst>
              <a:gs pos="0">
                <a:srgbClr val="006600">
                  <a:gamma/>
                  <a:shade val="46275"/>
                  <a:invGamma/>
                </a:srgbClr>
              </a:gs>
              <a:gs pos="50000">
                <a:srgbClr val="006600"/>
              </a:gs>
              <a:gs pos="100000">
                <a:srgbClr val="0066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1752600" y="1295400"/>
            <a:ext cx="868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Old Testament is not our authority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We look to it for examples and principles</a:t>
            </a: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God has given to man over hundreds of years</a:t>
            </a:r>
            <a:endParaRPr lang="en-US" sz="2000" dirty="0">
              <a:solidFill>
                <a:srgbClr val="000000"/>
              </a:solidFill>
              <a:latin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987" y="3312080"/>
            <a:ext cx="1148933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For whatever things were written before were written for our learning, that we through the patience and comfort of the Scriptures might have hope.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Romans 15:4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5987" y="4897160"/>
            <a:ext cx="1148933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srgbClr val="000000"/>
                </a:solidFill>
                <a:latin typeface="Roboto" panose="02000000000000000000" pitchFamily="2" charset="0"/>
                <a:cs typeface="Arial" charset="0"/>
              </a:rPr>
              <a:t>Now all these things happened to them as examples, and they were written for our admonition, upon whom the ends of the ages have come.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000000"/>
                </a:solidFill>
                <a:latin typeface="Roboto" panose="02000000000000000000" pitchFamily="2" charset="0"/>
                <a:cs typeface="Arial" charset="0"/>
              </a:rPr>
              <a:t>1 Corinthians 10:11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B2C8AF-AD4F-4362-A61A-39F67F242E62}"/>
              </a:ext>
            </a:extLst>
          </p:cNvPr>
          <p:cNvSpPr/>
          <p:nvPr/>
        </p:nvSpPr>
        <p:spPr>
          <a:xfrm>
            <a:off x="2330" y="0"/>
            <a:ext cx="2286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F4ED81-8A17-4422-9003-AEB1079BA203}"/>
              </a:ext>
            </a:extLst>
          </p:cNvPr>
          <p:cNvSpPr/>
          <p:nvPr/>
        </p:nvSpPr>
        <p:spPr>
          <a:xfrm>
            <a:off x="11975028" y="0"/>
            <a:ext cx="2286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0E7711-7BDF-493E-8440-4D1C3F93DD16}"/>
              </a:ext>
            </a:extLst>
          </p:cNvPr>
          <p:cNvSpPr/>
          <p:nvPr/>
        </p:nvSpPr>
        <p:spPr>
          <a:xfrm>
            <a:off x="230930" y="-1"/>
            <a:ext cx="11830774" cy="236063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6D5777-A57B-4C39-9A48-0A7BEA6B1FE8}"/>
              </a:ext>
            </a:extLst>
          </p:cNvPr>
          <p:cNvSpPr/>
          <p:nvPr/>
        </p:nvSpPr>
        <p:spPr>
          <a:xfrm>
            <a:off x="111682" y="6321792"/>
            <a:ext cx="11950022" cy="236063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4C83A7-C1E4-45E1-9DBC-B406E3EB7B04}"/>
              </a:ext>
            </a:extLst>
          </p:cNvPr>
          <p:cNvSpPr txBox="1"/>
          <p:nvPr/>
        </p:nvSpPr>
        <p:spPr>
          <a:xfrm>
            <a:off x="0" y="6559600"/>
            <a:ext cx="1218967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  <p:sp>
        <p:nvSpPr>
          <p:cNvPr id="23" name="Line 11">
            <a:extLst>
              <a:ext uri="{FF2B5EF4-FFF2-40B4-BE49-F238E27FC236}">
                <a16:creationId xmlns:a16="http://schemas.microsoft.com/office/drawing/2014/main" id="{53846913-CA81-4DA1-B13C-50DA655707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544" y="1145185"/>
            <a:ext cx="11814484" cy="1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80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30930" y="1143000"/>
            <a:ext cx="11744098" cy="5177046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308726" y="950913"/>
            <a:ext cx="3902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350178" y="1219200"/>
            <a:ext cx="11496884" cy="510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Scriptures pertaining to the modesty issue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b="1" dirty="0">
                <a:solidFill>
                  <a:srgbClr val="C00000"/>
                </a:solidFill>
                <a:latin typeface="Roboto" panose="02000000000000000000" pitchFamily="2" charset="0"/>
                <a:cs typeface="Arial" pitchFamily="34" charset="0"/>
              </a:rPr>
              <a:t>Genesis 3:7</a:t>
            </a: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000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Aprons/coverings</a:t>
            </a: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000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Considered naked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b="1" dirty="0">
                <a:solidFill>
                  <a:srgbClr val="C00000"/>
                </a:solidFill>
                <a:latin typeface="Roboto" panose="02000000000000000000" pitchFamily="2" charset="0"/>
                <a:cs typeface="Arial" pitchFamily="34" charset="0"/>
              </a:rPr>
              <a:t>Genesis 3:8-11</a:t>
            </a: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000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Knew they were naked</a:t>
            </a: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000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Not stripped</a:t>
            </a:r>
          </a:p>
          <a:p>
            <a:pPr marL="1714500" lvl="3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itchFamily="34" charset="0"/>
              </a:rPr>
              <a:t>James 2:15-16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905000" y="263500"/>
            <a:ext cx="8382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6600"/>
                </a:solidFill>
                <a:latin typeface="Roboto" panose="02000000000000000000" pitchFamily="2" charset="0"/>
                <a:cs typeface="Arial" pitchFamily="34" charset="0"/>
              </a:rPr>
              <a:t>Old Testament Principles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851ADA-C0E1-4864-8605-BE6C2886744C}"/>
              </a:ext>
            </a:extLst>
          </p:cNvPr>
          <p:cNvSpPr/>
          <p:nvPr/>
        </p:nvSpPr>
        <p:spPr>
          <a:xfrm>
            <a:off x="2330" y="0"/>
            <a:ext cx="2286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E28C80-0844-4712-AC96-254C189738D3}"/>
              </a:ext>
            </a:extLst>
          </p:cNvPr>
          <p:cNvSpPr/>
          <p:nvPr/>
        </p:nvSpPr>
        <p:spPr>
          <a:xfrm>
            <a:off x="11975028" y="0"/>
            <a:ext cx="2286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536DFC-24A7-4AE4-8CC6-11FF849EEC6B}"/>
              </a:ext>
            </a:extLst>
          </p:cNvPr>
          <p:cNvSpPr/>
          <p:nvPr/>
        </p:nvSpPr>
        <p:spPr>
          <a:xfrm>
            <a:off x="230930" y="-1"/>
            <a:ext cx="11830774" cy="236063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AC6AA8-D285-4E06-AA99-B3BC84CD309A}"/>
              </a:ext>
            </a:extLst>
          </p:cNvPr>
          <p:cNvSpPr/>
          <p:nvPr/>
        </p:nvSpPr>
        <p:spPr>
          <a:xfrm>
            <a:off x="111682" y="6321792"/>
            <a:ext cx="11950022" cy="236063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0E7BF9-3FF1-4932-9F76-A05D2E942BE0}"/>
              </a:ext>
            </a:extLst>
          </p:cNvPr>
          <p:cNvSpPr txBox="1"/>
          <p:nvPr/>
        </p:nvSpPr>
        <p:spPr>
          <a:xfrm>
            <a:off x="0" y="6559600"/>
            <a:ext cx="1218967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  <p:sp>
        <p:nvSpPr>
          <p:cNvPr id="22" name="Line 11">
            <a:extLst>
              <a:ext uri="{FF2B5EF4-FFF2-40B4-BE49-F238E27FC236}">
                <a16:creationId xmlns:a16="http://schemas.microsoft.com/office/drawing/2014/main" id="{ED50390C-8AF7-41C3-AC82-91A0F2582C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544" y="1145185"/>
            <a:ext cx="11814484" cy="1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pic>
        <p:nvPicPr>
          <p:cNvPr id="3" name="Picture 2" descr="A lake with trees and mountain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B77F1BD1-E45F-4818-954B-92F577BF0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435" y="1939827"/>
            <a:ext cx="5712965" cy="42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90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30930" y="1143000"/>
            <a:ext cx="11744098" cy="517704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308726" y="950913"/>
            <a:ext cx="3902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350178" y="1219200"/>
            <a:ext cx="11557962" cy="510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Scriptures pertaining to the modesty issue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b="1" dirty="0">
                <a:solidFill>
                  <a:srgbClr val="C00000"/>
                </a:solidFill>
                <a:latin typeface="Roboto" panose="02000000000000000000" pitchFamily="2" charset="0"/>
                <a:cs typeface="Arial" pitchFamily="34" charset="0"/>
              </a:rPr>
              <a:t>Genesis 3:21</a:t>
            </a: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000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God dressed them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b="1" dirty="0">
                <a:solidFill>
                  <a:srgbClr val="C00000"/>
                </a:solidFill>
                <a:latin typeface="Roboto" panose="02000000000000000000" pitchFamily="2" charset="0"/>
                <a:cs typeface="Arial" pitchFamily="34" charset="0"/>
              </a:rPr>
              <a:t>Exodus 28:42</a:t>
            </a: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000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“from the loins to the thighs”</a:t>
            </a: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000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Covering the thigh to the knee</a:t>
            </a: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000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Priests were instructed – so are we</a:t>
            </a:r>
          </a:p>
          <a:p>
            <a:pPr marL="1714500" lvl="3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itchFamily="34" charset="0"/>
              </a:rPr>
              <a:t>1 Peter 2:5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905000" y="263500"/>
            <a:ext cx="8382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6600"/>
                </a:solidFill>
                <a:latin typeface="Roboto" panose="02000000000000000000" pitchFamily="2" charset="0"/>
                <a:cs typeface="Arial" pitchFamily="34" charset="0"/>
              </a:rPr>
              <a:t>Old Testament Principles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5ABD64-6C0C-4244-8667-C37ED48DC8B3}"/>
              </a:ext>
            </a:extLst>
          </p:cNvPr>
          <p:cNvSpPr/>
          <p:nvPr/>
        </p:nvSpPr>
        <p:spPr>
          <a:xfrm>
            <a:off x="2330" y="0"/>
            <a:ext cx="2286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FEEEE3-34EC-4B91-A6AB-5E92A53F28C1}"/>
              </a:ext>
            </a:extLst>
          </p:cNvPr>
          <p:cNvSpPr/>
          <p:nvPr/>
        </p:nvSpPr>
        <p:spPr>
          <a:xfrm>
            <a:off x="11975028" y="0"/>
            <a:ext cx="2286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64AF53-EE1A-49BE-8636-8CF5108F3F9F}"/>
              </a:ext>
            </a:extLst>
          </p:cNvPr>
          <p:cNvSpPr/>
          <p:nvPr/>
        </p:nvSpPr>
        <p:spPr>
          <a:xfrm>
            <a:off x="230930" y="-1"/>
            <a:ext cx="11830774" cy="236063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440E80-7503-4F70-B2EE-D8C224FE732B}"/>
              </a:ext>
            </a:extLst>
          </p:cNvPr>
          <p:cNvSpPr/>
          <p:nvPr/>
        </p:nvSpPr>
        <p:spPr>
          <a:xfrm>
            <a:off x="111682" y="6321792"/>
            <a:ext cx="11950022" cy="236063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FDA445-75A3-4D16-9C9E-95DEAA8CB823}"/>
              </a:ext>
            </a:extLst>
          </p:cNvPr>
          <p:cNvSpPr txBox="1"/>
          <p:nvPr/>
        </p:nvSpPr>
        <p:spPr>
          <a:xfrm>
            <a:off x="0" y="6559600"/>
            <a:ext cx="1218967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  <p:sp>
        <p:nvSpPr>
          <p:cNvPr id="22" name="Line 11">
            <a:extLst>
              <a:ext uri="{FF2B5EF4-FFF2-40B4-BE49-F238E27FC236}">
                <a16:creationId xmlns:a16="http://schemas.microsoft.com/office/drawing/2014/main" id="{AD3282CB-4588-4CD7-9DB8-47B2287EB4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544" y="1145185"/>
            <a:ext cx="11814484" cy="1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pic>
        <p:nvPicPr>
          <p:cNvPr id="3" name="Picture 2" descr="A picture containing text, grass&#10;&#10;Description automatically generated">
            <a:extLst>
              <a:ext uri="{FF2B5EF4-FFF2-40B4-BE49-F238E27FC236}">
                <a16:creationId xmlns:a16="http://schemas.microsoft.com/office/drawing/2014/main" id="{71E244B7-3695-492A-9AFC-239B0B464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69" y="1891621"/>
            <a:ext cx="4114793" cy="432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7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30930" y="1142999"/>
            <a:ext cx="11744098" cy="517704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308726" y="950913"/>
            <a:ext cx="3902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350178" y="1219200"/>
            <a:ext cx="1149688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Scriptures pertaining to the modesty issue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b="1" dirty="0">
                <a:solidFill>
                  <a:srgbClr val="C00000"/>
                </a:solidFill>
                <a:latin typeface="Roboto" panose="02000000000000000000" pitchFamily="2" charset="0"/>
                <a:cs typeface="Arial" pitchFamily="34" charset="0"/>
              </a:rPr>
              <a:t>Isaiah 47:1-3</a:t>
            </a: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000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Figurative discussing the destruction of Babylon</a:t>
            </a:r>
            <a:br>
              <a:rPr lang="en-US" sz="3000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</a:br>
            <a:r>
              <a:rPr lang="en-US" sz="3000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by the Persians</a:t>
            </a: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000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Their “thigh” was uncovered</a:t>
            </a: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000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As a result, their nakedness was revealed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905000" y="263500"/>
            <a:ext cx="8382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6600"/>
                </a:solidFill>
                <a:latin typeface="Roboto" panose="02000000000000000000" pitchFamily="2" charset="0"/>
                <a:cs typeface="Arial" pitchFamily="34" charset="0"/>
              </a:rPr>
              <a:t>Old Testament Principles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358896" y="4763375"/>
            <a:ext cx="11474208" cy="1447800"/>
          </a:xfrm>
          <a:prstGeom prst="rect">
            <a:avLst/>
          </a:prstGeom>
          <a:gradFill rotWithShape="1">
            <a:gsLst>
              <a:gs pos="0">
                <a:srgbClr val="006600">
                  <a:gamma/>
                  <a:shade val="46275"/>
                  <a:invGamma/>
                </a:srgbClr>
              </a:gs>
              <a:gs pos="50000">
                <a:srgbClr val="006600"/>
              </a:gs>
              <a:gs pos="100000">
                <a:srgbClr val="0066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059144" y="4763376"/>
            <a:ext cx="830405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300" b="1" dirty="0">
                <a:solidFill>
                  <a:srgbClr val="FFFFFF"/>
                </a:solidFill>
                <a:latin typeface="Roboto" panose="02000000000000000000" pitchFamily="2" charset="0"/>
                <a:cs typeface="Arial" pitchFamily="34" charset="0"/>
              </a:rPr>
              <a:t>Genesis 2:24: </a:t>
            </a:r>
            <a:r>
              <a:rPr lang="en-US" sz="2300" dirty="0">
                <a:solidFill>
                  <a:srgbClr val="FFFFFF"/>
                </a:solidFill>
                <a:latin typeface="Roboto" panose="02000000000000000000" pitchFamily="2" charset="0"/>
                <a:cs typeface="Arial" pitchFamily="34" charset="0"/>
              </a:rPr>
              <a:t>Jesus went back to the Old</a:t>
            </a:r>
            <a:br>
              <a:rPr lang="en-US" sz="2300" dirty="0">
                <a:solidFill>
                  <a:srgbClr val="FFFFFF"/>
                </a:solidFill>
                <a:latin typeface="Roboto" panose="02000000000000000000" pitchFamily="2" charset="0"/>
                <a:cs typeface="Arial" pitchFamily="34" charset="0"/>
              </a:rPr>
            </a:br>
            <a:r>
              <a:rPr lang="en-US" sz="2300" b="1" dirty="0">
                <a:solidFill>
                  <a:srgbClr val="FFFF00"/>
                </a:solidFill>
                <a:latin typeface="Roboto" panose="02000000000000000000" pitchFamily="2" charset="0"/>
                <a:cs typeface="Arial" pitchFamily="34" charset="0"/>
              </a:rPr>
              <a:t>One man for one woman </a:t>
            </a:r>
            <a:br>
              <a:rPr lang="en-US" sz="2300" dirty="0">
                <a:solidFill>
                  <a:srgbClr val="FFFFFF"/>
                </a:solidFill>
                <a:latin typeface="Roboto" panose="02000000000000000000" pitchFamily="2" charset="0"/>
                <a:cs typeface="Arial" pitchFamily="34" charset="0"/>
              </a:rPr>
            </a:br>
            <a:r>
              <a:rPr lang="en-US" sz="2300" b="1" dirty="0">
                <a:solidFill>
                  <a:srgbClr val="FFFFFF"/>
                </a:solidFill>
                <a:latin typeface="Roboto" panose="02000000000000000000" pitchFamily="2" charset="0"/>
                <a:cs typeface="Arial" pitchFamily="34" charset="0"/>
              </a:rPr>
              <a:t>2 Peter 2: </a:t>
            </a:r>
            <a:r>
              <a:rPr lang="en-US" sz="2300" dirty="0">
                <a:solidFill>
                  <a:srgbClr val="FFFFFF"/>
                </a:solidFill>
                <a:latin typeface="Roboto" panose="02000000000000000000" pitchFamily="2" charset="0"/>
                <a:cs typeface="Arial" pitchFamily="34" charset="0"/>
              </a:rPr>
              <a:t>Peter went back to the Old</a:t>
            </a:r>
            <a:br>
              <a:rPr lang="en-US" sz="2300" dirty="0">
                <a:solidFill>
                  <a:srgbClr val="FFFFFF"/>
                </a:solidFill>
                <a:latin typeface="Roboto" panose="02000000000000000000" pitchFamily="2" charset="0"/>
                <a:cs typeface="Arial" pitchFamily="34" charset="0"/>
              </a:rPr>
            </a:br>
            <a:r>
              <a:rPr lang="en-US" sz="2300" b="1" dirty="0">
                <a:solidFill>
                  <a:srgbClr val="FFFF00"/>
                </a:solidFill>
                <a:latin typeface="Roboto" panose="02000000000000000000" pitchFamily="2" charset="0"/>
                <a:cs typeface="Arial" pitchFamily="34" charset="0"/>
              </a:rPr>
              <a:t>Sodom and Gomorrah and the flood of Noah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83BDCD-4178-4610-9521-A5545523AA44}"/>
              </a:ext>
            </a:extLst>
          </p:cNvPr>
          <p:cNvSpPr/>
          <p:nvPr/>
        </p:nvSpPr>
        <p:spPr>
          <a:xfrm>
            <a:off x="2330" y="0"/>
            <a:ext cx="2286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74DD27-100F-4785-95DF-CEA6A12DDA37}"/>
              </a:ext>
            </a:extLst>
          </p:cNvPr>
          <p:cNvSpPr/>
          <p:nvPr/>
        </p:nvSpPr>
        <p:spPr>
          <a:xfrm>
            <a:off x="11975028" y="0"/>
            <a:ext cx="2286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4CE6A1-4A84-4D23-9B4C-5C6B1FD0C6E2}"/>
              </a:ext>
            </a:extLst>
          </p:cNvPr>
          <p:cNvSpPr/>
          <p:nvPr/>
        </p:nvSpPr>
        <p:spPr>
          <a:xfrm>
            <a:off x="230930" y="-1"/>
            <a:ext cx="11830774" cy="236063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F326EF-D253-47BC-ABB2-A13793ED23AD}"/>
              </a:ext>
            </a:extLst>
          </p:cNvPr>
          <p:cNvSpPr/>
          <p:nvPr/>
        </p:nvSpPr>
        <p:spPr>
          <a:xfrm>
            <a:off x="111682" y="6321792"/>
            <a:ext cx="11950022" cy="236063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996F9A-5006-45C9-9B98-5A2BD7A496A8}"/>
              </a:ext>
            </a:extLst>
          </p:cNvPr>
          <p:cNvSpPr txBox="1"/>
          <p:nvPr/>
        </p:nvSpPr>
        <p:spPr>
          <a:xfrm>
            <a:off x="0" y="6559600"/>
            <a:ext cx="1218967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  <p:sp>
        <p:nvSpPr>
          <p:cNvPr id="24" name="Line 11">
            <a:extLst>
              <a:ext uri="{FF2B5EF4-FFF2-40B4-BE49-F238E27FC236}">
                <a16:creationId xmlns:a16="http://schemas.microsoft.com/office/drawing/2014/main" id="{F19C49A8-5A30-4ADE-AB81-3197D4B0A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544" y="1145185"/>
            <a:ext cx="11814484" cy="1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718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30930" y="2968895"/>
            <a:ext cx="11744098" cy="3505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308726" y="950913"/>
            <a:ext cx="3902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30930" y="1219201"/>
            <a:ext cx="1174409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500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“in like manner also, that the women adorn themselves in </a:t>
            </a:r>
            <a:r>
              <a:rPr lang="en-US" sz="2500" b="1" dirty="0">
                <a:solidFill>
                  <a:srgbClr val="FF0000"/>
                </a:solidFill>
                <a:latin typeface="Roboto" panose="02000000000000000000" pitchFamily="2" charset="0"/>
                <a:cs typeface="Arial" pitchFamily="34" charset="0"/>
              </a:rPr>
              <a:t>modest</a:t>
            </a:r>
            <a:r>
              <a:rPr lang="en-US" sz="2500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 apparel, with</a:t>
            </a:r>
            <a:r>
              <a:rPr lang="en-US" sz="2500" b="1" dirty="0">
                <a:solidFill>
                  <a:srgbClr val="FF0000"/>
                </a:solidFill>
                <a:latin typeface="Roboto" panose="02000000000000000000" pitchFamily="2" charset="0"/>
                <a:cs typeface="Arial" pitchFamily="34" charset="0"/>
              </a:rPr>
              <a:t> propriety</a:t>
            </a:r>
            <a:r>
              <a:rPr lang="en-US" sz="2500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 and </a:t>
            </a:r>
            <a:r>
              <a:rPr lang="en-US" sz="2500" b="1" dirty="0">
                <a:solidFill>
                  <a:srgbClr val="FF0000"/>
                </a:solidFill>
                <a:latin typeface="Roboto" panose="02000000000000000000" pitchFamily="2" charset="0"/>
                <a:cs typeface="Arial" pitchFamily="34" charset="0"/>
              </a:rPr>
              <a:t>moderation</a:t>
            </a:r>
            <a:r>
              <a:rPr lang="en-US" sz="2500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, not with braided hair or gold or pearls or costly clothing, but, which is proper for women professing godliness, with good works.” </a:t>
            </a:r>
            <a:r>
              <a:rPr lang="en-US" sz="2500" b="1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(1 Timothy 2:9-10)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350178" y="3045677"/>
            <a:ext cx="1161089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Modest:</a:t>
            </a:r>
            <a:r>
              <a:rPr lang="en-US" sz="3200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 well arranged, seemly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Shamefacedness (propriety NKJV):</a:t>
            </a:r>
            <a:r>
              <a:rPr lang="en-US" sz="3200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 having a sense of shame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Sobriety (moderation NKJV):</a:t>
            </a:r>
            <a:r>
              <a:rPr lang="en-US" sz="3200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 soundness of mind and judgment; curbing one’s desires and impulses,</a:t>
            </a:r>
            <a:br>
              <a:rPr lang="en-US" sz="3200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Roboto" panose="02000000000000000000" pitchFamily="2" charset="0"/>
                <a:cs typeface="Arial" pitchFamily="34" charset="0"/>
              </a:rPr>
              <a:t>self-controlled, temperate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905000" y="256521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6600"/>
                </a:solidFill>
                <a:latin typeface="Roboto" panose="02000000000000000000" pitchFamily="2" charset="0"/>
                <a:cs typeface="Arial" pitchFamily="34" charset="0"/>
              </a:rPr>
              <a:t>New Testament Principles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617290-3635-4EF8-B2AD-A3F54D1037DF}"/>
              </a:ext>
            </a:extLst>
          </p:cNvPr>
          <p:cNvSpPr/>
          <p:nvPr/>
        </p:nvSpPr>
        <p:spPr>
          <a:xfrm>
            <a:off x="2330" y="0"/>
            <a:ext cx="2286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CEBF5B-1B3F-4ABF-AED9-F45AA6CB4C4D}"/>
              </a:ext>
            </a:extLst>
          </p:cNvPr>
          <p:cNvSpPr/>
          <p:nvPr/>
        </p:nvSpPr>
        <p:spPr>
          <a:xfrm>
            <a:off x="11975028" y="0"/>
            <a:ext cx="2286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A732B9-D19A-431E-BFC0-E814008D4BCA}"/>
              </a:ext>
            </a:extLst>
          </p:cNvPr>
          <p:cNvSpPr/>
          <p:nvPr/>
        </p:nvSpPr>
        <p:spPr>
          <a:xfrm>
            <a:off x="230930" y="-1"/>
            <a:ext cx="11830774" cy="236063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285EB6-B278-4ADE-B580-70FDE606B2A9}"/>
              </a:ext>
            </a:extLst>
          </p:cNvPr>
          <p:cNvSpPr/>
          <p:nvPr/>
        </p:nvSpPr>
        <p:spPr>
          <a:xfrm>
            <a:off x="111682" y="6321792"/>
            <a:ext cx="11950022" cy="236063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FEF36E-AF6C-4252-AFE8-BD7E40398201}"/>
              </a:ext>
            </a:extLst>
          </p:cNvPr>
          <p:cNvSpPr txBox="1"/>
          <p:nvPr/>
        </p:nvSpPr>
        <p:spPr>
          <a:xfrm>
            <a:off x="0" y="6559600"/>
            <a:ext cx="1218967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  <p:sp>
        <p:nvSpPr>
          <p:cNvPr id="24" name="Line 11">
            <a:extLst>
              <a:ext uri="{FF2B5EF4-FFF2-40B4-BE49-F238E27FC236}">
                <a16:creationId xmlns:a16="http://schemas.microsoft.com/office/drawing/2014/main" id="{CA484C2E-9E0E-4C3A-8EEA-EEE8E15BB4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544" y="1145185"/>
            <a:ext cx="11814484" cy="1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25" name="Line 11">
            <a:extLst>
              <a:ext uri="{FF2B5EF4-FFF2-40B4-BE49-F238E27FC236}">
                <a16:creationId xmlns:a16="http://schemas.microsoft.com/office/drawing/2014/main" id="{B14A046A-5E78-4C92-8A06-2F99B98662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244" y="2930941"/>
            <a:ext cx="11814484" cy="1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241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30930" y="1143000"/>
            <a:ext cx="11744098" cy="838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308726" y="950913"/>
            <a:ext cx="3902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355986" y="4267200"/>
            <a:ext cx="11489331" cy="1938992"/>
          </a:xfrm>
          <a:prstGeom prst="rect">
            <a:avLst/>
          </a:prstGeom>
          <a:gradFill rotWithShape="1">
            <a:gsLst>
              <a:gs pos="0">
                <a:srgbClr val="006600">
                  <a:gamma/>
                  <a:shade val="46275"/>
                  <a:invGamma/>
                </a:srgbClr>
              </a:gs>
              <a:gs pos="50000">
                <a:srgbClr val="006600"/>
              </a:gs>
              <a:gs pos="100000">
                <a:srgbClr val="0066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09551" y="4462641"/>
            <a:ext cx="1118918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Can Christians be pleasing to God who say: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Times New Roman" pitchFamily="18" charset="0"/>
              </a:rPr>
              <a:t>“wear whatever you want”</a:t>
            </a:r>
            <a:b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Times New Roman" pitchFamily="18" charset="0"/>
              </a:rPr>
              <a:t>“if it feels good, do it”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905000" y="256521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6600"/>
                </a:solidFill>
                <a:latin typeface="Roboto" panose="02000000000000000000" pitchFamily="2" charset="0"/>
                <a:cs typeface="Arial" pitchFamily="34" charset="0"/>
              </a:rPr>
              <a:t>New Testament Principles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0930" y="1247121"/>
            <a:ext cx="11744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cs typeface="Arial" charset="0"/>
              </a:rPr>
              <a:t>We cannot have a </a:t>
            </a:r>
            <a:r>
              <a:rPr lang="en-US" sz="3600" b="1" dirty="0">
                <a:solidFill>
                  <a:srgbClr val="000000"/>
                </a:solidFill>
                <a:latin typeface="Roboto" panose="02000000000000000000" pitchFamily="2" charset="0"/>
                <a:cs typeface="Arial" charset="0"/>
              </a:rPr>
              <a:t>double</a:t>
            </a:r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  <a:cs typeface="Arial" charset="0"/>
              </a:rPr>
              <a:t> standard!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5987" y="2133600"/>
            <a:ext cx="114893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Roboto" panose="02000000000000000000" pitchFamily="2" charset="0"/>
                <a:cs typeface="Arial" charset="0"/>
              </a:rPr>
              <a:t>After seeing and hearing God’s standard, seeing God clothing</a:t>
            </a:r>
            <a:br>
              <a:rPr lang="en-US" sz="2800" dirty="0">
                <a:solidFill>
                  <a:srgbClr val="000000"/>
                </a:solidFill>
                <a:latin typeface="Roboto" panose="02000000000000000000" pitchFamily="2" charset="0"/>
                <a:cs typeface="Arial" charset="0"/>
              </a:rPr>
            </a:br>
            <a:r>
              <a:rPr lang="en-US" sz="2800" dirty="0">
                <a:solidFill>
                  <a:srgbClr val="000000"/>
                </a:solidFill>
                <a:latin typeface="Roboto" panose="02000000000000000000" pitchFamily="2" charset="0"/>
                <a:cs typeface="Arial" charset="0"/>
              </a:rPr>
              <a:t>Adam and Eve, telling the priests what to do to be modest,</a:t>
            </a:r>
            <a:br>
              <a:rPr lang="en-US" sz="2800" dirty="0">
                <a:solidFill>
                  <a:srgbClr val="000000"/>
                </a:solidFill>
                <a:latin typeface="Roboto" panose="02000000000000000000" pitchFamily="2" charset="0"/>
                <a:cs typeface="Arial" charset="0"/>
              </a:rPr>
            </a:br>
            <a:r>
              <a:rPr lang="en-US" sz="2800" dirty="0">
                <a:solidFill>
                  <a:srgbClr val="000000"/>
                </a:solidFill>
                <a:latin typeface="Roboto" panose="02000000000000000000" pitchFamily="2" charset="0"/>
                <a:cs typeface="Arial" charset="0"/>
              </a:rPr>
              <a:t>we learn this important fact: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 charset="0"/>
              </a:rPr>
              <a:t>Exposing the Thigh is Nakedness!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03E40E-4E79-4E60-B227-C155A351BB74}"/>
              </a:ext>
            </a:extLst>
          </p:cNvPr>
          <p:cNvSpPr/>
          <p:nvPr/>
        </p:nvSpPr>
        <p:spPr>
          <a:xfrm>
            <a:off x="2330" y="0"/>
            <a:ext cx="2286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6C13A3-C20F-4712-B288-118B6304C6B1}"/>
              </a:ext>
            </a:extLst>
          </p:cNvPr>
          <p:cNvSpPr/>
          <p:nvPr/>
        </p:nvSpPr>
        <p:spPr>
          <a:xfrm>
            <a:off x="11975028" y="0"/>
            <a:ext cx="2286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EE37A2-BBFB-47B9-A7DA-E8211CA8B8E5}"/>
              </a:ext>
            </a:extLst>
          </p:cNvPr>
          <p:cNvSpPr/>
          <p:nvPr/>
        </p:nvSpPr>
        <p:spPr>
          <a:xfrm>
            <a:off x="230930" y="-1"/>
            <a:ext cx="11830774" cy="236063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64F6C4-49EB-4BE1-97AC-0E354A080409}"/>
              </a:ext>
            </a:extLst>
          </p:cNvPr>
          <p:cNvSpPr/>
          <p:nvPr/>
        </p:nvSpPr>
        <p:spPr>
          <a:xfrm>
            <a:off x="111682" y="6321792"/>
            <a:ext cx="11950022" cy="236063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Roboto" panose="02000000000000000000" pitchFamily="2" charset="0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7D0941-A15A-405F-B296-F9668EFD1B2A}"/>
              </a:ext>
            </a:extLst>
          </p:cNvPr>
          <p:cNvSpPr txBox="1"/>
          <p:nvPr/>
        </p:nvSpPr>
        <p:spPr>
          <a:xfrm>
            <a:off x="0" y="6559600"/>
            <a:ext cx="1218967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  <p:sp>
        <p:nvSpPr>
          <p:cNvPr id="25" name="Line 11">
            <a:extLst>
              <a:ext uri="{FF2B5EF4-FFF2-40B4-BE49-F238E27FC236}">
                <a16:creationId xmlns:a16="http://schemas.microsoft.com/office/drawing/2014/main" id="{1F6B45CD-12A8-494F-B0F8-2B5395AB7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544" y="1145185"/>
            <a:ext cx="11814484" cy="1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753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10" grpId="0" animBg="1"/>
      <p:bldP spid="21511" grpId="0"/>
      <p:bldP spid="1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1047</Words>
  <Application>Microsoft Office PowerPoint</Application>
  <PresentationFormat>Widescreen</PresentationFormat>
  <Paragraphs>145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Roboto</vt:lpstr>
      <vt:lpstr>Roboto Medium</vt:lpstr>
      <vt:lpstr>Default Design</vt:lpstr>
      <vt:lpstr>1_Default Design</vt:lpstr>
      <vt:lpstr>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Does Our Dress Say to People?</vt:lpstr>
      <vt:lpstr>What Does Our Dress Say to People?</vt:lpstr>
      <vt:lpstr>What Does Our Dress Say to People?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14</cp:revision>
  <dcterms:created xsi:type="dcterms:W3CDTF">2022-10-27T19:53:07Z</dcterms:created>
  <dcterms:modified xsi:type="dcterms:W3CDTF">2023-07-02T19:22:28Z</dcterms:modified>
</cp:coreProperties>
</file>