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9117013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512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Idle Talk (Gossip)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64138" y="0"/>
            <a:ext cx="39512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512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Richie Thetford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64138" y="6513513"/>
            <a:ext cx="39512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215A734-D4D7-419F-A713-ACA9C2111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512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Idle Talk (Gossip)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64138" y="0"/>
            <a:ext cx="39512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3257550"/>
            <a:ext cx="7294563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512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Richie Thetford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64138" y="6513513"/>
            <a:ext cx="39512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3269EF2-7191-4639-B516-87D896660F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charset="-128"/>
              </a:rPr>
              <a:t>Idle Talk (Gossip)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charset="-128"/>
              </a:rPr>
              <a:t>Richie Thetford</a:t>
            </a: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A4A1A52-C86A-4793-8D65-1C84571404AC}" type="slidenum">
              <a:rPr lang="en-US"/>
              <a:pPr/>
              <a:t>1</a:t>
            </a:fld>
            <a:endParaRPr lang="en-US"/>
          </a:p>
        </p:txBody>
      </p:sp>
      <p:sp>
        <p:nvSpPr>
          <p:cNvPr id="112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1524000"/>
            <a:ext cx="6096000" cy="1879600"/>
          </a:xfrm>
          <a:extLst>
            <a:ext uri="{AF507438-7753-43e0-B8FC-AC1667EBCBE1}"/>
          </a:extLst>
        </p:spPr>
        <p:txBody>
          <a:bodyPr anchor="b"/>
          <a:lstStyle>
            <a:lvl1pPr>
              <a:lnSpc>
                <a:spcPct val="95000"/>
              </a:lnSpc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82750" y="4076700"/>
            <a:ext cx="5861050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4C24F8C-7BED-447D-A654-B8D4D0EFD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D0806-251B-43B6-B86B-0E58715CF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57788-653A-417C-9792-7EFC49BED4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514600"/>
            <a:ext cx="38100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514600"/>
            <a:ext cx="3810000" cy="171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81500"/>
            <a:ext cx="3810000" cy="171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623D3-FFD8-477F-9692-6CBBCA51A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514600"/>
            <a:ext cx="38100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38100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8BA19-4FF9-4A22-AF77-87B79989E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48C08-CBC6-4BCD-820F-BCCD2F92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99C1C-EEDB-46F7-B74E-2F339BFBB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7F174-7695-43BD-9156-96E1FB2BB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0D5F0-F43C-4B03-B5CC-E5F35BD01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DB449-31D9-4150-BF5A-C6EC024F6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05F4B-65E7-41DF-A72E-529C22B116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D885E-B62D-4E7B-8F97-16019C046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5749C-54DE-405E-ABB8-C7F52353D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514600"/>
            <a:ext cx="777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663300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663300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663300"/>
                </a:solidFill>
              </a:defRPr>
            </a:lvl1pPr>
          </a:lstStyle>
          <a:p>
            <a:pPr>
              <a:defRPr/>
            </a:pPr>
            <a:fld id="{1F691D6A-222B-4DCF-9EBE-88131FEBC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51" name="FormatShape" descr="SKIING" hidden="1"/>
          <p:cNvSpPr>
            <a:spLocks noChangeArrowheads="1"/>
          </p:cNvSpPr>
          <p:nvPr/>
        </p:nvSpPr>
        <p:spPr bwMode="auto">
          <a:xfrm>
            <a:off x="-1333500" y="1701800"/>
            <a:ext cx="1181100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663300"/>
              </a:solidFill>
              <a:latin typeface="Arial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</p:sldLayoutIdLst>
  <p:transition spd="slow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663300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33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6330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6330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711200"/>
            <a:ext cx="6096000" cy="1879600"/>
          </a:xfrm>
        </p:spPr>
        <p:txBody>
          <a:bodyPr/>
          <a:lstStyle/>
          <a:p>
            <a:pPr eaLnBrk="1" hangingPunct="1"/>
            <a:r>
              <a:rPr lang="ja-JP" altLang="en-US" b="1" smtClean="0"/>
              <a:t>“</a:t>
            </a:r>
            <a:r>
              <a:rPr lang="en-US" altLang="ja-JP" b="1" dirty="0" smtClean="0"/>
              <a:t>Idle Talk</a:t>
            </a:r>
            <a:r>
              <a:rPr lang="ja-JP" altLang="en-US" b="1" smtClean="0"/>
              <a:t>”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4400" i="1" dirty="0" smtClean="0"/>
              <a:t>(Gossip)</a:t>
            </a:r>
            <a:endParaRPr lang="en-US" sz="4400" i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276600"/>
            <a:ext cx="7772400" cy="3352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ja-JP" altLang="en-US" smtClean="0">
                <a:cs typeface="Arial" pitchFamily="34" charset="0"/>
              </a:rPr>
              <a:t>“</a:t>
            </a:r>
            <a:r>
              <a:rPr lang="en-US" altLang="ja-JP" dirty="0" smtClean="0">
                <a:cs typeface="Arial" pitchFamily="34" charset="0"/>
              </a:rPr>
              <a:t>Now the purpose of the commandment is love from a pure heart, from a good conscience, and from sincere faith, from which some, having strayed, have turned aside to </a:t>
            </a:r>
            <a:r>
              <a:rPr lang="en-US" altLang="ja-JP" b="1" dirty="0" smtClean="0">
                <a:cs typeface="Arial" pitchFamily="34" charset="0"/>
              </a:rPr>
              <a:t>idle talk</a:t>
            </a:r>
            <a:r>
              <a:rPr lang="en-US" altLang="ja-JP" dirty="0" smtClean="0">
                <a:cs typeface="Arial" pitchFamily="34" charset="0"/>
              </a:rPr>
              <a:t>, desiring to be teachers of the law, understanding neither what they say nor the things which they affirm.</a:t>
            </a:r>
            <a:r>
              <a:rPr lang="ja-JP" altLang="en-US" smtClean="0">
                <a:cs typeface="Arial" pitchFamily="34" charset="0"/>
              </a:rPr>
              <a:t>”</a:t>
            </a:r>
            <a:endParaRPr lang="en-US" altLang="ja-JP" dirty="0" smtClean="0"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solidFill>
                  <a:srgbClr val="FF0000"/>
                </a:solidFill>
                <a:cs typeface="Arial" pitchFamily="34" charset="0"/>
              </a:rPr>
              <a:t>1 Timothy 1:5-7</a:t>
            </a:r>
          </a:p>
        </p:txBody>
      </p:sp>
      <p:sp>
        <p:nvSpPr>
          <p:cNvPr id="3077" name="TextBox 2"/>
          <p:cNvSpPr txBox="1">
            <a:spLocks noChangeArrowheads="1"/>
          </p:cNvSpPr>
          <p:nvPr/>
        </p:nvSpPr>
        <p:spPr bwMode="auto">
          <a:xfrm>
            <a:off x="-1039813" y="1658938"/>
            <a:ext cx="185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86800" cy="1066800"/>
          </a:xfrm>
        </p:spPr>
        <p:txBody>
          <a:bodyPr/>
          <a:lstStyle/>
          <a:p>
            <a:pPr eaLnBrk="1" hangingPunct="1"/>
            <a:r>
              <a:rPr lang="en-US" sz="4000" b="1" smtClean="0"/>
              <a:t>Telling or Hearing Something New Can Be Good or Bad: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05000"/>
            <a:ext cx="8382000" cy="4648200"/>
          </a:xfrm>
        </p:spPr>
        <p:txBody>
          <a:bodyPr/>
          <a:lstStyle/>
          <a:p>
            <a:pPr eaLnBrk="1" hangingPunct="1"/>
            <a:r>
              <a:rPr lang="en-US" sz="2800" b="1" smtClean="0"/>
              <a:t>Good</a:t>
            </a:r>
          </a:p>
          <a:p>
            <a:pPr lvl="1" eaLnBrk="1" hangingPunct="1"/>
            <a:r>
              <a:rPr lang="en-US" sz="2400" smtClean="0"/>
              <a:t>Telling others the good news of Jesus</a:t>
            </a:r>
          </a:p>
          <a:p>
            <a:pPr lvl="1" eaLnBrk="1" hangingPunct="1"/>
            <a:r>
              <a:rPr lang="en-US" sz="2400" smtClean="0"/>
              <a:t>Relaying joyful news about others</a:t>
            </a:r>
          </a:p>
          <a:p>
            <a:pPr lvl="1" eaLnBrk="1" hangingPunct="1"/>
            <a:r>
              <a:rPr lang="en-US" sz="2400" smtClean="0"/>
              <a:t>Sad news when it helps brethren to be aware of a physical or spiritual need</a:t>
            </a:r>
          </a:p>
          <a:p>
            <a:pPr eaLnBrk="1" hangingPunct="1"/>
            <a:r>
              <a:rPr lang="en-US" sz="2800" b="1" smtClean="0"/>
              <a:t>Bad</a:t>
            </a:r>
          </a:p>
          <a:p>
            <a:pPr lvl="1" eaLnBrk="1" hangingPunct="1"/>
            <a:r>
              <a:rPr lang="en-US" sz="2400" smtClean="0"/>
              <a:t>News of a personal nature or that does not concern all the brethren </a:t>
            </a:r>
          </a:p>
          <a:p>
            <a:pPr lvl="1" eaLnBrk="1" hangingPunct="1"/>
            <a:r>
              <a:rPr lang="en-US" sz="2400" smtClean="0"/>
              <a:t>Telling of anything that </a:t>
            </a:r>
            <a:r>
              <a:rPr lang="en-US" sz="2400" b="1" smtClean="0"/>
              <a:t>1)</a:t>
            </a:r>
            <a:r>
              <a:rPr lang="en-US" sz="2400" smtClean="0"/>
              <a:t> is not validated and/or </a:t>
            </a:r>
            <a:r>
              <a:rPr lang="en-US" sz="2400" b="1" smtClean="0"/>
              <a:t>2)</a:t>
            </a:r>
            <a:r>
              <a:rPr lang="en-US" sz="2400" smtClean="0"/>
              <a:t> the individual does not have a need to know.</a:t>
            </a:r>
          </a:p>
        </p:txBody>
      </p:sp>
      <p:pic>
        <p:nvPicPr>
          <p:cNvPr id="819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" y="2590800"/>
            <a:ext cx="708025" cy="990600"/>
          </a:xfrm>
          <a:noFill/>
        </p:spPr>
      </p:pic>
      <p:pic>
        <p:nvPicPr>
          <p:cNvPr id="8198" name="Picture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122238" y="4953000"/>
            <a:ext cx="715962" cy="914400"/>
          </a:xfrm>
          <a:noFill/>
        </p:spPr>
      </p:pic>
      <p:sp>
        <p:nvSpPr>
          <p:cNvPr id="4102" name="Line 8"/>
          <p:cNvSpPr>
            <a:spLocks noChangeShapeType="1"/>
          </p:cNvSpPr>
          <p:nvPr/>
        </p:nvSpPr>
        <p:spPr bwMode="auto">
          <a:xfrm>
            <a:off x="609600" y="1828800"/>
            <a:ext cx="800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The SIN of Gossip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828800"/>
            <a:ext cx="8610600" cy="4876800"/>
          </a:xfrm>
        </p:spPr>
        <p:txBody>
          <a:bodyPr/>
          <a:lstStyle/>
          <a:p>
            <a:pPr eaLnBrk="1" hangingPunct="1"/>
            <a:r>
              <a:rPr lang="en-US" b="1" smtClean="0"/>
              <a:t>Gossip defined:</a:t>
            </a:r>
            <a:r>
              <a:rPr lang="en-US" smtClean="0"/>
              <a:t> </a:t>
            </a:r>
            <a:r>
              <a:rPr lang="ja-JP" altLang="en-US" i="1" smtClean="0"/>
              <a:t>“</a:t>
            </a:r>
            <a:r>
              <a:rPr lang="en-US" altLang="ja-JP" i="1" smtClean="0"/>
              <a:t>idle talk, not always true about people and their affairs</a:t>
            </a:r>
            <a:r>
              <a:rPr lang="ja-JP" altLang="en-US" i="1" smtClean="0"/>
              <a:t>”</a:t>
            </a:r>
            <a:endParaRPr lang="en-US" altLang="ja-JP" i="1" smtClean="0"/>
          </a:p>
          <a:p>
            <a:pPr lvl="1" eaLnBrk="1" hangingPunct="1"/>
            <a:r>
              <a:rPr lang="en-US" sz="3000" smtClean="0"/>
              <a:t>Extremely dangerous – Puts the listener</a:t>
            </a:r>
            <a:br>
              <a:rPr lang="en-US" sz="3000" smtClean="0"/>
            </a:br>
            <a:r>
              <a:rPr lang="en-US" sz="3000" smtClean="0"/>
              <a:t>in an uneasy position</a:t>
            </a:r>
          </a:p>
          <a:p>
            <a:pPr eaLnBrk="1" hangingPunct="1"/>
            <a:r>
              <a:rPr lang="en-US" b="1" smtClean="0"/>
              <a:t>Gossip is a sin</a:t>
            </a:r>
          </a:p>
          <a:p>
            <a:pPr lvl="1" eaLnBrk="1" hangingPunct="1"/>
            <a:r>
              <a:rPr lang="en-US" sz="3000" smtClean="0"/>
              <a:t>Must be repented of</a:t>
            </a:r>
          </a:p>
          <a:p>
            <a:pPr lvl="2" eaLnBrk="1" hangingPunct="1"/>
            <a:r>
              <a:rPr lang="en-US" sz="2800" smtClean="0">
                <a:solidFill>
                  <a:srgbClr val="FF0000"/>
                </a:solidFill>
              </a:rPr>
              <a:t>Romans 1:29-32</a:t>
            </a:r>
          </a:p>
          <a:p>
            <a:pPr lvl="2" eaLnBrk="1" hangingPunct="1"/>
            <a:r>
              <a:rPr lang="en-US" sz="2800" smtClean="0">
                <a:solidFill>
                  <a:srgbClr val="FF0000"/>
                </a:solidFill>
              </a:rPr>
              <a:t>2 Corinthians 12:20</a:t>
            </a:r>
          </a:p>
          <a:p>
            <a:pPr lvl="2" eaLnBrk="1" hangingPunct="1"/>
            <a:r>
              <a:rPr lang="en-US" sz="2800" smtClean="0">
                <a:solidFill>
                  <a:srgbClr val="FF0000"/>
                </a:solidFill>
              </a:rPr>
              <a:t>1 Timothy 5:13</a:t>
            </a:r>
          </a:p>
        </p:txBody>
      </p:sp>
      <p:sp>
        <p:nvSpPr>
          <p:cNvPr id="5124" name="Line 13"/>
          <p:cNvSpPr>
            <a:spLocks noChangeShapeType="1"/>
          </p:cNvSpPr>
          <p:nvPr/>
        </p:nvSpPr>
        <p:spPr bwMode="auto">
          <a:xfrm>
            <a:off x="2590800" y="1600200"/>
            <a:ext cx="3810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>
            <a:spLocks noChangeArrowheads="1"/>
          </p:cNvSpPr>
          <p:nvPr/>
        </p:nvSpPr>
        <p:spPr bwMode="auto">
          <a:xfrm>
            <a:off x="2362200" y="152400"/>
            <a:ext cx="2514600" cy="990600"/>
          </a:xfrm>
          <a:prstGeom prst="wedgeEllipseCallout">
            <a:avLst>
              <a:gd name="adj1" fmla="val -70921"/>
              <a:gd name="adj2" fmla="val 22639"/>
            </a:avLst>
          </a:prstGeom>
          <a:gradFill rotWithShape="1">
            <a:gsLst>
              <a:gs pos="0">
                <a:srgbClr val="DDDDDD"/>
              </a:gs>
              <a:gs pos="100000">
                <a:srgbClr val="B2B2B2"/>
              </a:gs>
            </a:gsLst>
            <a:lin ang="5400000"/>
          </a:gradFill>
          <a:ln w="9525">
            <a:solidFill>
              <a:srgbClr val="AEAEAE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914400"/>
            <a:ext cx="6400800" cy="1066800"/>
          </a:xfrm>
        </p:spPr>
        <p:txBody>
          <a:bodyPr/>
          <a:lstStyle/>
          <a:p>
            <a:pPr eaLnBrk="1" hangingPunct="1"/>
            <a:r>
              <a:rPr lang="en-US" sz="4000" b="1" smtClean="0"/>
              <a:t>The SIN of Gossip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133600"/>
            <a:ext cx="8686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Participating in gossip is often times easy to do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We try to justify our actions with the reason that </a:t>
            </a:r>
            <a:r>
              <a:rPr lang="ja-JP" altLang="en-US" sz="2600" i="1" smtClean="0"/>
              <a:t>“</a:t>
            </a:r>
            <a:r>
              <a:rPr lang="en-US" altLang="ja-JP" sz="2600" i="1" smtClean="0"/>
              <a:t>we are trying to help</a:t>
            </a:r>
            <a:r>
              <a:rPr lang="ja-JP" altLang="en-US" sz="2600" i="1" smtClean="0"/>
              <a:t>”</a:t>
            </a:r>
            <a:endParaRPr lang="en-US" altLang="ja-JP" sz="2600" i="1" smtClean="0"/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Before relating news to others about others, ask these questions: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b="1" smtClean="0"/>
              <a:t>Will it build up the body of Christ?</a:t>
            </a:r>
          </a:p>
          <a:p>
            <a:pPr lvl="2" eaLnBrk="1" hangingPunct="1">
              <a:lnSpc>
                <a:spcPct val="90000"/>
              </a:lnSpc>
            </a:pPr>
            <a:r>
              <a:rPr lang="en-US" b="1" smtClean="0"/>
              <a:t>Will it promote peace and harmony in the church?</a:t>
            </a:r>
          </a:p>
          <a:p>
            <a:pPr lvl="2" eaLnBrk="1" hangingPunct="1">
              <a:lnSpc>
                <a:spcPct val="90000"/>
              </a:lnSpc>
            </a:pPr>
            <a:r>
              <a:rPr lang="en-US" b="1" smtClean="0"/>
              <a:t>Is it really necessary to tell?</a:t>
            </a:r>
          </a:p>
          <a:p>
            <a:pPr lvl="2" eaLnBrk="1" hangingPunct="1">
              <a:lnSpc>
                <a:spcPct val="90000"/>
              </a:lnSpc>
            </a:pPr>
            <a:r>
              <a:rPr lang="en-US" b="1" smtClean="0"/>
              <a:t>Will it help the person being told and the person that it is about?</a:t>
            </a:r>
          </a:p>
          <a:p>
            <a:pPr lvl="2" eaLnBrk="1" hangingPunct="1">
              <a:lnSpc>
                <a:spcPct val="90000"/>
              </a:lnSpc>
            </a:pPr>
            <a:r>
              <a:rPr lang="en-US" b="1" smtClean="0"/>
              <a:t>Are we sure it is the truth?</a:t>
            </a:r>
          </a:p>
        </p:txBody>
      </p:sp>
      <p:sp>
        <p:nvSpPr>
          <p:cNvPr id="6150" name="Text Box 10"/>
          <p:cNvSpPr txBox="1">
            <a:spLocks noChangeArrowheads="1"/>
          </p:cNvSpPr>
          <p:nvPr/>
        </p:nvSpPr>
        <p:spPr bwMode="auto">
          <a:xfrm>
            <a:off x="2590800" y="288925"/>
            <a:ext cx="213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i="1"/>
              <a:t>Have you heard what Mary did?</a:t>
            </a:r>
          </a:p>
        </p:txBody>
      </p:sp>
      <p:sp>
        <p:nvSpPr>
          <p:cNvPr id="6151" name="Line 13"/>
          <p:cNvSpPr>
            <a:spLocks noChangeShapeType="1"/>
          </p:cNvSpPr>
          <p:nvPr/>
        </p:nvSpPr>
        <p:spPr bwMode="auto">
          <a:xfrm>
            <a:off x="3886200" y="1981200"/>
            <a:ext cx="3810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924800" cy="1066800"/>
          </a:xfrm>
        </p:spPr>
        <p:txBody>
          <a:bodyPr/>
          <a:lstStyle/>
          <a:p>
            <a:pPr eaLnBrk="1" hangingPunct="1"/>
            <a:r>
              <a:rPr lang="en-US" sz="4000" b="1" smtClean="0"/>
              <a:t>The SIN of Gossip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76800" y="2133600"/>
            <a:ext cx="4038600" cy="3657600"/>
          </a:xfrm>
        </p:spPr>
        <p:txBody>
          <a:bodyPr/>
          <a:lstStyle/>
          <a:p>
            <a:pPr eaLnBrk="1" hangingPunct="1"/>
            <a:r>
              <a:rPr lang="en-US" b="1" smtClean="0"/>
              <a:t>We will be responsible for every careless word we render</a:t>
            </a:r>
          </a:p>
          <a:p>
            <a:pPr lvl="1" eaLnBrk="1" hangingPunct="1"/>
            <a:r>
              <a:rPr lang="en-US" sz="3000" smtClean="0">
                <a:solidFill>
                  <a:srgbClr val="FF0000"/>
                </a:solidFill>
              </a:rPr>
              <a:t>Matthew 12:36-37</a:t>
            </a:r>
          </a:p>
          <a:p>
            <a:pPr lvl="1" eaLnBrk="1" hangingPunct="1"/>
            <a:r>
              <a:rPr lang="en-US" sz="3000" b="1" smtClean="0"/>
              <a:t>The reason: </a:t>
            </a:r>
            <a:r>
              <a:rPr lang="en-US" sz="3000" smtClean="0">
                <a:solidFill>
                  <a:srgbClr val="FF0000"/>
                </a:solidFill>
              </a:rPr>
              <a:t>Matthew 12:34-35</a:t>
            </a:r>
          </a:p>
        </p:txBody>
      </p:sp>
      <p:sp>
        <p:nvSpPr>
          <p:cNvPr id="7173" name="Line 18"/>
          <p:cNvSpPr>
            <a:spLocks noChangeShapeType="1"/>
          </p:cNvSpPr>
          <p:nvPr/>
        </p:nvSpPr>
        <p:spPr bwMode="auto">
          <a:xfrm>
            <a:off x="2590800" y="1600200"/>
            <a:ext cx="3810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066800"/>
          </a:xfrm>
        </p:spPr>
        <p:txBody>
          <a:bodyPr/>
          <a:lstStyle/>
          <a:p>
            <a:pPr eaLnBrk="1" hangingPunct="1"/>
            <a:r>
              <a:rPr lang="en-US" sz="4000" b="1" smtClean="0"/>
              <a:t>Strive to Build Up – Not Tear Down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143000"/>
            <a:ext cx="86868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Striving to maintain peace and harmony is required of each Christian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smtClean="0"/>
              <a:t>Responsible for trying!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0000"/>
                </a:solidFill>
              </a:rPr>
              <a:t>Philippians 2:1-2; Ephesians 4:1-3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Think before speaking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smtClean="0"/>
              <a:t>Learn to bridle our tongue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0000"/>
                </a:solidFill>
              </a:rPr>
              <a:t>James 1:26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smtClean="0"/>
              <a:t>Watch over our heart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0000"/>
                </a:solidFill>
              </a:rPr>
              <a:t>Proverbs 4:23-24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smtClean="0"/>
              <a:t>Put into practice the </a:t>
            </a:r>
            <a:r>
              <a:rPr lang="ja-JP" altLang="en-US" sz="3000" i="1" smtClean="0"/>
              <a:t>“</a:t>
            </a:r>
            <a:r>
              <a:rPr lang="en-US" altLang="ja-JP" sz="3000" i="1" smtClean="0"/>
              <a:t>golden rule</a:t>
            </a:r>
            <a:r>
              <a:rPr lang="ja-JP" altLang="en-US" sz="3000" i="1" smtClean="0"/>
              <a:t>”</a:t>
            </a:r>
            <a:endParaRPr lang="en-US" altLang="ja-JP" sz="3000" i="1" smtClean="0"/>
          </a:p>
          <a:p>
            <a:pPr lvl="2"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0000"/>
                </a:solidFill>
              </a:rPr>
              <a:t>Matthew 7:12; Philippians 2:3-4</a:t>
            </a:r>
          </a:p>
        </p:txBody>
      </p:sp>
      <p:sp>
        <p:nvSpPr>
          <p:cNvPr id="8196" name="Line 7"/>
          <p:cNvSpPr>
            <a:spLocks noChangeShapeType="1"/>
          </p:cNvSpPr>
          <p:nvPr/>
        </p:nvSpPr>
        <p:spPr bwMode="auto">
          <a:xfrm>
            <a:off x="685800" y="1066800"/>
            <a:ext cx="7772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066800"/>
          </a:xfrm>
        </p:spPr>
        <p:txBody>
          <a:bodyPr/>
          <a:lstStyle/>
          <a:p>
            <a:pPr eaLnBrk="1" hangingPunct="1"/>
            <a:r>
              <a:rPr lang="en-US" sz="4000" b="1" smtClean="0"/>
              <a:t>Conclusion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8686800" cy="1828800"/>
          </a:xfrm>
        </p:spPr>
        <p:txBody>
          <a:bodyPr/>
          <a:lstStyle/>
          <a:p>
            <a:pPr eaLnBrk="1" hangingPunct="1"/>
            <a:r>
              <a:rPr lang="en-US" b="1" smtClean="0"/>
              <a:t>Gossip is a sin that can come upon one suddenly</a:t>
            </a:r>
          </a:p>
          <a:p>
            <a:pPr eaLnBrk="1" hangingPunct="1"/>
            <a:r>
              <a:rPr lang="en-US" b="1" smtClean="0"/>
              <a:t>Heed the words of the apostle Paul:</a:t>
            </a:r>
            <a:endParaRPr lang="en-US" i="1" smtClean="0">
              <a:solidFill>
                <a:srgbClr val="FF0000"/>
              </a:solidFill>
            </a:endParaRP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685800" y="1143000"/>
            <a:ext cx="7772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81000" y="3124200"/>
            <a:ext cx="8305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3200">
                <a:solidFill>
                  <a:srgbClr val="663300"/>
                </a:solidFill>
                <a:cs typeface="Arial" pitchFamily="34" charset="0"/>
              </a:rPr>
              <a:t>“</a:t>
            </a:r>
            <a:r>
              <a:rPr lang="en-US" altLang="ja-JP" sz="3200">
                <a:solidFill>
                  <a:srgbClr val="663300"/>
                </a:solidFill>
                <a:cs typeface="Arial" pitchFamily="34" charset="0"/>
              </a:rPr>
              <a:t>that you also aspire to lead a quiet life, to mind your own business, and to work with your own hands, as we commanded you,</a:t>
            </a:r>
            <a:r>
              <a:rPr lang="ja-JP" altLang="en-US" sz="3200">
                <a:solidFill>
                  <a:srgbClr val="663300"/>
                </a:solidFill>
                <a:cs typeface="Arial" pitchFamily="34" charset="0"/>
              </a:rPr>
              <a:t>”</a:t>
            </a:r>
            <a:endParaRPr lang="en-US" altLang="ja-JP" sz="3200">
              <a:solidFill>
                <a:srgbClr val="663300"/>
              </a:solidFill>
              <a:cs typeface="Arial" pitchFamily="34" charset="0"/>
            </a:endParaRPr>
          </a:p>
          <a:p>
            <a:pPr algn="ctr"/>
            <a:r>
              <a:rPr lang="en-US" sz="2800" b="1">
                <a:solidFill>
                  <a:srgbClr val="FF0000"/>
                </a:solidFill>
                <a:cs typeface="Arial" pitchFamily="34" charset="0"/>
              </a:rPr>
              <a:t>1 Thessalonians 4:11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609600" y="5334000"/>
            <a:ext cx="792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663300"/>
                </a:solidFill>
              </a:rPr>
              <a:t>No one benefits from gossip!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rinkles">
  <a:themeElements>
    <a:clrScheme name="Wrinkles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Wrink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Wrinkles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nkles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nkl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nkles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nkles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Wrinkles</Template>
  <TotalTime>255</TotalTime>
  <Words>410</Words>
  <Application>Microsoft Office PowerPoint</Application>
  <PresentationFormat>On-screen Show (4:3)</PresentationFormat>
  <Paragraphs>53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Wrinkles</vt:lpstr>
      <vt:lpstr>“Idle Talk” (Gossip)</vt:lpstr>
      <vt:lpstr>Telling or Hearing Something New Can Be Good or Bad:</vt:lpstr>
      <vt:lpstr>The SIN of Gossip</vt:lpstr>
      <vt:lpstr>The SIN of Gossip</vt:lpstr>
      <vt:lpstr>The SIN of Gossip</vt:lpstr>
      <vt:lpstr>Strive to Build Up – Not Tear Down</vt:lpstr>
      <vt:lpstr>Conclusion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“Idle Talk” (Gossip)</dc:title>
  <dc:creator>Richie Thetford</dc:creator>
  <cp:lastModifiedBy>Richard Thetford</cp:lastModifiedBy>
  <cp:revision>25</cp:revision>
  <dcterms:created xsi:type="dcterms:W3CDTF">2004-01-07T21:12:50Z</dcterms:created>
  <dcterms:modified xsi:type="dcterms:W3CDTF">2011-03-08T23:02:04Z</dcterms:modified>
</cp:coreProperties>
</file>