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408" y="1122363"/>
            <a:ext cx="8499022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665" y="3602038"/>
            <a:ext cx="8041822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28588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015412" y="0"/>
            <a:ext cx="128588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6352265"/>
            <a:ext cx="9144000" cy="17145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Richard Thetford					                            www.thetfordcountry.com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4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7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3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177347"/>
            <a:ext cx="8886825" cy="941163"/>
          </a:xfrm>
        </p:spPr>
        <p:txBody>
          <a:bodyPr/>
          <a:lstStyle>
            <a:lvl1pPr algn="ctr"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335764"/>
            <a:ext cx="8721502" cy="4983393"/>
          </a:xfrm>
        </p:spPr>
        <p:txBody>
          <a:bodyPr/>
          <a:lstStyle>
            <a:lvl1pPr>
              <a:defRPr sz="36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32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3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ouvenir Lt BT" panose="020805030405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28588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015412" y="0"/>
            <a:ext cx="128588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6352265"/>
            <a:ext cx="9144000" cy="17145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Richard Thetford					                            www.thetfordcountry.com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3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3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1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6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8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5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5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F4684-FB37-4821-A087-6B5517F68393}" type="datetimeFigureOut">
              <a:rPr lang="en-US" smtClean="0"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13863-D625-4F13-B8FE-F33A72DB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7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408" y="988536"/>
            <a:ext cx="8499022" cy="1475217"/>
          </a:xfrm>
          <a:solidFill>
            <a:srgbClr val="7030A0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How Does One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Become A Christian?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702" y="2588780"/>
            <a:ext cx="8422014" cy="533361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Souvenir Lt BT" panose="02080503040505020303" pitchFamily="18" charset="0"/>
              </a:rPr>
              <a:t>Obedience to the faith, truth, gospel, doctrine</a:t>
            </a:r>
            <a:endParaRPr lang="en-US" sz="3200" dirty="0">
              <a:latin typeface="Souvenir Lt BT" panose="020805030405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8408" y="263611"/>
            <a:ext cx="8499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Acts 26:28</a:t>
            </a: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42551" y="3219809"/>
            <a:ext cx="5033319" cy="287406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97924" y="3888262"/>
            <a:ext cx="45555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How does one obey the gospel in order to become a Christian?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719" y="3060646"/>
            <a:ext cx="2963733" cy="319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56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55" y="2920313"/>
            <a:ext cx="3077348" cy="3314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408" y="988536"/>
            <a:ext cx="8499022" cy="188646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Agrippa was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“almost”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persuaded to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become a Christian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8408" y="263611"/>
            <a:ext cx="8499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Acts 26:28</a:t>
            </a: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18408" y="3031524"/>
            <a:ext cx="5629311" cy="319679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838" y="3830604"/>
            <a:ext cx="50333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What about you?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Be persuaded to become a Christian and live for Christ!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1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1326292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God’s Requirements for</a:t>
            </a:r>
            <a:b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Forgiveness of Sins: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631085"/>
            <a:ext cx="8721502" cy="4736763"/>
          </a:xfrm>
        </p:spPr>
        <p:txBody>
          <a:bodyPr/>
          <a:lstStyle/>
          <a:p>
            <a:r>
              <a:rPr lang="en-US" dirty="0" smtClean="0">
                <a:latin typeface="Souvenir Lt BT" panose="02080503040505020303" pitchFamily="18" charset="0"/>
              </a:rPr>
              <a:t>Becoming a Christian is the same as: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Becoming a disciple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Acts 11:26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Becoming a member of the Lord’s body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1 Corinthians 12:12-13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Being saved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Mark 16:16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Calling on the name of the Lord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Acts 2:21; 22:16</a:t>
            </a:r>
            <a:endParaRPr lang="en-US" dirty="0">
              <a:solidFill>
                <a:srgbClr val="C00000"/>
              </a:solidFill>
              <a:latin typeface="Souvenir Lt BT" panose="0208050304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8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1326292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Only Two Possibilities on</a:t>
            </a:r>
            <a:b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Receiving Forgiveness of Sins: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688756"/>
            <a:ext cx="8721502" cy="2075936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Salvation is unconditional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Souvenir Lt BT" panose="02080503040505020303" pitchFamily="18" charset="0"/>
              </a:rPr>
              <a:t>If true – God saves everybody (Rom 2:6-8)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  <a:latin typeface="Souvenir Lt BT" panose="02080503040505020303" pitchFamily="18" charset="0"/>
              </a:rPr>
              <a:t>OR</a:t>
            </a:r>
            <a:r>
              <a:rPr lang="en-US" sz="3200" dirty="0" smtClean="0">
                <a:solidFill>
                  <a:schemeClr val="bg1"/>
                </a:solidFill>
                <a:latin typeface="Souvenir Lt BT" panose="02080503040505020303" pitchFamily="18" charset="0"/>
              </a:rPr>
              <a:t> – He arbitrarily saves some and condemns others (Acts 10:34-35)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6384" y="3900618"/>
            <a:ext cx="8721502" cy="1569306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venir Lt BT" panose="020805030405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Salvation is conditional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If true – God saves only those who accept His terms for salvation (Hebrews 5:9)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2268" y="5618205"/>
            <a:ext cx="8721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Souvenir Lt BT" panose="02080503040505020303" pitchFamily="18" charset="0"/>
                <a:cs typeface="Segoe UI" panose="020B0502040204020203" pitchFamily="34" charset="0"/>
              </a:rPr>
              <a:t>We must accept the terms of God’s pardon</a:t>
            </a:r>
            <a:endParaRPr lang="en-US" sz="3200" b="1" dirty="0"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89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672281"/>
            <a:ext cx="8824640" cy="464687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Souvenir Lt BT" panose="02080503040505020303" pitchFamily="18" charset="0"/>
              </a:rPr>
              <a:t>Faith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True belief that Jesus is the Son of God</a:t>
            </a:r>
          </a:p>
          <a:p>
            <a:r>
              <a:rPr lang="en-US" dirty="0" smtClean="0">
                <a:latin typeface="Souvenir Lt BT" panose="02080503040505020303" pitchFamily="18" charset="0"/>
              </a:rPr>
              <a:t>Repentance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Change of will and action away from sins</a:t>
            </a:r>
          </a:p>
          <a:p>
            <a:r>
              <a:rPr lang="en-US" dirty="0" smtClean="0">
                <a:latin typeface="Souvenir Lt BT" panose="02080503040505020303" pitchFamily="18" charset="0"/>
              </a:rPr>
              <a:t>Confession of faith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Public acknowledgment of one’s belief</a:t>
            </a:r>
          </a:p>
          <a:p>
            <a:r>
              <a:rPr lang="en-US" dirty="0" smtClean="0">
                <a:latin typeface="Souvenir Lt BT" panose="02080503040505020303" pitchFamily="18" charset="0"/>
              </a:rPr>
              <a:t>Baptism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Immersion in water for forgiveness of sins</a:t>
            </a:r>
            <a:endParaRPr lang="en-US" dirty="0">
              <a:latin typeface="Souvenir Lt BT" panose="02080503040505020303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1326292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Conditions Placed on Receiving Forgiveness of Sins: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5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672281"/>
            <a:ext cx="8824640" cy="46468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Jews in Jerusalem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2:1-47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The Samaritans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8:5-12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The Ethiopian Eunuch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8:26-39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Saul of Tarsus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9:1-19; 22:1-16</a:t>
            </a:r>
            <a:endParaRPr lang="en-US" dirty="0">
              <a:latin typeface="Souvenir Lt BT" panose="02080503040505020303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1326292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New Testament Examples of Conversions to Christ: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302" y="2354477"/>
            <a:ext cx="228600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9376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672281"/>
            <a:ext cx="8824640" cy="46468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Cornelius and his household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10:1-48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Lydia and her household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16:14-15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Philippian jailer and his household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16:25-34</a:t>
            </a:r>
          </a:p>
          <a:p>
            <a:r>
              <a:rPr lang="en-US" dirty="0" err="1" smtClean="0">
                <a:solidFill>
                  <a:srgbClr val="7030A0"/>
                </a:solidFill>
                <a:latin typeface="Souvenir Lt BT" panose="02080503040505020303" pitchFamily="18" charset="0"/>
              </a:rPr>
              <a:t>Crispus</a:t>
            </a:r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 and his household</a:t>
            </a:r>
          </a:p>
          <a:p>
            <a:pPr lvl="1"/>
            <a:r>
              <a:rPr lang="en-US" dirty="0" smtClean="0">
                <a:latin typeface="Souvenir Lt BT" panose="02080503040505020303" pitchFamily="18" charset="0"/>
              </a:rPr>
              <a:t>Acts 18:7-8</a:t>
            </a:r>
            <a:endParaRPr lang="en-US" dirty="0">
              <a:latin typeface="Souvenir Lt BT" panose="02080503040505020303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1326292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New Testament Examples of Conversions to Christ: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8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3568" y="4357818"/>
            <a:ext cx="8896864" cy="1338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We are placed “in Christ”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 </a:t>
            </a: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1 </a:t>
            </a:r>
            <a:r>
              <a:rPr lang="en-US" sz="2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Cor</a:t>
            </a: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 12:13; Gal 3:27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We’re associated with the death of Christ </a:t>
            </a: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Col 2:12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We are raised to a new life </a:t>
            </a: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2 </a:t>
            </a:r>
            <a:r>
              <a:rPr lang="en-US" sz="2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Cor</a:t>
            </a: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  <a:cs typeface="Segoe UI" panose="020B0502040204020203" pitchFamily="34" charset="0"/>
              </a:rPr>
              <a:t> 5:17; Col 2:12</a:t>
            </a:r>
            <a:endParaRPr lang="en-US" sz="2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3945" y="270744"/>
            <a:ext cx="2623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ouvenir Lt BT" panose="02080503040505020303" pitchFamily="18" charset="0"/>
                <a:cs typeface="Segoe UI" panose="020B0502040204020203" pitchFamily="34" charset="0"/>
              </a:rPr>
              <a:t>What Happens at the Point of</a:t>
            </a:r>
          </a:p>
          <a:p>
            <a:pPr algn="ctr"/>
            <a:endParaRPr lang="en-US" sz="3200" dirty="0" smtClean="0">
              <a:latin typeface="Souvenir Lt BT" panose="02080503040505020303" pitchFamily="18" charset="0"/>
              <a:cs typeface="Segoe UI" panose="020B0502040204020203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Souvenir Lt BT" panose="02080503040505020303" pitchFamily="18" charset="0"/>
                <a:cs typeface="Segoe UI" panose="020B0502040204020203" pitchFamily="34" charset="0"/>
              </a:rPr>
              <a:t>Baptism?</a:t>
            </a:r>
            <a:endParaRPr lang="en-US" sz="3200" b="1" dirty="0">
              <a:solidFill>
                <a:srgbClr val="7030A0"/>
              </a:solidFill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85751" y="2026508"/>
            <a:ext cx="2347784" cy="8238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53945" y="3204523"/>
            <a:ext cx="26235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Souvenir Lt BT" panose="02080503040505020303" pitchFamily="18" charset="0"/>
                <a:cs typeface="Segoe UI" panose="020B0502040204020203" pitchFamily="34" charset="0"/>
              </a:rPr>
              <a:t>1 </a:t>
            </a:r>
            <a:r>
              <a:rPr lang="en-US" sz="2800" b="1" dirty="0" err="1" smtClean="0">
                <a:solidFill>
                  <a:srgbClr val="C00000"/>
                </a:solidFill>
                <a:latin typeface="Souvenir Lt BT" panose="02080503040505020303" pitchFamily="18" charset="0"/>
                <a:cs typeface="Segoe UI" panose="020B0502040204020203" pitchFamily="34" charset="0"/>
              </a:rPr>
              <a:t>Cor</a:t>
            </a:r>
            <a:r>
              <a:rPr lang="en-US" sz="2800" b="1" dirty="0" smtClean="0">
                <a:solidFill>
                  <a:srgbClr val="C00000"/>
                </a:solidFill>
                <a:latin typeface="Souvenir Lt BT" panose="02080503040505020303" pitchFamily="18" charset="0"/>
                <a:cs typeface="Segoe UI" panose="020B0502040204020203" pitchFamily="34" charset="0"/>
              </a:rPr>
              <a:t> 15:1-4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Souvenir Lt BT" panose="02080503040505020303" pitchFamily="18" charset="0"/>
                <a:cs typeface="Segoe UI" panose="020B0502040204020203" pitchFamily="34" charset="0"/>
              </a:rPr>
              <a:t>Rom 6:3-4</a:t>
            </a:r>
            <a:endParaRPr lang="en-US" sz="2800" b="1" dirty="0">
              <a:solidFill>
                <a:srgbClr val="C00000"/>
              </a:solidFill>
              <a:latin typeface="Souvenir Lt BT" panose="02080503040505020303" pitchFamily="18" charset="0"/>
              <a:cs typeface="Segoe UI" panose="020B0502040204020203" pitchFamily="34" charset="0"/>
            </a:endParaRP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56" y="247820"/>
            <a:ext cx="3044089" cy="3942647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488" y="270744"/>
            <a:ext cx="3044089" cy="391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85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383297"/>
            <a:ext cx="8886825" cy="9411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Acts 2:38</a:t>
            </a:r>
            <a:endParaRPr lang="en-US" sz="5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515763"/>
            <a:ext cx="8721502" cy="3772930"/>
          </a:xfrm>
          <a:solidFill>
            <a:srgbClr val="7030A0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T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hen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Peter said to them, 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“Repent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, and let every one of you 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be baptized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 in the name of Jesus Christ </a:t>
            </a:r>
            <a:r>
              <a:rPr lang="en-US" sz="4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for the remission of sins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; and you shall receive the gift of the Holy Spirit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.”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  <a:p>
            <a:endParaRPr lang="en-US" dirty="0">
              <a:latin typeface="Souvenir Lt BT" panose="0208050304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6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68" y="1021492"/>
            <a:ext cx="8824640" cy="46468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A “disciple”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Acts 11:26; John 8:31-32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A “member” of the Lord’s body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Acts 2:41,47; 1 Corinthians 12:12-13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A life-long commitment to the Lord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Colossians 1:21-23; 2:6</a:t>
            </a:r>
          </a:p>
          <a:p>
            <a:r>
              <a:rPr lang="en-US" dirty="0" smtClean="0">
                <a:solidFill>
                  <a:srgbClr val="7030A0"/>
                </a:solidFill>
                <a:latin typeface="Souvenir Lt BT" panose="02080503040505020303" pitchFamily="18" charset="0"/>
              </a:rPr>
              <a:t>Has the hope of heaven!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latin typeface="Souvenir Lt BT" panose="02080503040505020303" pitchFamily="18" charset="0"/>
              </a:rPr>
              <a:t>1 Peter 1:3-4</a:t>
            </a:r>
            <a:endParaRPr lang="en-US" dirty="0">
              <a:solidFill>
                <a:srgbClr val="C00000"/>
              </a:solidFill>
              <a:latin typeface="Souvenir Lt BT" panose="02080503040505020303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269" y="255373"/>
            <a:ext cx="8721502" cy="683741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venir Lt BT" panose="02080503040505020303" pitchFamily="18" charset="0"/>
              </a:rPr>
              <a:t>Once One Becomes A Christian: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venir Lt BT" panose="02080503040505020303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914" y="3903214"/>
            <a:ext cx="3117857" cy="23305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353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chard Segoe 4.3 Fra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chard Segoe 4.3 Frame" id="{666E643D-FE12-472B-9C9D-DEAB988A1870}" vid="{6791CDC3-71E6-4059-AF73-19F5901897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Richard Segoe 4.3 Frame</Template>
  <TotalTime>100</TotalTime>
  <Words>394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Souvenir Lt BT</vt:lpstr>
      <vt:lpstr>Richard Segoe 4.3 Frame</vt:lpstr>
      <vt:lpstr>How Does One Become A Christian?</vt:lpstr>
      <vt:lpstr>God’s Requirements for Forgiveness of Sins:</vt:lpstr>
      <vt:lpstr>Only Two Possibilities on Receiving Forgiveness of Sins:</vt:lpstr>
      <vt:lpstr>Conditions Placed on Receiving Forgiveness of Sins:</vt:lpstr>
      <vt:lpstr>New Testament Examples of Conversions to Christ:</vt:lpstr>
      <vt:lpstr>New Testament Examples of Conversions to Christ:</vt:lpstr>
      <vt:lpstr>PowerPoint Presentation</vt:lpstr>
      <vt:lpstr>Acts 2:38</vt:lpstr>
      <vt:lpstr>Once One Becomes A Christian:</vt:lpstr>
      <vt:lpstr>Agrippa was “almost” persuaded to become a Christian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One Become a Christian?</dc:title>
  <dc:creator>Richard Thetford</dc:creator>
  <cp:lastModifiedBy>Richard Thetford</cp:lastModifiedBy>
  <cp:revision>20</cp:revision>
  <dcterms:created xsi:type="dcterms:W3CDTF">2013-04-16T20:27:37Z</dcterms:created>
  <dcterms:modified xsi:type="dcterms:W3CDTF">2013-07-06T17:17:32Z</dcterms:modified>
</cp:coreProperties>
</file>