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66"/>
    <a:srgbClr val="CBCBCB"/>
    <a:srgbClr val="B8B8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BACB177-7D52-47BE-A159-424ED6C77C5B}" type="slidenum">
              <a:rPr lang="en-US" altLang="en-US"/>
              <a:pPr/>
              <a:t>‹#›</a:t>
            </a:fld>
            <a:endParaRPr lang="en-US" altLang="en-US"/>
          </a:p>
        </p:txBody>
      </p:sp>
    </p:spTree>
    <p:extLst>
      <p:ext uri="{BB962C8B-B14F-4D97-AF65-F5344CB8AC3E}">
        <p14:creationId xmlns:p14="http://schemas.microsoft.com/office/powerpoint/2010/main" val="2182415719"/>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98E0C53-B85B-4B3D-B964-27843AB11728}" type="slidenum">
              <a:rPr lang="en-US" altLang="en-US"/>
              <a:pPr/>
              <a:t>‹#›</a:t>
            </a:fld>
            <a:endParaRPr lang="en-US" altLang="en-US"/>
          </a:p>
        </p:txBody>
      </p:sp>
    </p:spTree>
    <p:extLst>
      <p:ext uri="{BB962C8B-B14F-4D97-AF65-F5344CB8AC3E}">
        <p14:creationId xmlns:p14="http://schemas.microsoft.com/office/powerpoint/2010/main" val="551910644"/>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CE9DF37-BBA5-40D3-9A6E-003C140A07A3}" type="slidenum">
              <a:rPr lang="en-US" altLang="en-US"/>
              <a:pPr/>
              <a:t>‹#›</a:t>
            </a:fld>
            <a:endParaRPr lang="en-US" altLang="en-US"/>
          </a:p>
        </p:txBody>
      </p:sp>
    </p:spTree>
    <p:extLst>
      <p:ext uri="{BB962C8B-B14F-4D97-AF65-F5344CB8AC3E}">
        <p14:creationId xmlns:p14="http://schemas.microsoft.com/office/powerpoint/2010/main" val="3437851367"/>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DD60709-2C75-4704-B0BA-308D78B6AD1C}" type="slidenum">
              <a:rPr lang="en-US" altLang="en-US"/>
              <a:pPr/>
              <a:t>‹#›</a:t>
            </a:fld>
            <a:endParaRPr lang="en-US" altLang="en-US"/>
          </a:p>
        </p:txBody>
      </p:sp>
    </p:spTree>
    <p:extLst>
      <p:ext uri="{BB962C8B-B14F-4D97-AF65-F5344CB8AC3E}">
        <p14:creationId xmlns:p14="http://schemas.microsoft.com/office/powerpoint/2010/main" val="507848932"/>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917EF8B-7080-4C04-8B3A-B054B4F80059}" type="slidenum">
              <a:rPr lang="en-US" altLang="en-US"/>
              <a:pPr/>
              <a:t>‹#›</a:t>
            </a:fld>
            <a:endParaRPr lang="en-US" altLang="en-US"/>
          </a:p>
        </p:txBody>
      </p:sp>
    </p:spTree>
    <p:extLst>
      <p:ext uri="{BB962C8B-B14F-4D97-AF65-F5344CB8AC3E}">
        <p14:creationId xmlns:p14="http://schemas.microsoft.com/office/powerpoint/2010/main" val="1545110317"/>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4A8FD68-C186-4E01-95A6-AC38D2261B3B}" type="slidenum">
              <a:rPr lang="en-US" altLang="en-US"/>
              <a:pPr/>
              <a:t>‹#›</a:t>
            </a:fld>
            <a:endParaRPr lang="en-US" altLang="en-US"/>
          </a:p>
        </p:txBody>
      </p:sp>
    </p:spTree>
    <p:extLst>
      <p:ext uri="{BB962C8B-B14F-4D97-AF65-F5344CB8AC3E}">
        <p14:creationId xmlns:p14="http://schemas.microsoft.com/office/powerpoint/2010/main" val="2742880238"/>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0A2E630-B291-4167-88F6-6AF778A32123}" type="slidenum">
              <a:rPr lang="en-US" altLang="en-US"/>
              <a:pPr/>
              <a:t>‹#›</a:t>
            </a:fld>
            <a:endParaRPr lang="en-US" altLang="en-US"/>
          </a:p>
        </p:txBody>
      </p:sp>
    </p:spTree>
    <p:extLst>
      <p:ext uri="{BB962C8B-B14F-4D97-AF65-F5344CB8AC3E}">
        <p14:creationId xmlns:p14="http://schemas.microsoft.com/office/powerpoint/2010/main" val="3022785989"/>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A0EA12A5-9575-43D5-ADEA-BA7DF622B413}" type="slidenum">
              <a:rPr lang="en-US" altLang="en-US"/>
              <a:pPr/>
              <a:t>‹#›</a:t>
            </a:fld>
            <a:endParaRPr lang="en-US" altLang="en-US"/>
          </a:p>
        </p:txBody>
      </p:sp>
    </p:spTree>
    <p:extLst>
      <p:ext uri="{BB962C8B-B14F-4D97-AF65-F5344CB8AC3E}">
        <p14:creationId xmlns:p14="http://schemas.microsoft.com/office/powerpoint/2010/main" val="1535886278"/>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8C8EB2A-97E2-454F-9B61-26E175A8E6BE}" type="slidenum">
              <a:rPr lang="en-US" altLang="en-US"/>
              <a:pPr/>
              <a:t>‹#›</a:t>
            </a:fld>
            <a:endParaRPr lang="en-US" altLang="en-US"/>
          </a:p>
        </p:txBody>
      </p:sp>
    </p:spTree>
    <p:extLst>
      <p:ext uri="{BB962C8B-B14F-4D97-AF65-F5344CB8AC3E}">
        <p14:creationId xmlns:p14="http://schemas.microsoft.com/office/powerpoint/2010/main" val="1646686708"/>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84918B6-53F7-4DD5-9C4F-7139E28632B9}" type="slidenum">
              <a:rPr lang="en-US" altLang="en-US"/>
              <a:pPr/>
              <a:t>‹#›</a:t>
            </a:fld>
            <a:endParaRPr lang="en-US" altLang="en-US"/>
          </a:p>
        </p:txBody>
      </p:sp>
    </p:spTree>
    <p:extLst>
      <p:ext uri="{BB962C8B-B14F-4D97-AF65-F5344CB8AC3E}">
        <p14:creationId xmlns:p14="http://schemas.microsoft.com/office/powerpoint/2010/main" val="366238477"/>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F1D989B-0826-4F97-97DE-08A098CD555D}" type="slidenum">
              <a:rPr lang="en-US" altLang="en-US"/>
              <a:pPr/>
              <a:t>‹#›</a:t>
            </a:fld>
            <a:endParaRPr lang="en-US" altLang="en-US"/>
          </a:p>
        </p:txBody>
      </p:sp>
    </p:spTree>
    <p:extLst>
      <p:ext uri="{BB962C8B-B14F-4D97-AF65-F5344CB8AC3E}">
        <p14:creationId xmlns:p14="http://schemas.microsoft.com/office/powerpoint/2010/main" val="161720571"/>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7C5487B-0210-46C9-8911-0447569A9510}" type="slidenum">
              <a:rPr lang="en-US" altLang="en-US"/>
              <a:pPr/>
              <a:t>‹#›</a:t>
            </a:fld>
            <a:endParaRPr lang="en-US" altLang="en-US"/>
          </a:p>
        </p:txBody>
      </p:sp>
    </p:spTree>
    <p:extLst>
      <p:ext uri="{BB962C8B-B14F-4D97-AF65-F5344CB8AC3E}">
        <p14:creationId xmlns:p14="http://schemas.microsoft.com/office/powerpoint/2010/main" val="508929701"/>
      </p:ext>
    </p:extLst>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BCBCB"/>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4911A33-6E76-4228-8DAE-301B3EF36DE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5" name="Group 7"/>
          <p:cNvGrpSpPr>
            <a:grpSpLocks noChangeAspect="1"/>
          </p:cNvGrpSpPr>
          <p:nvPr/>
        </p:nvGrpSpPr>
        <p:grpSpPr bwMode="auto">
          <a:xfrm>
            <a:off x="136525" y="152400"/>
            <a:ext cx="4587875" cy="4953000"/>
            <a:chOff x="0" y="0"/>
            <a:chExt cx="2268" cy="2448"/>
          </a:xfrm>
        </p:grpSpPr>
        <p:sp>
          <p:nvSpPr>
            <p:cNvPr id="2054" name="AutoShape 6"/>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6" name="Freeform 8"/>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7" name="Freeform 9"/>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8"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9" name="Freeform 1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0" name="Freeform 1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1"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2"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3"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4"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5"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6"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7"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8"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9"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0"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1"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72" name="Freeform 24"/>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051" name="Rectangle 3"/>
          <p:cNvSpPr>
            <a:spLocks noGrp="1" noChangeArrowheads="1"/>
          </p:cNvSpPr>
          <p:nvPr>
            <p:ph type="subTitle" idx="1"/>
          </p:nvPr>
        </p:nvSpPr>
        <p:spPr>
          <a:xfrm>
            <a:off x="457200" y="4953000"/>
            <a:ext cx="8229600" cy="1524000"/>
          </a:xfrm>
        </p:spPr>
        <p:txBody>
          <a:bodyPr/>
          <a:lstStyle/>
          <a:p>
            <a:r>
              <a:rPr lang="en-US" altLang="en-US" sz="3000" dirty="0">
                <a:latin typeface="Segoe UI" panose="020B0502040204020203" pitchFamily="34" charset="0"/>
                <a:ea typeface="Roboto" panose="02000000000000000000" pitchFamily="2" charset="0"/>
              </a:rPr>
              <a:t>This scripture teaches that the church</a:t>
            </a:r>
            <a:br>
              <a:rPr lang="en-US" altLang="en-US" sz="3000" dirty="0">
                <a:latin typeface="Segoe UI" panose="020B0502040204020203" pitchFamily="34" charset="0"/>
                <a:ea typeface="Roboto" panose="02000000000000000000" pitchFamily="2" charset="0"/>
              </a:rPr>
            </a:br>
            <a:r>
              <a:rPr lang="en-US" altLang="en-US" sz="3000" dirty="0">
                <a:latin typeface="Segoe UI" panose="020B0502040204020203" pitchFamily="34" charset="0"/>
                <a:ea typeface="Roboto" panose="02000000000000000000" pitchFamily="2" charset="0"/>
              </a:rPr>
              <a:t>(those called out) are referred to as the</a:t>
            </a:r>
            <a:br>
              <a:rPr lang="en-US" altLang="en-US" sz="3000" dirty="0">
                <a:latin typeface="Segoe UI" panose="020B0502040204020203" pitchFamily="34" charset="0"/>
                <a:ea typeface="Roboto" panose="02000000000000000000" pitchFamily="2" charset="0"/>
              </a:rPr>
            </a:br>
            <a:r>
              <a:rPr lang="en-US" altLang="en-US" sz="3000" b="1" dirty="0">
                <a:latin typeface="Segoe UI" panose="020B0502040204020203" pitchFamily="34" charset="0"/>
                <a:ea typeface="Roboto" panose="02000000000000000000" pitchFamily="2" charset="0"/>
              </a:rPr>
              <a:t>“house of God”</a:t>
            </a:r>
          </a:p>
        </p:txBody>
      </p:sp>
      <p:sp>
        <p:nvSpPr>
          <p:cNvPr id="2073" name="Rectangle 25"/>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4" name="Rectangle 26"/>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5" name="Rectangle 27"/>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6" name="Rectangle 28"/>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077" name="Picture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609600"/>
            <a:ext cx="4267200" cy="402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8" name="Text Box 30"/>
          <p:cNvSpPr txBox="1">
            <a:spLocks noChangeArrowheads="1"/>
          </p:cNvSpPr>
          <p:nvPr/>
        </p:nvSpPr>
        <p:spPr bwMode="auto">
          <a:xfrm>
            <a:off x="4876800" y="977711"/>
            <a:ext cx="3429000" cy="2908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dirty="0">
                <a:latin typeface="Segoe UI" panose="020B0502040204020203" pitchFamily="34" charset="0"/>
                <a:ea typeface="Roboto" panose="02000000000000000000" pitchFamily="2" charset="0"/>
              </a:rPr>
              <a:t>“For the time has come for judgment to begin at the </a:t>
            </a:r>
            <a:r>
              <a:rPr lang="en-US" altLang="en-US" sz="2300" b="1" u="sng" dirty="0">
                <a:latin typeface="Segoe UI" panose="020B0502040204020203" pitchFamily="34" charset="0"/>
                <a:ea typeface="Roboto" panose="02000000000000000000" pitchFamily="2" charset="0"/>
              </a:rPr>
              <a:t>house of God</a:t>
            </a:r>
            <a:r>
              <a:rPr lang="en-US" altLang="en-US" sz="2300" dirty="0">
                <a:latin typeface="Segoe UI" panose="020B0502040204020203" pitchFamily="34" charset="0"/>
                <a:ea typeface="Roboto" panose="02000000000000000000" pitchFamily="2" charset="0"/>
              </a:rPr>
              <a:t>; and if it begins with us first, what will be the end of those who do not obey the gospel of God?”</a:t>
            </a:r>
            <a:br>
              <a:rPr lang="en-US" altLang="en-US" sz="2300" dirty="0">
                <a:latin typeface="Segoe UI" panose="020B0502040204020203" pitchFamily="34" charset="0"/>
                <a:ea typeface="Roboto" panose="02000000000000000000" pitchFamily="2" charset="0"/>
              </a:rPr>
            </a:br>
            <a:r>
              <a:rPr lang="en-US" altLang="en-US" sz="2200" b="1" dirty="0">
                <a:latin typeface="Segoe UI" panose="020B0502040204020203" pitchFamily="34" charset="0"/>
                <a:ea typeface="Roboto" panose="02000000000000000000" pitchFamily="2" charset="0"/>
              </a:rPr>
              <a:t>1 Peter 4:17</a:t>
            </a:r>
          </a:p>
        </p:txBody>
      </p:sp>
      <p:sp>
        <p:nvSpPr>
          <p:cNvPr id="2050" name="Rectangle 2"/>
          <p:cNvSpPr>
            <a:spLocks noGrp="1" noChangeArrowheads="1"/>
          </p:cNvSpPr>
          <p:nvPr>
            <p:ph type="ctrTitle"/>
          </p:nvPr>
        </p:nvSpPr>
        <p:spPr>
          <a:xfrm>
            <a:off x="685800" y="1352550"/>
            <a:ext cx="3505200" cy="2838450"/>
          </a:xfrm>
          <a:effectLst>
            <a:outerShdw dist="53882" dir="2700000" algn="ctr" rotWithShape="0">
              <a:schemeClr val="tx1"/>
            </a:outerShdw>
          </a:effectLst>
        </p:spPr>
        <p:txBody>
          <a:bodyPr anchor="ctr"/>
          <a:lstStyle/>
          <a:p>
            <a:r>
              <a:rPr lang="en-US" altLang="en-US" b="1" dirty="0">
                <a:solidFill>
                  <a:schemeClr val="bg1"/>
                </a:solidFill>
                <a:latin typeface="Segoe UI" panose="020B0502040204020203" pitchFamily="34" charset="0"/>
                <a:ea typeface="Roboto" panose="02000000000000000000" pitchFamily="2" charset="0"/>
              </a:rPr>
              <a:t>The</a:t>
            </a:r>
            <a:br>
              <a:rPr lang="en-US" altLang="en-US" b="1" dirty="0">
                <a:solidFill>
                  <a:schemeClr val="bg1"/>
                </a:solidFill>
                <a:latin typeface="Segoe UI" panose="020B0502040204020203" pitchFamily="34" charset="0"/>
                <a:ea typeface="Roboto" panose="02000000000000000000" pitchFamily="2" charset="0"/>
              </a:rPr>
            </a:br>
            <a:r>
              <a:rPr lang="en-US" altLang="en-US" b="1" dirty="0">
                <a:solidFill>
                  <a:schemeClr val="bg1"/>
                </a:solidFill>
                <a:latin typeface="Segoe UI" panose="020B0502040204020203" pitchFamily="34" charset="0"/>
                <a:ea typeface="Roboto" panose="02000000000000000000" pitchFamily="2" charset="0"/>
              </a:rPr>
              <a:t>House</a:t>
            </a:r>
            <a:br>
              <a:rPr lang="en-US" altLang="en-US" b="1" dirty="0">
                <a:solidFill>
                  <a:schemeClr val="bg1"/>
                </a:solidFill>
                <a:latin typeface="Segoe UI" panose="020B0502040204020203" pitchFamily="34" charset="0"/>
                <a:ea typeface="Roboto" panose="02000000000000000000" pitchFamily="2" charset="0"/>
              </a:rPr>
            </a:br>
            <a:r>
              <a:rPr lang="en-US" altLang="en-US" b="1" dirty="0">
                <a:solidFill>
                  <a:schemeClr val="bg1"/>
                </a:solidFill>
                <a:latin typeface="Segoe UI" panose="020B0502040204020203" pitchFamily="34" charset="0"/>
                <a:ea typeface="Roboto" panose="02000000000000000000" pitchFamily="2" charset="0"/>
              </a:rPr>
              <a:t>of God</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p:cTn id="7"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5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274638"/>
            <a:ext cx="8686800" cy="1935162"/>
          </a:xfrm>
          <a:effectLst>
            <a:outerShdw dist="35921" dir="2700000" algn="ctr" rotWithShape="0">
              <a:schemeClr val="bg1"/>
            </a:outerShdw>
          </a:effectLst>
        </p:spPr>
        <p:txBody>
          <a:bodyPr/>
          <a:lstStyle/>
          <a:p>
            <a:r>
              <a:rPr lang="en-US" altLang="en-US" sz="4000" b="1" dirty="0">
                <a:latin typeface="Segoe UI" panose="020B0502040204020203" pitchFamily="34" charset="0"/>
              </a:rPr>
              <a:t>How Can One Become</a:t>
            </a:r>
            <a:br>
              <a:rPr lang="en-US" altLang="en-US" sz="4000" b="1" dirty="0">
                <a:latin typeface="Segoe UI" panose="020B0502040204020203" pitchFamily="34" charset="0"/>
              </a:rPr>
            </a:br>
            <a:r>
              <a:rPr lang="en-US" altLang="en-US" sz="4000" b="1" dirty="0">
                <a:latin typeface="Segoe UI" panose="020B0502040204020203" pitchFamily="34" charset="0"/>
              </a:rPr>
              <a:t>a Member of the</a:t>
            </a:r>
            <a:br>
              <a:rPr lang="en-US" altLang="en-US" sz="4000" b="1" dirty="0">
                <a:latin typeface="Segoe UI" panose="020B0502040204020203" pitchFamily="34" charset="0"/>
              </a:rPr>
            </a:br>
            <a:r>
              <a:rPr lang="en-US" altLang="en-US" sz="4000" b="1" dirty="0">
                <a:latin typeface="Segoe UI" panose="020B0502040204020203" pitchFamily="34" charset="0"/>
              </a:rPr>
              <a:t>House of God?</a:t>
            </a:r>
          </a:p>
        </p:txBody>
      </p:sp>
      <p:sp>
        <p:nvSpPr>
          <p:cNvPr id="12291" name="Rectangle 3"/>
          <p:cNvSpPr>
            <a:spLocks noGrp="1" noChangeArrowheads="1"/>
          </p:cNvSpPr>
          <p:nvPr>
            <p:ph type="body" sz="half" idx="1"/>
          </p:nvPr>
        </p:nvSpPr>
        <p:spPr>
          <a:xfrm>
            <a:off x="381000" y="2362200"/>
            <a:ext cx="8382000" cy="4267200"/>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r>
              <a:rPr lang="en-US" altLang="en-US" sz="3000" b="1" dirty="0">
                <a:solidFill>
                  <a:schemeClr val="tx2"/>
                </a:solidFill>
                <a:latin typeface="Segoe UI" panose="020B0502040204020203" pitchFamily="34" charset="0"/>
              </a:rPr>
              <a:t>Confess Jesus as the Son of God</a:t>
            </a:r>
          </a:p>
          <a:p>
            <a:pPr lvl="1"/>
            <a:r>
              <a:rPr lang="en-US" altLang="en-US" dirty="0">
                <a:solidFill>
                  <a:schemeClr val="accent2"/>
                </a:solidFill>
                <a:latin typeface="Segoe UI Semibold" panose="020B0702040204020203" pitchFamily="34" charset="0"/>
                <a:ea typeface="Roboto Medium" panose="02000000000000000000" pitchFamily="2" charset="0"/>
              </a:rPr>
              <a:t>Romans 10:10; Acts 8:37</a:t>
            </a:r>
          </a:p>
          <a:p>
            <a:r>
              <a:rPr lang="en-US" altLang="en-US" sz="3000" b="1" dirty="0">
                <a:latin typeface="Segoe UI" panose="020B0502040204020203" pitchFamily="34" charset="0"/>
              </a:rPr>
              <a:t>Be baptized for the</a:t>
            </a:r>
            <a:br>
              <a:rPr lang="en-US" altLang="en-US" sz="3000" b="1" dirty="0">
                <a:latin typeface="Segoe UI" panose="020B0502040204020203" pitchFamily="34" charset="0"/>
              </a:rPr>
            </a:br>
            <a:r>
              <a:rPr lang="en-US" altLang="en-US" sz="3000" b="1" dirty="0">
                <a:latin typeface="Segoe UI" panose="020B0502040204020203" pitchFamily="34" charset="0"/>
              </a:rPr>
              <a:t>forgiveness of your sins</a:t>
            </a:r>
          </a:p>
          <a:p>
            <a:pPr lvl="1"/>
            <a:r>
              <a:rPr lang="en-US" altLang="en-US" dirty="0">
                <a:solidFill>
                  <a:schemeClr val="accent2"/>
                </a:solidFill>
                <a:latin typeface="Segoe UI Semibold" panose="020B0702040204020203" pitchFamily="34" charset="0"/>
                <a:ea typeface="Roboto Medium" panose="02000000000000000000" pitchFamily="2" charset="0"/>
              </a:rPr>
              <a:t>Acts 2:38; Mark 16:16;</a:t>
            </a:r>
            <a:br>
              <a:rPr lang="en-US" altLang="en-US" dirty="0">
                <a:solidFill>
                  <a:schemeClr val="accent2"/>
                </a:solidFill>
                <a:latin typeface="Segoe UI Semibold" panose="020B0702040204020203" pitchFamily="34" charset="0"/>
                <a:ea typeface="Roboto Medium" panose="02000000000000000000" pitchFamily="2" charset="0"/>
              </a:rPr>
            </a:br>
            <a:r>
              <a:rPr lang="en-US" altLang="en-US" dirty="0">
                <a:solidFill>
                  <a:schemeClr val="accent2"/>
                </a:solidFill>
                <a:latin typeface="Segoe UI Semibold" panose="020B0702040204020203" pitchFamily="34" charset="0"/>
                <a:ea typeface="Roboto Medium" panose="02000000000000000000" pitchFamily="2" charset="0"/>
              </a:rPr>
              <a:t>1 Peter 3:21</a:t>
            </a:r>
          </a:p>
          <a:p>
            <a:r>
              <a:rPr lang="en-US" altLang="en-US" sz="3000" b="1" dirty="0">
                <a:latin typeface="Segoe UI" panose="020B0502040204020203" pitchFamily="34" charset="0"/>
              </a:rPr>
              <a:t>Live faithful to God</a:t>
            </a:r>
          </a:p>
          <a:p>
            <a:pPr lvl="1"/>
            <a:r>
              <a:rPr lang="en-US" altLang="en-US" dirty="0">
                <a:solidFill>
                  <a:schemeClr val="accent2"/>
                </a:solidFill>
                <a:latin typeface="Segoe UI Semibold" panose="020B0702040204020203" pitchFamily="34" charset="0"/>
                <a:ea typeface="Roboto Medium" panose="02000000000000000000" pitchFamily="2" charset="0"/>
              </a:rPr>
              <a:t>Revelation 2:10</a:t>
            </a:r>
          </a:p>
        </p:txBody>
      </p:sp>
      <p:sp>
        <p:nvSpPr>
          <p:cNvPr id="12292"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3"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5"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296" name="Group 8"/>
          <p:cNvGrpSpPr>
            <a:grpSpLocks noChangeAspect="1"/>
          </p:cNvGrpSpPr>
          <p:nvPr/>
        </p:nvGrpSpPr>
        <p:grpSpPr bwMode="auto">
          <a:xfrm>
            <a:off x="193675" y="228600"/>
            <a:ext cx="1835150" cy="1981200"/>
            <a:chOff x="0" y="0"/>
            <a:chExt cx="2268" cy="2448"/>
          </a:xfrm>
        </p:grpSpPr>
        <p:sp>
          <p:nvSpPr>
            <p:cNvPr id="12297"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8"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99"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0"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1"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2"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3"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4"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5"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6"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7"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8"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9"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10"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11"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12"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13"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14"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2316" name="Line 28"/>
          <p:cNvSpPr>
            <a:spLocks noChangeShapeType="1"/>
          </p:cNvSpPr>
          <p:nvPr/>
        </p:nvSpPr>
        <p:spPr bwMode="auto">
          <a:xfrm>
            <a:off x="304800" y="22860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graphicFrame>
        <p:nvGraphicFramePr>
          <p:cNvPr id="12318" name="Object 30"/>
          <p:cNvGraphicFramePr>
            <a:graphicFrameLocks noGrp="1" noChangeAspect="1"/>
          </p:cNvGraphicFramePr>
          <p:nvPr>
            <p:ph sz="half" idx="2"/>
            <p:extLst>
              <p:ext uri="{D42A27DB-BD31-4B8C-83A1-F6EECF244321}">
                <p14:modId xmlns:p14="http://schemas.microsoft.com/office/powerpoint/2010/main" val="1821845262"/>
              </p:ext>
            </p:extLst>
          </p:nvPr>
        </p:nvGraphicFramePr>
        <p:xfrm>
          <a:off x="5867401" y="2895600"/>
          <a:ext cx="2946400" cy="3657599"/>
        </p:xfrm>
        <a:graphic>
          <a:graphicData uri="http://schemas.openxmlformats.org/presentationml/2006/ole">
            <mc:AlternateContent xmlns:mc="http://schemas.openxmlformats.org/markup-compatibility/2006">
              <mc:Choice xmlns:v="urn:schemas-microsoft-com:vml" Requires="v">
                <p:oleObj spid="_x0000_s12336" name="Drawing" r:id="rId3" imgW="5144216" imgH="6172787" progId="Presentations.Drawing.14">
                  <p:embed/>
                </p:oleObj>
              </mc:Choice>
              <mc:Fallback>
                <p:oleObj name="Drawing" r:id="rId3" imgW="5144216" imgH="6172787" progId="Presentations.Drawing.14">
                  <p:embed/>
                  <p:pic>
                    <p:nvPicPr>
                      <p:cNvPr id="0" name="Object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1" y="2895600"/>
                        <a:ext cx="2946400" cy="3657599"/>
                      </a:xfrm>
                      <a:prstGeom prst="rect">
                        <a:avLst/>
                      </a:prstGeom>
                      <a:noFill/>
                      <a:ln>
                        <a:noFill/>
                      </a:ln>
                      <a:effectLst/>
                    </p:spPr>
                  </p:pic>
                </p:oleObj>
              </mc:Fallback>
            </mc:AlternateContent>
          </a:graphicData>
        </a:graphic>
      </p:graphicFrame>
      <p:pic>
        <p:nvPicPr>
          <p:cNvPr id="12320" name="Picture 32" descr="MCj0240341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838200"/>
            <a:ext cx="1066800" cy="969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2316"/>
                                        </p:tgtEl>
                                        <p:attrNameLst>
                                          <p:attrName>style.visibility</p:attrName>
                                        </p:attrNameLst>
                                      </p:cBhvr>
                                      <p:to>
                                        <p:strVal val="visible"/>
                                      </p:to>
                                    </p:set>
                                    <p:anim calcmode="lin" valueType="num">
                                      <p:cBhvr>
                                        <p:cTn id="12" dur="500" fill="hold"/>
                                        <p:tgtEl>
                                          <p:spTgt spid="12316"/>
                                        </p:tgtEl>
                                        <p:attrNameLst>
                                          <p:attrName>ppt_w</p:attrName>
                                        </p:attrNameLst>
                                      </p:cBhvr>
                                      <p:tavLst>
                                        <p:tav tm="0">
                                          <p:val>
                                            <p:fltVal val="0"/>
                                          </p:val>
                                        </p:tav>
                                        <p:tav tm="100000">
                                          <p:val>
                                            <p:strVal val="#ppt_w"/>
                                          </p:val>
                                        </p:tav>
                                      </p:tavLst>
                                    </p:anim>
                                    <p:anim calcmode="lin" valueType="num">
                                      <p:cBhvr>
                                        <p:cTn id="13" dur="500" fill="hold"/>
                                        <p:tgtEl>
                                          <p:spTgt spid="12316"/>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291">
                                            <p:txEl>
                                              <p:pRg st="0" end="0"/>
                                            </p:txEl>
                                          </p:spTgt>
                                        </p:tgtEl>
                                        <p:attrNameLst>
                                          <p:attrName>style.visibility</p:attrName>
                                        </p:attrNameLst>
                                      </p:cBhvr>
                                      <p:to>
                                        <p:strVal val="visible"/>
                                      </p:to>
                                    </p:set>
                                    <p:anim calcmode="lin" valueType="num">
                                      <p:cBhvr>
                                        <p:cTn id="17"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9" presetClass="entr" presetSubtype="0" fill="hold" nodeType="afterEffect">
                                  <p:stCondLst>
                                    <p:cond delay="0"/>
                                  </p:stCondLst>
                                  <p:childTnLst>
                                    <p:set>
                                      <p:cBhvr>
                                        <p:cTn id="21" dur="1" fill="hold">
                                          <p:stCondLst>
                                            <p:cond delay="0"/>
                                          </p:stCondLst>
                                        </p:cTn>
                                        <p:tgtEl>
                                          <p:spTgt spid="12291">
                                            <p:txEl>
                                              <p:pRg st="1" end="1"/>
                                            </p:txEl>
                                          </p:spTgt>
                                        </p:tgtEl>
                                        <p:attrNameLst>
                                          <p:attrName>style.visibility</p:attrName>
                                        </p:attrNameLst>
                                      </p:cBhvr>
                                      <p:to>
                                        <p:strVal val="visible"/>
                                      </p:to>
                                    </p:set>
                                    <p:animEffect transition="in" filter="dissolve">
                                      <p:cBhvr>
                                        <p:cTn id="22" dur="500"/>
                                        <p:tgtEl>
                                          <p:spTgt spid="1229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nodeType="clickEffect">
                                  <p:stCondLst>
                                    <p:cond delay="0"/>
                                  </p:stCondLst>
                                  <p:childTnLst>
                                    <p:set>
                                      <p:cBhvr>
                                        <p:cTn id="26" dur="1" fill="hold">
                                          <p:stCondLst>
                                            <p:cond delay="0"/>
                                          </p:stCondLst>
                                        </p:cTn>
                                        <p:tgtEl>
                                          <p:spTgt spid="12291">
                                            <p:txEl>
                                              <p:pRg st="2" end="2"/>
                                            </p:txEl>
                                          </p:spTgt>
                                        </p:tgtEl>
                                        <p:attrNameLst>
                                          <p:attrName>style.visibility</p:attrName>
                                        </p:attrNameLst>
                                      </p:cBhvr>
                                      <p:to>
                                        <p:strVal val="visible"/>
                                      </p:to>
                                    </p:set>
                                    <p:anim calcmode="lin" valueType="num">
                                      <p:cBhvr>
                                        <p:cTn id="27" dur="5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12291">
                                            <p:txEl>
                                              <p:pRg st="2" end="2"/>
                                            </p:txEl>
                                          </p:spTgt>
                                        </p:tgtEl>
                                        <p:attrNameLst>
                                          <p:attrName>ppt_h</p:attrName>
                                        </p:attrNameLst>
                                      </p:cBhvr>
                                      <p:tavLst>
                                        <p:tav tm="0">
                                          <p:val>
                                            <p:fltVal val="0"/>
                                          </p:val>
                                        </p:tav>
                                        <p:tav tm="100000">
                                          <p:val>
                                            <p:strVal val="#ppt_h"/>
                                          </p:val>
                                        </p:tav>
                                      </p:tavLst>
                                    </p:anim>
                                  </p:childTnLst>
                                </p:cTn>
                              </p:par>
                            </p:childTnLst>
                          </p:cTn>
                        </p:par>
                        <p:par>
                          <p:cTn id="29" fill="hold" nodeType="afterGroup">
                            <p:stCondLst>
                              <p:cond delay="500"/>
                            </p:stCondLst>
                            <p:childTnLst>
                              <p:par>
                                <p:cTn id="30" presetID="9" presetClass="entr" presetSubtype="0" fill="hold" nodeType="afterEffect">
                                  <p:stCondLst>
                                    <p:cond delay="0"/>
                                  </p:stCondLst>
                                  <p:childTnLst>
                                    <p:set>
                                      <p:cBhvr>
                                        <p:cTn id="31" dur="1" fill="hold">
                                          <p:stCondLst>
                                            <p:cond delay="0"/>
                                          </p:stCondLst>
                                        </p:cTn>
                                        <p:tgtEl>
                                          <p:spTgt spid="12291">
                                            <p:txEl>
                                              <p:pRg st="3" end="3"/>
                                            </p:txEl>
                                          </p:spTgt>
                                        </p:tgtEl>
                                        <p:attrNameLst>
                                          <p:attrName>style.visibility</p:attrName>
                                        </p:attrNameLst>
                                      </p:cBhvr>
                                      <p:to>
                                        <p:strVal val="visible"/>
                                      </p:to>
                                    </p:set>
                                    <p:animEffect transition="in" filter="dissolve">
                                      <p:cBhvr>
                                        <p:cTn id="32" dur="500"/>
                                        <p:tgtEl>
                                          <p:spTgt spid="12291">
                                            <p:txEl>
                                              <p:pRg st="3" end="3"/>
                                            </p:txEl>
                                          </p:spTgt>
                                        </p:tgtEl>
                                      </p:cBhvr>
                                    </p:animEffect>
                                  </p:childTnLst>
                                </p:cTn>
                              </p:par>
                            </p:childTnLst>
                          </p:cTn>
                        </p:par>
                        <p:par>
                          <p:cTn id="33" fill="hold" nodeType="afterGroup">
                            <p:stCondLst>
                              <p:cond delay="1000"/>
                            </p:stCondLst>
                            <p:childTnLst>
                              <p:par>
                                <p:cTn id="34" presetID="23" presetClass="entr" presetSubtype="16" fill="hold" nodeType="afterEffect">
                                  <p:stCondLst>
                                    <p:cond delay="0"/>
                                  </p:stCondLst>
                                  <p:childTnLst>
                                    <p:set>
                                      <p:cBhvr>
                                        <p:cTn id="35" dur="1" fill="hold">
                                          <p:stCondLst>
                                            <p:cond delay="0"/>
                                          </p:stCondLst>
                                        </p:cTn>
                                        <p:tgtEl>
                                          <p:spTgt spid="12318"/>
                                        </p:tgtEl>
                                        <p:attrNameLst>
                                          <p:attrName>style.visibility</p:attrName>
                                        </p:attrNameLst>
                                      </p:cBhvr>
                                      <p:to>
                                        <p:strVal val="visible"/>
                                      </p:to>
                                    </p:set>
                                    <p:anim calcmode="lin" valueType="num">
                                      <p:cBhvr>
                                        <p:cTn id="36" dur="500" fill="hold"/>
                                        <p:tgtEl>
                                          <p:spTgt spid="12318"/>
                                        </p:tgtEl>
                                        <p:attrNameLst>
                                          <p:attrName>ppt_w</p:attrName>
                                        </p:attrNameLst>
                                      </p:cBhvr>
                                      <p:tavLst>
                                        <p:tav tm="0">
                                          <p:val>
                                            <p:fltVal val="0"/>
                                          </p:val>
                                        </p:tav>
                                        <p:tav tm="100000">
                                          <p:val>
                                            <p:strVal val="#ppt_w"/>
                                          </p:val>
                                        </p:tav>
                                      </p:tavLst>
                                    </p:anim>
                                    <p:anim calcmode="lin" valueType="num">
                                      <p:cBhvr>
                                        <p:cTn id="37" dur="500" fill="hold"/>
                                        <p:tgtEl>
                                          <p:spTgt spid="12318"/>
                                        </p:tgtEl>
                                        <p:attrNameLst>
                                          <p:attrName>ppt_h</p:attrName>
                                        </p:attrNameLst>
                                      </p:cBhvr>
                                      <p:tavLst>
                                        <p:tav tm="0">
                                          <p:val>
                                            <p:fltVal val="0"/>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3" presetClass="entr" presetSubtype="16" fill="hold" nodeType="clickEffect">
                                  <p:stCondLst>
                                    <p:cond delay="0"/>
                                  </p:stCondLst>
                                  <p:childTnLst>
                                    <p:set>
                                      <p:cBhvr>
                                        <p:cTn id="41" dur="1" fill="hold">
                                          <p:stCondLst>
                                            <p:cond delay="0"/>
                                          </p:stCondLst>
                                        </p:cTn>
                                        <p:tgtEl>
                                          <p:spTgt spid="12291">
                                            <p:txEl>
                                              <p:pRg st="4" end="4"/>
                                            </p:txEl>
                                          </p:spTgt>
                                        </p:tgtEl>
                                        <p:attrNameLst>
                                          <p:attrName>style.visibility</p:attrName>
                                        </p:attrNameLst>
                                      </p:cBhvr>
                                      <p:to>
                                        <p:strVal val="visible"/>
                                      </p:to>
                                    </p:set>
                                    <p:anim calcmode="lin" valueType="num">
                                      <p:cBhvr>
                                        <p:cTn id="42" dur="500" fill="hold"/>
                                        <p:tgtEl>
                                          <p:spTgt spid="12291">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12291">
                                            <p:txEl>
                                              <p:pRg st="4" end="4"/>
                                            </p:txEl>
                                          </p:spTgt>
                                        </p:tgtEl>
                                        <p:attrNameLst>
                                          <p:attrName>ppt_h</p:attrName>
                                        </p:attrNameLst>
                                      </p:cBhvr>
                                      <p:tavLst>
                                        <p:tav tm="0">
                                          <p:val>
                                            <p:fltVal val="0"/>
                                          </p:val>
                                        </p:tav>
                                        <p:tav tm="100000">
                                          <p:val>
                                            <p:strVal val="#ppt_h"/>
                                          </p:val>
                                        </p:tav>
                                      </p:tavLst>
                                    </p:anim>
                                  </p:childTnLst>
                                </p:cTn>
                              </p:par>
                            </p:childTnLst>
                          </p:cTn>
                        </p:par>
                        <p:par>
                          <p:cTn id="44" fill="hold" nodeType="afterGroup">
                            <p:stCondLst>
                              <p:cond delay="500"/>
                            </p:stCondLst>
                            <p:childTnLst>
                              <p:par>
                                <p:cTn id="45" presetID="9" presetClass="entr" presetSubtype="0" fill="hold" nodeType="afterEffect">
                                  <p:stCondLst>
                                    <p:cond delay="0"/>
                                  </p:stCondLst>
                                  <p:childTnLst>
                                    <p:set>
                                      <p:cBhvr>
                                        <p:cTn id="46" dur="1" fill="hold">
                                          <p:stCondLst>
                                            <p:cond delay="0"/>
                                          </p:stCondLst>
                                        </p:cTn>
                                        <p:tgtEl>
                                          <p:spTgt spid="12291">
                                            <p:txEl>
                                              <p:pRg st="5" end="5"/>
                                            </p:txEl>
                                          </p:spTgt>
                                        </p:tgtEl>
                                        <p:attrNameLst>
                                          <p:attrName>style.visibility</p:attrName>
                                        </p:attrNameLst>
                                      </p:cBhvr>
                                      <p:to>
                                        <p:strVal val="visible"/>
                                      </p:to>
                                    </p:set>
                                    <p:animEffect transition="in" filter="dissolve">
                                      <p:cBhvr>
                                        <p:cTn id="47" dur="5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70" name="Picture 34" descr="Kingdoms Law of Procreation 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839200" cy="6553200"/>
          </a:xfrm>
          <a:prstGeom prst="rect">
            <a:avLst/>
          </a:prstGeom>
          <a:noFill/>
          <a:extLst>
            <a:ext uri="{909E8E84-426E-40DD-AFC4-6F175D3DCCD1}">
              <a14:hiddenFill xmlns:a14="http://schemas.microsoft.com/office/drawing/2010/main">
                <a:solidFill>
                  <a:srgbClr val="FFFFFF"/>
                </a:solidFill>
              </a14:hiddenFill>
            </a:ext>
          </a:extLst>
        </p:spPr>
      </p:pic>
      <p:sp>
        <p:nvSpPr>
          <p:cNvPr id="14340"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1"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3"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274638"/>
            <a:ext cx="8686800" cy="1173162"/>
          </a:xfrm>
          <a:effectLst>
            <a:outerShdw dist="35921" dir="2700000" algn="ctr" rotWithShape="0">
              <a:schemeClr val="bg1"/>
            </a:outerShdw>
          </a:effectLst>
        </p:spPr>
        <p:txBody>
          <a:bodyPr/>
          <a:lstStyle/>
          <a:p>
            <a:r>
              <a:rPr lang="en-US" altLang="en-US" b="1" dirty="0">
                <a:latin typeface="Segoe UI" panose="020B0502040204020203" pitchFamily="34" charset="0"/>
              </a:rPr>
              <a:t>CONCLUSION</a:t>
            </a:r>
          </a:p>
        </p:txBody>
      </p:sp>
      <p:sp>
        <p:nvSpPr>
          <p:cNvPr id="15363" name="Rectangle 3"/>
          <p:cNvSpPr>
            <a:spLocks noGrp="1" noChangeArrowheads="1"/>
          </p:cNvSpPr>
          <p:nvPr>
            <p:ph type="body" sz="half" idx="1"/>
          </p:nvPr>
        </p:nvSpPr>
        <p:spPr>
          <a:xfrm>
            <a:off x="381000" y="1600200"/>
            <a:ext cx="8382000" cy="3886200"/>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r>
              <a:rPr lang="en-US" altLang="en-US" sz="3000" b="1" dirty="0">
                <a:latin typeface="Segoe UI" panose="020B0502040204020203" pitchFamily="34" charset="0"/>
              </a:rPr>
              <a:t>One cannot be a child of God and NOT be in God’s family, the church</a:t>
            </a:r>
          </a:p>
          <a:p>
            <a:r>
              <a:rPr lang="en-US" altLang="en-US" sz="3000" b="1" dirty="0">
                <a:latin typeface="Segoe UI" panose="020B0502040204020203" pitchFamily="34" charset="0"/>
              </a:rPr>
              <a:t>Those in the house of God love one another</a:t>
            </a:r>
          </a:p>
          <a:p>
            <a:pPr lvl="1"/>
            <a:r>
              <a:rPr lang="en-US" altLang="en-US" dirty="0">
                <a:solidFill>
                  <a:schemeClr val="accent2"/>
                </a:solidFill>
                <a:latin typeface="Segoe UI" panose="020B0502040204020203" pitchFamily="34" charset="0"/>
              </a:rPr>
              <a:t>We refer to one another as brother and sister</a:t>
            </a:r>
          </a:p>
          <a:p>
            <a:r>
              <a:rPr lang="en-US" altLang="en-US" sz="3000" b="1" dirty="0">
                <a:latin typeface="Segoe UI" panose="020B0502040204020203" pitchFamily="34" charset="0"/>
              </a:rPr>
              <a:t>There is no closer relationship</a:t>
            </a:r>
            <a:br>
              <a:rPr lang="en-US" altLang="en-US" sz="3000" b="1" dirty="0">
                <a:latin typeface="Segoe UI" panose="020B0502040204020203" pitchFamily="34" charset="0"/>
              </a:rPr>
            </a:br>
            <a:r>
              <a:rPr lang="en-US" altLang="en-US" sz="3000" b="1" dirty="0">
                <a:latin typeface="Segoe UI" panose="020B0502040204020203" pitchFamily="34" charset="0"/>
              </a:rPr>
              <a:t>than that of the family of God</a:t>
            </a:r>
          </a:p>
          <a:p>
            <a:r>
              <a:rPr lang="en-US" altLang="en-US" sz="3000" b="1" dirty="0">
                <a:latin typeface="Segoe UI" panose="020B0502040204020203" pitchFamily="34" charset="0"/>
                <a:ea typeface="Roboto" panose="02000000000000000000" pitchFamily="2" charset="0"/>
                <a:cs typeface="Segoe UI Semibold" panose="020B0702040204020203" pitchFamily="34" charset="0"/>
              </a:rPr>
              <a:t>Be determined to remain faithful</a:t>
            </a:r>
          </a:p>
        </p:txBody>
      </p:sp>
      <p:sp>
        <p:nvSpPr>
          <p:cNvPr id="15364"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6"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7"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7" name="Line 27"/>
          <p:cNvSpPr>
            <a:spLocks noChangeShapeType="1"/>
          </p:cNvSpPr>
          <p:nvPr/>
        </p:nvSpPr>
        <p:spPr bwMode="auto">
          <a:xfrm>
            <a:off x="304800" y="15240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grpSp>
        <p:nvGrpSpPr>
          <p:cNvPr id="15391" name="Group 31"/>
          <p:cNvGrpSpPr>
            <a:grpSpLocks noChangeAspect="1"/>
          </p:cNvGrpSpPr>
          <p:nvPr/>
        </p:nvGrpSpPr>
        <p:grpSpPr bwMode="auto">
          <a:xfrm>
            <a:off x="304800" y="304800"/>
            <a:ext cx="1058863" cy="1143000"/>
            <a:chOff x="0" y="0"/>
            <a:chExt cx="2268" cy="2448"/>
          </a:xfrm>
        </p:grpSpPr>
        <p:sp>
          <p:nvSpPr>
            <p:cNvPr id="15392" name="AutoShape 32"/>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393" name="Freeform 33"/>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4" name="Freeform 34"/>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95" name="Freeform 35"/>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96" name="Freeform 3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97" name="Freeform 3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98" name="Freeform 3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399" name="Freeform 3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0" name="Freeform 4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1" name="Freeform 4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2" name="Freeform 4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3" name="Freeform 4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4" name="Freeform 4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5" name="Freeform 4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6" name="Freeform 4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7" name="Freeform 4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8" name="Freeform 4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409" name="Freeform 49"/>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15410" name="Picture 50"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63575"/>
            <a:ext cx="609600" cy="555625"/>
          </a:xfrm>
          <a:prstGeom prst="rect">
            <a:avLst/>
          </a:prstGeom>
          <a:noFill/>
          <a:extLst>
            <a:ext uri="{909E8E84-426E-40DD-AFC4-6F175D3DCCD1}">
              <a14:hiddenFill xmlns:a14="http://schemas.microsoft.com/office/drawing/2010/main">
                <a:solidFill>
                  <a:srgbClr val="FFFFFF"/>
                </a:solidFill>
              </a14:hiddenFill>
            </a:ext>
          </a:extLst>
        </p:spPr>
      </p:pic>
      <p:pic>
        <p:nvPicPr>
          <p:cNvPr id="15411" name="Picture 51" descr="Thompson Bible"/>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00800" y="3581400"/>
            <a:ext cx="2514600" cy="304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5387"/>
                                        </p:tgtEl>
                                        <p:attrNameLst>
                                          <p:attrName>style.visibility</p:attrName>
                                        </p:attrNameLst>
                                      </p:cBhvr>
                                      <p:to>
                                        <p:strVal val="visible"/>
                                      </p:to>
                                    </p:set>
                                    <p:anim calcmode="lin" valueType="num">
                                      <p:cBhvr>
                                        <p:cTn id="12" dur="500" fill="hold"/>
                                        <p:tgtEl>
                                          <p:spTgt spid="15387"/>
                                        </p:tgtEl>
                                        <p:attrNameLst>
                                          <p:attrName>ppt_w</p:attrName>
                                        </p:attrNameLst>
                                      </p:cBhvr>
                                      <p:tavLst>
                                        <p:tav tm="0">
                                          <p:val>
                                            <p:fltVal val="0"/>
                                          </p:val>
                                        </p:tav>
                                        <p:tav tm="100000">
                                          <p:val>
                                            <p:strVal val="#ppt_w"/>
                                          </p:val>
                                        </p:tav>
                                      </p:tavLst>
                                    </p:anim>
                                    <p:anim calcmode="lin" valueType="num">
                                      <p:cBhvr>
                                        <p:cTn id="13" dur="500" fill="hold"/>
                                        <p:tgtEl>
                                          <p:spTgt spid="15387"/>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5363">
                                            <p:txEl>
                                              <p:pRg st="0" end="0"/>
                                            </p:txEl>
                                          </p:spTgt>
                                        </p:tgtEl>
                                        <p:attrNameLst>
                                          <p:attrName>style.visibility</p:attrName>
                                        </p:attrNameLst>
                                      </p:cBhvr>
                                      <p:to>
                                        <p:strVal val="visible"/>
                                      </p:to>
                                    </p:set>
                                    <p:anim calcmode="lin" valueType="num">
                                      <p:cBhvr>
                                        <p:cTn id="17"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536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15363">
                                            <p:txEl>
                                              <p:pRg st="1" end="1"/>
                                            </p:txEl>
                                          </p:spTgt>
                                        </p:tgtEl>
                                        <p:attrNameLst>
                                          <p:attrName>style.visibility</p:attrName>
                                        </p:attrNameLst>
                                      </p:cBhvr>
                                      <p:to>
                                        <p:strVal val="visible"/>
                                      </p:to>
                                    </p:set>
                                    <p:anim calcmode="lin" valueType="num">
                                      <p:cBhvr>
                                        <p:cTn id="23" dur="500" fill="hold"/>
                                        <p:tgtEl>
                                          <p:spTgt spid="1536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5363">
                                            <p:txEl>
                                              <p:pRg st="1" end="1"/>
                                            </p:txEl>
                                          </p:spTgt>
                                        </p:tgtEl>
                                        <p:attrNameLst>
                                          <p:attrName>ppt_h</p:attrName>
                                        </p:attrNameLst>
                                      </p:cBhvr>
                                      <p:tavLst>
                                        <p:tav tm="0">
                                          <p:val>
                                            <p:fltVal val="0"/>
                                          </p:val>
                                        </p:tav>
                                        <p:tav tm="100000">
                                          <p:val>
                                            <p:strVal val="#ppt_h"/>
                                          </p:val>
                                        </p:tav>
                                      </p:tavLst>
                                    </p:anim>
                                  </p:childTnLst>
                                </p:cTn>
                              </p:par>
                            </p:childTnLst>
                          </p:cTn>
                        </p:par>
                        <p:par>
                          <p:cTn id="25" fill="hold" nodeType="afterGroup">
                            <p:stCondLst>
                              <p:cond delay="500"/>
                            </p:stCondLst>
                            <p:childTnLst>
                              <p:par>
                                <p:cTn id="26" presetID="9" presetClass="entr" presetSubtype="0" fill="hold" nodeType="afterEffect">
                                  <p:stCondLst>
                                    <p:cond delay="0"/>
                                  </p:stCondLst>
                                  <p:childTnLst>
                                    <p:set>
                                      <p:cBhvr>
                                        <p:cTn id="27" dur="1" fill="hold">
                                          <p:stCondLst>
                                            <p:cond delay="0"/>
                                          </p:stCondLst>
                                        </p:cTn>
                                        <p:tgtEl>
                                          <p:spTgt spid="15363">
                                            <p:txEl>
                                              <p:pRg st="2" end="2"/>
                                            </p:txEl>
                                          </p:spTgt>
                                        </p:tgtEl>
                                        <p:attrNameLst>
                                          <p:attrName>style.visibility</p:attrName>
                                        </p:attrNameLst>
                                      </p:cBhvr>
                                      <p:to>
                                        <p:strVal val="visible"/>
                                      </p:to>
                                    </p:set>
                                    <p:animEffect transition="in" filter="dissolve">
                                      <p:cBhvr>
                                        <p:cTn id="28" dur="500"/>
                                        <p:tgtEl>
                                          <p:spTgt spid="15363">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nodeType="clickEffect">
                                  <p:stCondLst>
                                    <p:cond delay="0"/>
                                  </p:stCondLst>
                                  <p:childTnLst>
                                    <p:set>
                                      <p:cBhvr>
                                        <p:cTn id="32" dur="1" fill="hold">
                                          <p:stCondLst>
                                            <p:cond delay="0"/>
                                          </p:stCondLst>
                                        </p:cTn>
                                        <p:tgtEl>
                                          <p:spTgt spid="15363">
                                            <p:txEl>
                                              <p:pRg st="3" end="3"/>
                                            </p:txEl>
                                          </p:spTgt>
                                        </p:tgtEl>
                                        <p:attrNameLst>
                                          <p:attrName>style.visibility</p:attrName>
                                        </p:attrNameLst>
                                      </p:cBhvr>
                                      <p:to>
                                        <p:strVal val="visible"/>
                                      </p:to>
                                    </p:set>
                                    <p:anim calcmode="lin" valueType="num">
                                      <p:cBhvr>
                                        <p:cTn id="33" dur="500" fill="hold"/>
                                        <p:tgtEl>
                                          <p:spTgt spid="1536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536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16" fill="hold" nodeType="clickEffect">
                                  <p:stCondLst>
                                    <p:cond delay="0"/>
                                  </p:stCondLst>
                                  <p:childTnLst>
                                    <p:set>
                                      <p:cBhvr>
                                        <p:cTn id="38" dur="1" fill="hold">
                                          <p:stCondLst>
                                            <p:cond delay="0"/>
                                          </p:stCondLst>
                                        </p:cTn>
                                        <p:tgtEl>
                                          <p:spTgt spid="15363">
                                            <p:txEl>
                                              <p:pRg st="4" end="4"/>
                                            </p:txEl>
                                          </p:spTgt>
                                        </p:tgtEl>
                                        <p:attrNameLst>
                                          <p:attrName>style.visibility</p:attrName>
                                        </p:attrNameLst>
                                      </p:cBhvr>
                                      <p:to>
                                        <p:strVal val="visible"/>
                                      </p:to>
                                    </p:set>
                                    <p:anim calcmode="lin" valueType="num">
                                      <p:cBhvr>
                                        <p:cTn id="39" dur="500" fill="hold"/>
                                        <p:tgtEl>
                                          <p:spTgt spid="15363">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15363">
                                            <p:txEl>
                                              <p:pRg st="4" end="4"/>
                                            </p:txEl>
                                          </p:spTgt>
                                        </p:tgtEl>
                                        <p:attrNameLst>
                                          <p:attrName>ppt_h</p:attrName>
                                        </p:attrNameLst>
                                      </p:cBhvr>
                                      <p:tavLst>
                                        <p:tav tm="0">
                                          <p:val>
                                            <p:fltVal val="0"/>
                                          </p:val>
                                        </p:tav>
                                        <p:tav tm="100000">
                                          <p:val>
                                            <p:strVal val="#ppt_h"/>
                                          </p:val>
                                        </p:tav>
                                      </p:tavLst>
                                    </p:anim>
                                  </p:childTnLst>
                                </p:cTn>
                              </p:par>
                            </p:childTnLst>
                          </p:cTn>
                        </p:par>
                        <p:par>
                          <p:cTn id="41" fill="hold" nodeType="afterGroup">
                            <p:stCondLst>
                              <p:cond delay="500"/>
                            </p:stCondLst>
                            <p:childTnLst>
                              <p:par>
                                <p:cTn id="42" presetID="23" presetClass="entr" presetSubtype="16" fill="hold" nodeType="afterEffect">
                                  <p:stCondLst>
                                    <p:cond delay="0"/>
                                  </p:stCondLst>
                                  <p:childTnLst>
                                    <p:set>
                                      <p:cBhvr>
                                        <p:cTn id="43" dur="1" fill="hold">
                                          <p:stCondLst>
                                            <p:cond delay="0"/>
                                          </p:stCondLst>
                                        </p:cTn>
                                        <p:tgtEl>
                                          <p:spTgt spid="15411"/>
                                        </p:tgtEl>
                                        <p:attrNameLst>
                                          <p:attrName>style.visibility</p:attrName>
                                        </p:attrNameLst>
                                      </p:cBhvr>
                                      <p:to>
                                        <p:strVal val="visible"/>
                                      </p:to>
                                    </p:set>
                                    <p:anim calcmode="lin" valueType="num">
                                      <p:cBhvr>
                                        <p:cTn id="44" dur="500" fill="hold"/>
                                        <p:tgtEl>
                                          <p:spTgt spid="15411"/>
                                        </p:tgtEl>
                                        <p:attrNameLst>
                                          <p:attrName>ppt_w</p:attrName>
                                        </p:attrNameLst>
                                      </p:cBhvr>
                                      <p:tavLst>
                                        <p:tav tm="0">
                                          <p:val>
                                            <p:fltVal val="0"/>
                                          </p:val>
                                        </p:tav>
                                        <p:tav tm="100000">
                                          <p:val>
                                            <p:strVal val="#ppt_w"/>
                                          </p:val>
                                        </p:tav>
                                      </p:tavLst>
                                    </p:anim>
                                    <p:anim calcmode="lin" valueType="num">
                                      <p:cBhvr>
                                        <p:cTn id="45" dur="500" fill="hold"/>
                                        <p:tgtEl>
                                          <p:spTgt spid="154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599" y="274638"/>
            <a:ext cx="8686799" cy="1477962"/>
          </a:xfrm>
          <a:effectLst>
            <a:outerShdw dist="35921" dir="2700000" algn="ctr" rotWithShape="0">
              <a:schemeClr val="bg1"/>
            </a:outerShdw>
          </a:effectLst>
        </p:spPr>
        <p:txBody>
          <a:bodyPr/>
          <a:lstStyle/>
          <a:p>
            <a:r>
              <a:rPr lang="en-US" altLang="en-US" b="1" dirty="0">
                <a:latin typeface="Segoe UI" panose="020B0502040204020203" pitchFamily="34" charset="0"/>
                <a:ea typeface="Roboto" panose="02000000000000000000" pitchFamily="2" charset="0"/>
              </a:rPr>
              <a:t>The Church is the</a:t>
            </a:r>
            <a:br>
              <a:rPr lang="en-US" altLang="en-US" b="1" dirty="0">
                <a:latin typeface="Segoe UI" panose="020B0502040204020203" pitchFamily="34" charset="0"/>
                <a:ea typeface="Roboto" panose="02000000000000000000" pitchFamily="2" charset="0"/>
              </a:rPr>
            </a:br>
            <a:r>
              <a:rPr lang="en-US" altLang="en-US" b="1" dirty="0">
                <a:latin typeface="Segoe UI" panose="020B0502040204020203" pitchFamily="34" charset="0"/>
                <a:ea typeface="Roboto" panose="02000000000000000000" pitchFamily="2" charset="0"/>
              </a:rPr>
              <a:t>Family of God</a:t>
            </a:r>
          </a:p>
        </p:txBody>
      </p:sp>
      <p:sp>
        <p:nvSpPr>
          <p:cNvPr id="3075" name="Rectangle 3"/>
          <p:cNvSpPr>
            <a:spLocks noGrp="1" noChangeArrowheads="1"/>
          </p:cNvSpPr>
          <p:nvPr>
            <p:ph type="body" idx="1"/>
          </p:nvPr>
        </p:nvSpPr>
        <p:spPr>
          <a:xfrm>
            <a:off x="228600" y="3475038"/>
            <a:ext cx="8610600" cy="3154362"/>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pPr>
              <a:lnSpc>
                <a:spcPct val="90000"/>
              </a:lnSpc>
            </a:pPr>
            <a:r>
              <a:rPr lang="en-US" altLang="en-US" sz="3000" b="1" dirty="0">
                <a:latin typeface="Segoe UI" panose="020B0502040204020203" pitchFamily="34" charset="0"/>
                <a:ea typeface="Roboto" panose="02000000000000000000" pitchFamily="2" charset="0"/>
                <a:cs typeface="Segoe UI" panose="020B0502040204020203" pitchFamily="34" charset="0"/>
              </a:rPr>
              <a:t>House means family</a:t>
            </a:r>
          </a:p>
          <a:p>
            <a:pPr lvl="1">
              <a:lnSpc>
                <a:spcPct val="90000"/>
              </a:lnSpc>
            </a:pPr>
            <a:r>
              <a:rPr lang="en-US" altLang="en-US" dirty="0">
                <a:solidFill>
                  <a:schemeClr val="accent2"/>
                </a:solidFill>
                <a:latin typeface="Segoe UI Semibold" panose="020B0702040204020203" pitchFamily="34" charset="0"/>
                <a:ea typeface="Roboto Medium" panose="02000000000000000000" pitchFamily="2" charset="0"/>
                <a:cs typeface="Segoe UI" panose="020B0502040204020203" pitchFamily="34" charset="0"/>
              </a:rPr>
              <a:t>Acts 16:31; 10:1-2</a:t>
            </a:r>
          </a:p>
          <a:p>
            <a:pPr>
              <a:lnSpc>
                <a:spcPct val="90000"/>
              </a:lnSpc>
            </a:pPr>
            <a:r>
              <a:rPr lang="en-US" altLang="en-US" sz="3000" b="1" dirty="0">
                <a:latin typeface="Segoe UI" panose="020B0502040204020203" pitchFamily="34" charset="0"/>
                <a:ea typeface="Roboto" panose="02000000000000000000" pitchFamily="2" charset="0"/>
                <a:cs typeface="Segoe UI" panose="020B0502040204020203" pitchFamily="34" charset="0"/>
              </a:rPr>
              <a:t>Christ is over the house</a:t>
            </a:r>
          </a:p>
          <a:p>
            <a:pPr lvl="1">
              <a:lnSpc>
                <a:spcPct val="90000"/>
              </a:lnSpc>
            </a:pPr>
            <a:r>
              <a:rPr lang="en-US" altLang="en-US" dirty="0">
                <a:solidFill>
                  <a:schemeClr val="accent2"/>
                </a:solidFill>
                <a:latin typeface="Segoe UI Semibold" panose="020B0702040204020203" pitchFamily="34" charset="0"/>
                <a:ea typeface="Roboto Medium" panose="02000000000000000000" pitchFamily="2" charset="0"/>
                <a:cs typeface="Segoe UI" panose="020B0502040204020203" pitchFamily="34" charset="0"/>
              </a:rPr>
              <a:t>Hebrews 3:6; Colossians 1:18</a:t>
            </a:r>
          </a:p>
          <a:p>
            <a:pPr>
              <a:lnSpc>
                <a:spcPct val="90000"/>
              </a:lnSpc>
            </a:pPr>
            <a:r>
              <a:rPr lang="en-US" altLang="en-US" sz="3000" b="1" dirty="0">
                <a:latin typeface="Segoe UI" panose="020B0502040204020203" pitchFamily="34" charset="0"/>
                <a:ea typeface="Roboto" panose="02000000000000000000" pitchFamily="2" charset="0"/>
                <a:cs typeface="Segoe UI" panose="020B0502040204020203" pitchFamily="34" charset="0"/>
              </a:rPr>
              <a:t>Those in the church are in the house of God</a:t>
            </a:r>
          </a:p>
          <a:p>
            <a:pPr lvl="1">
              <a:lnSpc>
                <a:spcPct val="90000"/>
              </a:lnSpc>
            </a:pPr>
            <a:r>
              <a:rPr lang="en-US" altLang="en-US" dirty="0">
                <a:solidFill>
                  <a:schemeClr val="accent2"/>
                </a:solidFill>
                <a:latin typeface="Segoe UI Semibold" panose="020B0702040204020203" pitchFamily="34" charset="0"/>
                <a:ea typeface="Roboto Medium" panose="02000000000000000000" pitchFamily="2" charset="0"/>
                <a:cs typeface="Segoe UI" panose="020B0502040204020203" pitchFamily="34" charset="0"/>
              </a:rPr>
              <a:t>Ephesians 2:19</a:t>
            </a:r>
          </a:p>
        </p:txBody>
      </p:sp>
      <p:sp>
        <p:nvSpPr>
          <p:cNvPr id="3076"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0" name="Group 8"/>
          <p:cNvGrpSpPr>
            <a:grpSpLocks noChangeAspect="1"/>
          </p:cNvGrpSpPr>
          <p:nvPr/>
        </p:nvGrpSpPr>
        <p:grpSpPr bwMode="auto">
          <a:xfrm>
            <a:off x="193675" y="228600"/>
            <a:ext cx="1482725" cy="1600200"/>
            <a:chOff x="0" y="0"/>
            <a:chExt cx="2268" cy="2448"/>
          </a:xfrm>
        </p:grpSpPr>
        <p:sp>
          <p:nvSpPr>
            <p:cNvPr id="3081"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82"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3"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4"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5"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6"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7"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8"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9"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0"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1"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2"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3"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4"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5"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6"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7"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98"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3099" name="Picture 27"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914400" cy="831850"/>
          </a:xfrm>
          <a:prstGeom prst="rect">
            <a:avLst/>
          </a:prstGeom>
          <a:noFill/>
          <a:extLst>
            <a:ext uri="{909E8E84-426E-40DD-AFC4-6F175D3DCCD1}">
              <a14:hiddenFill xmlns:a14="http://schemas.microsoft.com/office/drawing/2010/main">
                <a:solidFill>
                  <a:srgbClr val="FFFFFF"/>
                </a:solidFill>
              </a14:hiddenFill>
            </a:ext>
          </a:extLst>
        </p:spPr>
      </p:pic>
      <p:sp>
        <p:nvSpPr>
          <p:cNvPr id="3101" name="Rectangle 29"/>
          <p:cNvSpPr>
            <a:spLocks noChangeArrowheads="1"/>
          </p:cNvSpPr>
          <p:nvPr/>
        </p:nvSpPr>
        <p:spPr bwMode="auto">
          <a:xfrm>
            <a:off x="152400" y="1828800"/>
            <a:ext cx="8915400" cy="164623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Text Box 30"/>
          <p:cNvSpPr txBox="1">
            <a:spLocks noChangeArrowheads="1"/>
          </p:cNvSpPr>
          <p:nvPr/>
        </p:nvSpPr>
        <p:spPr bwMode="auto">
          <a:xfrm>
            <a:off x="228600" y="1843951"/>
            <a:ext cx="8686799" cy="1585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500" dirty="0">
                <a:solidFill>
                  <a:schemeClr val="bg1"/>
                </a:solidFill>
                <a:latin typeface="Segoe UI" panose="020B0502040204020203" pitchFamily="34" charset="0"/>
                <a:ea typeface="Roboto" panose="02000000000000000000" pitchFamily="2" charset="0"/>
                <a:cs typeface="Segoe UI" panose="020B0502040204020203" pitchFamily="34" charset="0"/>
              </a:rPr>
              <a:t>“but if I am delayed, I write so that you may know how you ought to conduct yourself in the </a:t>
            </a:r>
            <a:r>
              <a:rPr lang="en-US" altLang="en-US" sz="2500" b="1" u="sng" dirty="0">
                <a:solidFill>
                  <a:schemeClr val="bg1"/>
                </a:solidFill>
                <a:latin typeface="Segoe UI" panose="020B0502040204020203" pitchFamily="34" charset="0"/>
                <a:ea typeface="Roboto" panose="02000000000000000000" pitchFamily="2" charset="0"/>
                <a:cs typeface="Segoe UI" panose="020B0502040204020203" pitchFamily="34" charset="0"/>
              </a:rPr>
              <a:t>house of God</a:t>
            </a:r>
            <a:r>
              <a:rPr lang="en-US" altLang="en-US" sz="2500" dirty="0">
                <a:solidFill>
                  <a:schemeClr val="bg1"/>
                </a:solidFill>
                <a:latin typeface="Segoe UI" panose="020B0502040204020203" pitchFamily="34" charset="0"/>
                <a:ea typeface="Roboto" panose="02000000000000000000" pitchFamily="2" charset="0"/>
                <a:cs typeface="Segoe UI" panose="020B0502040204020203" pitchFamily="34" charset="0"/>
              </a:rPr>
              <a:t>, which is the church of the living God, the pillar and ground of the truth.”</a:t>
            </a:r>
            <a:br>
              <a:rPr lang="en-US" altLang="en-US" sz="2400" i="1" dirty="0">
                <a:latin typeface="Segoe UI" panose="020B0502040204020203" pitchFamily="34" charset="0"/>
                <a:ea typeface="Roboto" panose="02000000000000000000" pitchFamily="2" charset="0"/>
                <a:cs typeface="Segoe UI" panose="020B0502040204020203" pitchFamily="34" charset="0"/>
              </a:rPr>
            </a:br>
            <a:r>
              <a:rPr lang="en-US" altLang="en-US" sz="2200" b="1" dirty="0">
                <a:solidFill>
                  <a:schemeClr val="bg1"/>
                </a:solidFill>
                <a:latin typeface="Segoe UI" panose="020B0502040204020203" pitchFamily="34" charset="0"/>
                <a:ea typeface="Roboto" panose="02000000000000000000" pitchFamily="2" charset="0"/>
                <a:cs typeface="Segoe UI" panose="020B0502040204020203" pitchFamily="34" charset="0"/>
              </a:rPr>
              <a:t>1 Timothy 3:15</a:t>
            </a:r>
          </a:p>
        </p:txBody>
      </p:sp>
      <p:pic>
        <p:nvPicPr>
          <p:cNvPr id="3" name="Picture 2">
            <a:extLst>
              <a:ext uri="{FF2B5EF4-FFF2-40B4-BE49-F238E27FC236}">
                <a16:creationId xmlns:a16="http://schemas.microsoft.com/office/drawing/2014/main" id="{69006A94-C06E-41B3-84B7-50BF064A32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1700" y="3527134"/>
            <a:ext cx="2857500" cy="19145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3101"/>
                                        </p:tgtEl>
                                        <p:attrNameLst>
                                          <p:attrName>style.visibility</p:attrName>
                                        </p:attrNameLst>
                                      </p:cBhvr>
                                      <p:to>
                                        <p:strVal val="visible"/>
                                      </p:to>
                                    </p:set>
                                    <p:animEffect transition="in" filter="blinds(horizontal)">
                                      <p:cBhvr>
                                        <p:cTn id="13" dur="500"/>
                                        <p:tgtEl>
                                          <p:spTgt spid="310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102"/>
                                        </p:tgtEl>
                                        <p:attrNameLst>
                                          <p:attrName>style.visibility</p:attrName>
                                        </p:attrNameLst>
                                      </p:cBhvr>
                                      <p:to>
                                        <p:strVal val="visible"/>
                                      </p:to>
                                    </p:set>
                                    <p:animEffect transition="in" filter="blinds(horizontal)">
                                      <p:cBhvr>
                                        <p:cTn id="16" dur="500"/>
                                        <p:tgtEl>
                                          <p:spTgt spid="310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3075">
                                            <p:txEl>
                                              <p:pRg st="0" end="0"/>
                                            </p:txEl>
                                          </p:spTgt>
                                        </p:tgtEl>
                                        <p:attrNameLst>
                                          <p:attrName>style.visibility</p:attrName>
                                        </p:attrNameLst>
                                      </p:cBhvr>
                                      <p:to>
                                        <p:strVal val="visible"/>
                                      </p:to>
                                    </p:set>
                                    <p:anim calcmode="lin" valueType="num">
                                      <p:cBhvr>
                                        <p:cTn id="21"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075">
                                            <p:txEl>
                                              <p:pRg st="0" end="0"/>
                                            </p:txEl>
                                          </p:spTgt>
                                        </p:tgtEl>
                                        <p:attrNameLst>
                                          <p:attrName>ppt_h</p:attrName>
                                        </p:attrNameLst>
                                      </p:cBhvr>
                                      <p:tavLst>
                                        <p:tav tm="0">
                                          <p:val>
                                            <p:fltVal val="0"/>
                                          </p:val>
                                        </p:tav>
                                        <p:tav tm="100000">
                                          <p:val>
                                            <p:strVal val="#ppt_h"/>
                                          </p:val>
                                        </p:tav>
                                      </p:tavLst>
                                    </p:anim>
                                  </p:childTnLst>
                                </p:cTn>
                              </p:par>
                            </p:childTnLst>
                          </p:cTn>
                        </p:par>
                        <p:par>
                          <p:cTn id="23" fill="hold" nodeType="afterGroup">
                            <p:stCondLst>
                              <p:cond delay="500"/>
                            </p:stCondLst>
                            <p:childTnLst>
                              <p:par>
                                <p:cTn id="24" presetID="9" presetClass="entr" presetSubtype="0" fill="hold" nodeType="afterEffect">
                                  <p:stCondLst>
                                    <p:cond delay="0"/>
                                  </p:stCondLst>
                                  <p:childTnLst>
                                    <p:set>
                                      <p:cBhvr>
                                        <p:cTn id="25" dur="1" fill="hold">
                                          <p:stCondLst>
                                            <p:cond delay="0"/>
                                          </p:stCondLst>
                                        </p:cTn>
                                        <p:tgtEl>
                                          <p:spTgt spid="3075">
                                            <p:txEl>
                                              <p:pRg st="1" end="1"/>
                                            </p:txEl>
                                          </p:spTgt>
                                        </p:tgtEl>
                                        <p:attrNameLst>
                                          <p:attrName>style.visibility</p:attrName>
                                        </p:attrNameLst>
                                      </p:cBhvr>
                                      <p:to>
                                        <p:strVal val="visible"/>
                                      </p:to>
                                    </p:set>
                                    <p:animEffect transition="in" filter="dissolve">
                                      <p:cBhvr>
                                        <p:cTn id="26" dur="500"/>
                                        <p:tgtEl>
                                          <p:spTgt spid="3075">
                                            <p:txEl>
                                              <p:pRg st="1" end="1"/>
                                            </p:txEl>
                                          </p:spTgt>
                                        </p:tgtEl>
                                      </p:cBhvr>
                                    </p:animEffect>
                                  </p:childTnLst>
                                </p:cTn>
                              </p:par>
                            </p:childTnLst>
                          </p:cTn>
                        </p:par>
                        <p:par>
                          <p:cTn id="27" fill="hold" nodeType="withGroup">
                            <p:stCondLst>
                              <p:cond delay="1000"/>
                            </p:stCondLst>
                            <p:childTnLst>
                              <p:par>
                                <p:cTn id="28" presetID="53" presetClass="entr" presetSubtype="16"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p:cTn id="30" dur="500" fill="hold"/>
                                        <p:tgtEl>
                                          <p:spTgt spid="3"/>
                                        </p:tgtEl>
                                        <p:attrNameLst>
                                          <p:attrName>ppt_w</p:attrName>
                                        </p:attrNameLst>
                                      </p:cBhvr>
                                      <p:tavLst>
                                        <p:tav tm="0">
                                          <p:val>
                                            <p:fltVal val="0"/>
                                          </p:val>
                                        </p:tav>
                                        <p:tav tm="100000">
                                          <p:val>
                                            <p:strVal val="#ppt_w"/>
                                          </p:val>
                                        </p:tav>
                                      </p:tavLst>
                                    </p:anim>
                                    <p:anim calcmode="lin" valueType="num">
                                      <p:cBhvr>
                                        <p:cTn id="31" dur="500" fill="hold"/>
                                        <p:tgtEl>
                                          <p:spTgt spid="3"/>
                                        </p:tgtEl>
                                        <p:attrNameLst>
                                          <p:attrName>ppt_h</p:attrName>
                                        </p:attrNameLst>
                                      </p:cBhvr>
                                      <p:tavLst>
                                        <p:tav tm="0">
                                          <p:val>
                                            <p:fltVal val="0"/>
                                          </p:val>
                                        </p:tav>
                                        <p:tav tm="100000">
                                          <p:val>
                                            <p:strVal val="#ppt_h"/>
                                          </p:val>
                                        </p:tav>
                                      </p:tavLst>
                                    </p:anim>
                                    <p:animEffect transition="in" filter="fade">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075">
                                            <p:txEl>
                                              <p:pRg st="2" end="2"/>
                                            </p:txEl>
                                          </p:spTgt>
                                        </p:tgtEl>
                                        <p:attrNameLst>
                                          <p:attrName>style.visibility</p:attrName>
                                        </p:attrNameLst>
                                      </p:cBhvr>
                                      <p:to>
                                        <p:strVal val="visible"/>
                                      </p:to>
                                    </p:set>
                                    <p:anim calcmode="lin" valueType="num">
                                      <p:cBhvr>
                                        <p:cTn id="37" dur="500" fill="hold"/>
                                        <p:tgtEl>
                                          <p:spTgt spid="3075">
                                            <p:txEl>
                                              <p:pRg st="2" end="2"/>
                                            </p:txEl>
                                          </p:spTgt>
                                        </p:tgtEl>
                                        <p:attrNameLst>
                                          <p:attrName>ppt_w</p:attrName>
                                        </p:attrNameLst>
                                      </p:cBhvr>
                                      <p:tavLst>
                                        <p:tav tm="0">
                                          <p:val>
                                            <p:fltVal val="0"/>
                                          </p:val>
                                        </p:tav>
                                        <p:tav tm="100000">
                                          <p:val>
                                            <p:strVal val="#ppt_w"/>
                                          </p:val>
                                        </p:tav>
                                      </p:tavLst>
                                    </p:anim>
                                    <p:anim calcmode="lin" valueType="num">
                                      <p:cBhvr>
                                        <p:cTn id="38" dur="500" fill="hold"/>
                                        <p:tgtEl>
                                          <p:spTgt spid="3075">
                                            <p:txEl>
                                              <p:pRg st="2" end="2"/>
                                            </p:txEl>
                                          </p:spTgt>
                                        </p:tgtEl>
                                        <p:attrNameLst>
                                          <p:attrName>ppt_h</p:attrName>
                                        </p:attrNameLst>
                                      </p:cBhvr>
                                      <p:tavLst>
                                        <p:tav tm="0">
                                          <p:val>
                                            <p:fltVal val="0"/>
                                          </p:val>
                                        </p:tav>
                                        <p:tav tm="100000">
                                          <p:val>
                                            <p:strVal val="#ppt_h"/>
                                          </p:val>
                                        </p:tav>
                                      </p:tavLst>
                                    </p:anim>
                                  </p:childTnLst>
                                </p:cTn>
                              </p:par>
                            </p:childTnLst>
                          </p:cTn>
                        </p:par>
                        <p:par>
                          <p:cTn id="39" fill="hold" nodeType="afterGroup">
                            <p:stCondLst>
                              <p:cond delay="500"/>
                            </p:stCondLst>
                            <p:childTnLst>
                              <p:par>
                                <p:cTn id="40" presetID="9" presetClass="entr" presetSubtype="0" fill="hold" nodeType="afterEffect">
                                  <p:stCondLst>
                                    <p:cond delay="0"/>
                                  </p:stCondLst>
                                  <p:childTnLst>
                                    <p:set>
                                      <p:cBhvr>
                                        <p:cTn id="41" dur="1" fill="hold">
                                          <p:stCondLst>
                                            <p:cond delay="0"/>
                                          </p:stCondLst>
                                        </p:cTn>
                                        <p:tgtEl>
                                          <p:spTgt spid="3075">
                                            <p:txEl>
                                              <p:pRg st="3" end="3"/>
                                            </p:txEl>
                                          </p:spTgt>
                                        </p:tgtEl>
                                        <p:attrNameLst>
                                          <p:attrName>style.visibility</p:attrName>
                                        </p:attrNameLst>
                                      </p:cBhvr>
                                      <p:to>
                                        <p:strVal val="visible"/>
                                      </p:to>
                                    </p:set>
                                    <p:animEffect transition="in" filter="dissolve">
                                      <p:cBhvr>
                                        <p:cTn id="42" dur="500"/>
                                        <p:tgtEl>
                                          <p:spTgt spid="3075">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16" fill="hold" nodeType="clickEffect">
                                  <p:stCondLst>
                                    <p:cond delay="0"/>
                                  </p:stCondLst>
                                  <p:childTnLst>
                                    <p:set>
                                      <p:cBhvr>
                                        <p:cTn id="46" dur="1" fill="hold">
                                          <p:stCondLst>
                                            <p:cond delay="0"/>
                                          </p:stCondLst>
                                        </p:cTn>
                                        <p:tgtEl>
                                          <p:spTgt spid="3075">
                                            <p:txEl>
                                              <p:pRg st="4" end="4"/>
                                            </p:txEl>
                                          </p:spTgt>
                                        </p:tgtEl>
                                        <p:attrNameLst>
                                          <p:attrName>style.visibility</p:attrName>
                                        </p:attrNameLst>
                                      </p:cBhvr>
                                      <p:to>
                                        <p:strVal val="visible"/>
                                      </p:to>
                                    </p:set>
                                    <p:anim calcmode="lin" valueType="num">
                                      <p:cBhvr>
                                        <p:cTn id="47" dur="500" fill="hold"/>
                                        <p:tgtEl>
                                          <p:spTgt spid="307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3075">
                                            <p:txEl>
                                              <p:pRg st="4" end="4"/>
                                            </p:txEl>
                                          </p:spTgt>
                                        </p:tgtEl>
                                        <p:attrNameLst>
                                          <p:attrName>ppt_h</p:attrName>
                                        </p:attrNameLst>
                                      </p:cBhvr>
                                      <p:tavLst>
                                        <p:tav tm="0">
                                          <p:val>
                                            <p:fltVal val="0"/>
                                          </p:val>
                                        </p:tav>
                                        <p:tav tm="100000">
                                          <p:val>
                                            <p:strVal val="#ppt_h"/>
                                          </p:val>
                                        </p:tav>
                                      </p:tavLst>
                                    </p:anim>
                                  </p:childTnLst>
                                </p:cTn>
                              </p:par>
                            </p:childTnLst>
                          </p:cTn>
                        </p:par>
                        <p:par>
                          <p:cTn id="49" fill="hold" nodeType="afterGroup">
                            <p:stCondLst>
                              <p:cond delay="500"/>
                            </p:stCondLst>
                            <p:childTnLst>
                              <p:par>
                                <p:cTn id="50" presetID="9" presetClass="entr" presetSubtype="0" fill="hold" nodeType="afterEffect">
                                  <p:stCondLst>
                                    <p:cond delay="0"/>
                                  </p:stCondLst>
                                  <p:childTnLst>
                                    <p:set>
                                      <p:cBhvr>
                                        <p:cTn id="51" dur="1" fill="hold">
                                          <p:stCondLst>
                                            <p:cond delay="0"/>
                                          </p:stCondLst>
                                        </p:cTn>
                                        <p:tgtEl>
                                          <p:spTgt spid="3075">
                                            <p:txEl>
                                              <p:pRg st="5" end="5"/>
                                            </p:txEl>
                                          </p:spTgt>
                                        </p:tgtEl>
                                        <p:attrNameLst>
                                          <p:attrName>style.visibility</p:attrName>
                                        </p:attrNameLst>
                                      </p:cBhvr>
                                      <p:to>
                                        <p:strVal val="visible"/>
                                      </p:to>
                                    </p:set>
                                    <p:animEffect transition="in" filter="dissolve">
                                      <p:cBhvr>
                                        <p:cTn id="52"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1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274638"/>
            <a:ext cx="8686800" cy="1554162"/>
          </a:xfrm>
          <a:effectLst>
            <a:outerShdw dist="35921" dir="2700000" algn="ctr" rotWithShape="0">
              <a:schemeClr val="bg1"/>
            </a:outerShdw>
          </a:effectLst>
        </p:spPr>
        <p:txBody>
          <a:bodyPr/>
          <a:lstStyle/>
          <a:p>
            <a:r>
              <a:rPr lang="en-US" altLang="en-US" b="1" dirty="0">
                <a:latin typeface="Segoe UI" panose="020B0502040204020203" pitchFamily="34" charset="0"/>
                <a:ea typeface="Arimo" panose="020B0604020202020204" pitchFamily="34" charset="0"/>
                <a:cs typeface="Segoe UI" panose="020B0502040204020203" pitchFamily="34" charset="0"/>
              </a:rPr>
              <a:t>God is the Father</a:t>
            </a:r>
          </a:p>
        </p:txBody>
      </p:sp>
      <p:sp>
        <p:nvSpPr>
          <p:cNvPr id="4099" name="Rectangle 3"/>
          <p:cNvSpPr>
            <a:spLocks noGrp="1" noChangeArrowheads="1"/>
          </p:cNvSpPr>
          <p:nvPr>
            <p:ph type="body" idx="1"/>
          </p:nvPr>
        </p:nvSpPr>
        <p:spPr>
          <a:xfrm>
            <a:off x="228600" y="1981200"/>
            <a:ext cx="8610600" cy="4572000"/>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r>
              <a:rPr lang="en-US" altLang="en-US" sz="3000" b="1" dirty="0">
                <a:latin typeface="Segoe UI" panose="020B0502040204020203" pitchFamily="34" charset="0"/>
                <a:ea typeface="Arimo" panose="020B0604020202020204" pitchFamily="34" charset="0"/>
                <a:cs typeface="Segoe UI" panose="020B0502040204020203" pitchFamily="34" charset="0"/>
              </a:rPr>
              <a:t>All Christians are children</a:t>
            </a:r>
          </a:p>
          <a:p>
            <a:pPr lvl="1"/>
            <a:r>
              <a:rPr lang="en-US" altLang="en-US" dirty="0">
                <a:solidFill>
                  <a:schemeClr val="accent2"/>
                </a:solidFill>
                <a:latin typeface="Segoe UI Semibold" panose="020B0702040204020203" pitchFamily="34" charset="0"/>
                <a:ea typeface="Arimo" panose="020B0604020202020204" pitchFamily="34" charset="0"/>
                <a:cs typeface="Segoe UI Semibold" panose="020B0702040204020203" pitchFamily="34" charset="0"/>
              </a:rPr>
              <a:t>Matthew 23:9</a:t>
            </a:r>
          </a:p>
          <a:p>
            <a:r>
              <a:rPr lang="en-US" altLang="en-US" sz="3000" b="1" dirty="0">
                <a:latin typeface="Segoe UI" panose="020B0502040204020203" pitchFamily="34" charset="0"/>
                <a:ea typeface="Arimo" panose="020B0604020202020204" pitchFamily="34" charset="0"/>
                <a:cs typeface="Segoe UI" panose="020B0502040204020203" pitchFamily="34" charset="0"/>
              </a:rPr>
              <a:t>The right to call ourselves children</a:t>
            </a:r>
            <a:br>
              <a:rPr lang="en-US" altLang="en-US" sz="3000" b="1" dirty="0">
                <a:latin typeface="Segoe UI" panose="020B0502040204020203" pitchFamily="34" charset="0"/>
                <a:ea typeface="Arimo" panose="020B0604020202020204" pitchFamily="34" charset="0"/>
                <a:cs typeface="Segoe UI" panose="020B0502040204020203" pitchFamily="34" charset="0"/>
              </a:rPr>
            </a:br>
            <a:r>
              <a:rPr lang="en-US" altLang="en-US" sz="3000" b="1" dirty="0">
                <a:latin typeface="Segoe UI" panose="020B0502040204020203" pitchFamily="34" charset="0"/>
                <a:ea typeface="Arimo" panose="020B0604020202020204" pitchFamily="34" charset="0"/>
                <a:cs typeface="Segoe UI" panose="020B0502040204020203" pitchFamily="34" charset="0"/>
              </a:rPr>
              <a:t>shows a degree of affection</a:t>
            </a:r>
          </a:p>
        </p:txBody>
      </p:sp>
      <p:sp>
        <p:nvSpPr>
          <p:cNvPr id="4100"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104" name="Group 8"/>
          <p:cNvGrpSpPr>
            <a:grpSpLocks noChangeAspect="1"/>
          </p:cNvGrpSpPr>
          <p:nvPr/>
        </p:nvGrpSpPr>
        <p:grpSpPr bwMode="auto">
          <a:xfrm>
            <a:off x="193675" y="228600"/>
            <a:ext cx="1482725" cy="1600200"/>
            <a:chOff x="0" y="0"/>
            <a:chExt cx="2268" cy="2448"/>
          </a:xfrm>
        </p:grpSpPr>
        <p:sp>
          <p:nvSpPr>
            <p:cNvPr id="4105"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6"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08"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09"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0"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1"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2"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3"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4"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5"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6"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7"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8"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19"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20"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21"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22"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4123" name="Picture 27"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914400" cy="831850"/>
          </a:xfrm>
          <a:prstGeom prst="rect">
            <a:avLst/>
          </a:prstGeom>
          <a:noFill/>
          <a:extLst>
            <a:ext uri="{909E8E84-426E-40DD-AFC4-6F175D3DCCD1}">
              <a14:hiddenFill xmlns:a14="http://schemas.microsoft.com/office/drawing/2010/main">
                <a:solidFill>
                  <a:srgbClr val="FFFFFF"/>
                </a:solidFill>
              </a14:hiddenFill>
            </a:ext>
          </a:extLst>
        </p:spPr>
      </p:pic>
      <p:sp>
        <p:nvSpPr>
          <p:cNvPr id="4127" name="Line 31"/>
          <p:cNvSpPr>
            <a:spLocks noChangeShapeType="1"/>
          </p:cNvSpPr>
          <p:nvPr/>
        </p:nvSpPr>
        <p:spPr bwMode="auto">
          <a:xfrm>
            <a:off x="304800" y="19050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sp>
        <p:nvSpPr>
          <p:cNvPr id="4128" name="Rectangle 32"/>
          <p:cNvSpPr>
            <a:spLocks noChangeArrowheads="1"/>
          </p:cNvSpPr>
          <p:nvPr/>
        </p:nvSpPr>
        <p:spPr bwMode="auto">
          <a:xfrm>
            <a:off x="304800" y="4090988"/>
            <a:ext cx="8534400" cy="2462212"/>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9" name="Text Box 33"/>
          <p:cNvSpPr txBox="1">
            <a:spLocks noChangeArrowheads="1"/>
          </p:cNvSpPr>
          <p:nvPr/>
        </p:nvSpPr>
        <p:spPr bwMode="auto">
          <a:xfrm>
            <a:off x="304801" y="4114800"/>
            <a:ext cx="86106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dirty="0">
                <a:solidFill>
                  <a:schemeClr val="bg1"/>
                </a:solidFill>
                <a:latin typeface="Segoe UI" panose="020B0502040204020203" pitchFamily="34" charset="0"/>
                <a:ea typeface="Roboto" panose="02000000000000000000" pitchFamily="2" charset="0"/>
                <a:cs typeface="Segoe UI" panose="020B0502040204020203" pitchFamily="34" charset="0"/>
              </a:rPr>
              <a:t>“Behold what manner of love the Father has bestowed on us, that we should be called children of God! Therefore the world does not know us, because it did not know Him. Beloved, now we are children of God; and it has not yet been revealed what we shall be, but we know that when He is revealed, we shall be like Him, for we shall see Him as He is. And everyone who has this hope in Him purifies himself, just as He is pure.” </a:t>
            </a:r>
            <a:r>
              <a:rPr lang="en-US" altLang="en-US" sz="2200" b="1" dirty="0">
                <a:solidFill>
                  <a:schemeClr val="bg1"/>
                </a:solidFill>
                <a:latin typeface="Segoe UI" panose="020B0502040204020203" pitchFamily="34" charset="0"/>
                <a:ea typeface="Roboto" panose="02000000000000000000" pitchFamily="2" charset="0"/>
                <a:cs typeface="Segoe UI" panose="020B0502040204020203" pitchFamily="34" charset="0"/>
              </a:rPr>
              <a:t>1 John 3:1-3</a:t>
            </a:r>
          </a:p>
        </p:txBody>
      </p:sp>
      <p:pic>
        <p:nvPicPr>
          <p:cNvPr id="4130" name="Picture 34" descr="Gods_Wo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6325" y="1981200"/>
            <a:ext cx="1412875" cy="20335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4127"/>
                                        </p:tgtEl>
                                        <p:attrNameLst>
                                          <p:attrName>style.visibility</p:attrName>
                                        </p:attrNameLst>
                                      </p:cBhvr>
                                      <p:to>
                                        <p:strVal val="visible"/>
                                      </p:to>
                                    </p:set>
                                    <p:anim calcmode="lin" valueType="num">
                                      <p:cBhvr>
                                        <p:cTn id="12" dur="500" fill="hold"/>
                                        <p:tgtEl>
                                          <p:spTgt spid="4127"/>
                                        </p:tgtEl>
                                        <p:attrNameLst>
                                          <p:attrName>ppt_w</p:attrName>
                                        </p:attrNameLst>
                                      </p:cBhvr>
                                      <p:tavLst>
                                        <p:tav tm="0">
                                          <p:val>
                                            <p:fltVal val="0"/>
                                          </p:val>
                                        </p:tav>
                                        <p:tav tm="100000">
                                          <p:val>
                                            <p:strVal val="#ppt_w"/>
                                          </p:val>
                                        </p:tav>
                                      </p:tavLst>
                                    </p:anim>
                                    <p:anim calcmode="lin" valueType="num">
                                      <p:cBhvr>
                                        <p:cTn id="13" dur="500" fill="hold"/>
                                        <p:tgtEl>
                                          <p:spTgt spid="4127"/>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4099">
                                            <p:txEl>
                                              <p:pRg st="0" end="0"/>
                                            </p:txEl>
                                          </p:spTgt>
                                        </p:tgtEl>
                                        <p:attrNameLst>
                                          <p:attrName>style.visibility</p:attrName>
                                        </p:attrNameLst>
                                      </p:cBhvr>
                                      <p:to>
                                        <p:strVal val="visible"/>
                                      </p:to>
                                    </p:set>
                                    <p:anim calcmode="lin" valueType="num">
                                      <p:cBhvr>
                                        <p:cTn id="17" dur="5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4099">
                                            <p:txEl>
                                              <p:pRg st="0" end="0"/>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9" presetClass="entr" presetSubtype="0" fill="hold"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dissolve">
                                      <p:cBhvr>
                                        <p:cTn id="22" dur="500"/>
                                        <p:tgtEl>
                                          <p:spTgt spid="4099">
                                            <p:txEl>
                                              <p:pRg st="1" end="1"/>
                                            </p:txEl>
                                          </p:spTgt>
                                        </p:tgtEl>
                                      </p:cBhvr>
                                    </p:animEffect>
                                  </p:childTnLst>
                                </p:cTn>
                              </p:par>
                            </p:childTnLst>
                          </p:cTn>
                        </p:par>
                        <p:par>
                          <p:cTn id="23" fill="hold" nodeType="afterGroup">
                            <p:stCondLst>
                              <p:cond delay="2000"/>
                            </p:stCondLst>
                            <p:childTnLst>
                              <p:par>
                                <p:cTn id="24" presetID="23" presetClass="entr" presetSubtype="16" fill="hold" nodeType="afterEffect">
                                  <p:stCondLst>
                                    <p:cond delay="0"/>
                                  </p:stCondLst>
                                  <p:childTnLst>
                                    <p:set>
                                      <p:cBhvr>
                                        <p:cTn id="25" dur="1" fill="hold">
                                          <p:stCondLst>
                                            <p:cond delay="0"/>
                                          </p:stCondLst>
                                        </p:cTn>
                                        <p:tgtEl>
                                          <p:spTgt spid="4130"/>
                                        </p:tgtEl>
                                        <p:attrNameLst>
                                          <p:attrName>style.visibility</p:attrName>
                                        </p:attrNameLst>
                                      </p:cBhvr>
                                      <p:to>
                                        <p:strVal val="visible"/>
                                      </p:to>
                                    </p:set>
                                    <p:anim calcmode="lin" valueType="num">
                                      <p:cBhvr>
                                        <p:cTn id="26" dur="500" fill="hold"/>
                                        <p:tgtEl>
                                          <p:spTgt spid="4130"/>
                                        </p:tgtEl>
                                        <p:attrNameLst>
                                          <p:attrName>ppt_w</p:attrName>
                                        </p:attrNameLst>
                                      </p:cBhvr>
                                      <p:tavLst>
                                        <p:tav tm="0">
                                          <p:val>
                                            <p:fltVal val="0"/>
                                          </p:val>
                                        </p:tav>
                                        <p:tav tm="100000">
                                          <p:val>
                                            <p:strVal val="#ppt_w"/>
                                          </p:val>
                                        </p:tav>
                                      </p:tavLst>
                                    </p:anim>
                                    <p:anim calcmode="lin" valueType="num">
                                      <p:cBhvr>
                                        <p:cTn id="27" dur="500" fill="hold"/>
                                        <p:tgtEl>
                                          <p:spTgt spid="4130"/>
                                        </p:tgtEl>
                                        <p:attrNameLst>
                                          <p:attrName>ppt_h</p:attrName>
                                        </p:attrNameLst>
                                      </p:cBhvr>
                                      <p:tavLst>
                                        <p:tav tm="0">
                                          <p:val>
                                            <p:fltVal val="0"/>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nodeType="clickEffect">
                                  <p:stCondLst>
                                    <p:cond delay="0"/>
                                  </p:stCondLst>
                                  <p:childTnLst>
                                    <p:set>
                                      <p:cBhvr>
                                        <p:cTn id="31" dur="1" fill="hold">
                                          <p:stCondLst>
                                            <p:cond delay="0"/>
                                          </p:stCondLst>
                                        </p:cTn>
                                        <p:tgtEl>
                                          <p:spTgt spid="4099">
                                            <p:txEl>
                                              <p:pRg st="2" end="2"/>
                                            </p:txEl>
                                          </p:spTgt>
                                        </p:tgtEl>
                                        <p:attrNameLst>
                                          <p:attrName>style.visibility</p:attrName>
                                        </p:attrNameLst>
                                      </p:cBhvr>
                                      <p:to>
                                        <p:strVal val="visible"/>
                                      </p:to>
                                    </p:set>
                                    <p:anim calcmode="lin" valueType="num">
                                      <p:cBhvr>
                                        <p:cTn id="32" dur="500" fill="hold"/>
                                        <p:tgtEl>
                                          <p:spTgt spid="4099">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09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4128"/>
                                        </p:tgtEl>
                                        <p:attrNameLst>
                                          <p:attrName>style.visibility</p:attrName>
                                        </p:attrNameLst>
                                      </p:cBhvr>
                                      <p:to>
                                        <p:strVal val="visible"/>
                                      </p:to>
                                    </p:set>
                                    <p:animEffect transition="in" filter="blinds(horizontal)">
                                      <p:cBhvr>
                                        <p:cTn id="38" dur="500"/>
                                        <p:tgtEl>
                                          <p:spTgt spid="4128"/>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4129"/>
                                        </p:tgtEl>
                                        <p:attrNameLst>
                                          <p:attrName>style.visibility</p:attrName>
                                        </p:attrNameLst>
                                      </p:cBhvr>
                                      <p:to>
                                        <p:strVal val="visible"/>
                                      </p:to>
                                    </p:set>
                                    <p:animEffect transition="in" filter="blinds(horizontal)">
                                      <p:cBhvr>
                                        <p:cTn id="41" dur="500"/>
                                        <p:tgtEl>
                                          <p:spTgt spid="4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1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274638"/>
            <a:ext cx="8686800" cy="1554162"/>
          </a:xfrm>
          <a:effectLst>
            <a:outerShdw dist="35921" dir="2700000" algn="ctr" rotWithShape="0">
              <a:schemeClr val="bg1"/>
            </a:outerShdw>
          </a:effectLst>
        </p:spPr>
        <p:txBody>
          <a:bodyPr/>
          <a:lstStyle/>
          <a:p>
            <a:r>
              <a:rPr lang="en-US" altLang="en-US" b="1" dirty="0">
                <a:latin typeface="Segoe UI" panose="020B0502040204020203" pitchFamily="34" charset="0"/>
              </a:rPr>
              <a:t>Obligations</a:t>
            </a:r>
          </a:p>
        </p:txBody>
      </p:sp>
      <p:sp>
        <p:nvSpPr>
          <p:cNvPr id="5123" name="Rectangle 3"/>
          <p:cNvSpPr>
            <a:spLocks noGrp="1" noChangeArrowheads="1"/>
          </p:cNvSpPr>
          <p:nvPr>
            <p:ph type="body" idx="1"/>
          </p:nvPr>
        </p:nvSpPr>
        <p:spPr>
          <a:xfrm>
            <a:off x="228600" y="2743200"/>
            <a:ext cx="8610600" cy="2819400"/>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r>
              <a:rPr lang="en-US" altLang="en-US" sz="3000" b="1" dirty="0">
                <a:latin typeface="Segoe UI" panose="020B0502040204020203" pitchFamily="34" charset="0"/>
              </a:rPr>
              <a:t>To do righteousness</a:t>
            </a:r>
          </a:p>
          <a:p>
            <a:pPr lvl="1"/>
            <a:r>
              <a:rPr lang="en-US" altLang="en-US" dirty="0">
                <a:solidFill>
                  <a:schemeClr val="accent2"/>
                </a:solidFill>
                <a:latin typeface="Segoe UI Semibold" panose="020B0702040204020203" pitchFamily="34" charset="0"/>
                <a:ea typeface="Roboto Medium" panose="02000000000000000000" pitchFamily="2" charset="0"/>
              </a:rPr>
              <a:t>1 John 3:10</a:t>
            </a:r>
          </a:p>
          <a:p>
            <a:r>
              <a:rPr lang="en-US" altLang="en-US" sz="3000" b="1" dirty="0">
                <a:latin typeface="Segoe UI" panose="020B0502040204020203" pitchFamily="34" charset="0"/>
              </a:rPr>
              <a:t>To love our brethren</a:t>
            </a:r>
          </a:p>
          <a:p>
            <a:pPr lvl="1"/>
            <a:r>
              <a:rPr lang="en-US" altLang="en-US" dirty="0">
                <a:solidFill>
                  <a:schemeClr val="accent2"/>
                </a:solidFill>
                <a:latin typeface="Segoe UI Semibold" panose="020B0702040204020203" pitchFamily="34" charset="0"/>
                <a:ea typeface="Roboto Medium" panose="02000000000000000000" pitchFamily="2" charset="0"/>
              </a:rPr>
              <a:t>1 Peter 2:17; John 13:34-35</a:t>
            </a:r>
          </a:p>
          <a:p>
            <a:r>
              <a:rPr lang="en-US" altLang="en-US" sz="3000" b="1" dirty="0">
                <a:latin typeface="Segoe UI" panose="020B0502040204020203" pitchFamily="34" charset="0"/>
              </a:rPr>
              <a:t>To give God all the glory</a:t>
            </a:r>
          </a:p>
        </p:txBody>
      </p:sp>
      <p:sp>
        <p:nvSpPr>
          <p:cNvPr id="5124"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128" name="Group 8"/>
          <p:cNvGrpSpPr>
            <a:grpSpLocks noChangeAspect="1"/>
          </p:cNvGrpSpPr>
          <p:nvPr/>
        </p:nvGrpSpPr>
        <p:grpSpPr bwMode="auto">
          <a:xfrm>
            <a:off x="193675" y="228600"/>
            <a:ext cx="1482725" cy="1600200"/>
            <a:chOff x="0" y="0"/>
            <a:chExt cx="2268" cy="2448"/>
          </a:xfrm>
        </p:grpSpPr>
        <p:sp>
          <p:nvSpPr>
            <p:cNvPr id="5129"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130"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1"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3"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4"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5"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6"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7"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8"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9"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40"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41"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42"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43"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44"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45"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46"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5147" name="Picture 27"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914400" cy="831850"/>
          </a:xfrm>
          <a:prstGeom prst="rect">
            <a:avLst/>
          </a:prstGeom>
          <a:noFill/>
          <a:extLst>
            <a:ext uri="{909E8E84-426E-40DD-AFC4-6F175D3DCCD1}">
              <a14:hiddenFill xmlns:a14="http://schemas.microsoft.com/office/drawing/2010/main">
                <a:solidFill>
                  <a:srgbClr val="FFFFFF"/>
                </a:solidFill>
              </a14:hiddenFill>
            </a:ext>
          </a:extLst>
        </p:spPr>
      </p:pic>
      <p:sp>
        <p:nvSpPr>
          <p:cNvPr id="5148" name="Line 28"/>
          <p:cNvSpPr>
            <a:spLocks noChangeShapeType="1"/>
          </p:cNvSpPr>
          <p:nvPr/>
        </p:nvSpPr>
        <p:spPr bwMode="auto">
          <a:xfrm>
            <a:off x="304800" y="19050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sp>
        <p:nvSpPr>
          <p:cNvPr id="5152" name="Rectangle 32"/>
          <p:cNvSpPr>
            <a:spLocks noChangeArrowheads="1"/>
          </p:cNvSpPr>
          <p:nvPr/>
        </p:nvSpPr>
        <p:spPr bwMode="auto">
          <a:xfrm>
            <a:off x="76200" y="2057400"/>
            <a:ext cx="8991600" cy="6858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3" name="Text Box 33"/>
          <p:cNvSpPr txBox="1">
            <a:spLocks noChangeArrowheads="1"/>
          </p:cNvSpPr>
          <p:nvPr/>
        </p:nvSpPr>
        <p:spPr bwMode="auto">
          <a:xfrm>
            <a:off x="228600" y="2087563"/>
            <a:ext cx="86868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000" dirty="0">
                <a:solidFill>
                  <a:schemeClr val="bg1"/>
                </a:solidFill>
                <a:latin typeface="Segoe UI Semibold" panose="020B0702040204020203" pitchFamily="34" charset="0"/>
                <a:cs typeface="Segoe UI Semibold" panose="020B0702040204020203" pitchFamily="34" charset="0"/>
              </a:rPr>
              <a:t>As children, we have obligations in God’s house</a:t>
            </a:r>
          </a:p>
        </p:txBody>
      </p:sp>
      <p:pic>
        <p:nvPicPr>
          <p:cNvPr id="5154" name="Picture 34" descr="olegm&amp;pashaf&amp;m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819400"/>
            <a:ext cx="3276600" cy="2667000"/>
          </a:xfrm>
          <a:prstGeom prst="rect">
            <a:avLst/>
          </a:prstGeom>
          <a:noFill/>
          <a:extLst>
            <a:ext uri="{909E8E84-426E-40DD-AFC4-6F175D3DCCD1}">
              <a14:hiddenFill xmlns:a14="http://schemas.microsoft.com/office/drawing/2010/main">
                <a:solidFill>
                  <a:srgbClr val="FFFFFF"/>
                </a:solidFill>
              </a14:hiddenFill>
            </a:ext>
          </a:extLst>
        </p:spPr>
      </p:pic>
      <p:sp>
        <p:nvSpPr>
          <p:cNvPr id="5155" name="Rectangle 35"/>
          <p:cNvSpPr>
            <a:spLocks noChangeArrowheads="1"/>
          </p:cNvSpPr>
          <p:nvPr/>
        </p:nvSpPr>
        <p:spPr bwMode="auto">
          <a:xfrm>
            <a:off x="304800" y="5562600"/>
            <a:ext cx="8534400" cy="990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6" name="Text Box 36"/>
          <p:cNvSpPr txBox="1">
            <a:spLocks noChangeArrowheads="1"/>
          </p:cNvSpPr>
          <p:nvPr/>
        </p:nvSpPr>
        <p:spPr bwMode="auto">
          <a:xfrm>
            <a:off x="381000" y="5638800"/>
            <a:ext cx="8382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chemeClr val="bg1"/>
                </a:solidFill>
                <a:latin typeface="Segoe UI" panose="020B0502040204020203" pitchFamily="34" charset="0"/>
              </a:rPr>
              <a:t>“to Him be glory in the church by Christ Jesus to all generations, forever and ever. Amen.” </a:t>
            </a:r>
            <a:r>
              <a:rPr lang="en-US" altLang="en-US" sz="2400" b="1" dirty="0">
                <a:solidFill>
                  <a:schemeClr val="bg1"/>
                </a:solidFill>
                <a:latin typeface="Segoe UI" panose="020B0502040204020203" pitchFamily="34" charset="0"/>
              </a:rPr>
              <a:t>Ephesians 3:21</a:t>
            </a:r>
          </a:p>
        </p:txBody>
      </p:sp>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5148"/>
                                        </p:tgtEl>
                                        <p:attrNameLst>
                                          <p:attrName>style.visibility</p:attrName>
                                        </p:attrNameLst>
                                      </p:cBhvr>
                                      <p:to>
                                        <p:strVal val="visible"/>
                                      </p:to>
                                    </p:set>
                                    <p:anim calcmode="lin" valueType="num">
                                      <p:cBhvr>
                                        <p:cTn id="12" dur="500" fill="hold"/>
                                        <p:tgtEl>
                                          <p:spTgt spid="5148"/>
                                        </p:tgtEl>
                                        <p:attrNameLst>
                                          <p:attrName>ppt_w</p:attrName>
                                        </p:attrNameLst>
                                      </p:cBhvr>
                                      <p:tavLst>
                                        <p:tav tm="0">
                                          <p:val>
                                            <p:fltVal val="0"/>
                                          </p:val>
                                        </p:tav>
                                        <p:tav tm="100000">
                                          <p:val>
                                            <p:strVal val="#ppt_w"/>
                                          </p:val>
                                        </p:tav>
                                      </p:tavLst>
                                    </p:anim>
                                    <p:anim calcmode="lin" valueType="num">
                                      <p:cBhvr>
                                        <p:cTn id="13" dur="500" fill="hold"/>
                                        <p:tgtEl>
                                          <p:spTgt spid="5148"/>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3" presetClass="entr" presetSubtype="10" fill="hold" nodeType="afterEffect">
                                  <p:stCondLst>
                                    <p:cond delay="0"/>
                                  </p:stCondLst>
                                  <p:childTnLst>
                                    <p:set>
                                      <p:cBhvr>
                                        <p:cTn id="16" dur="1" fill="hold">
                                          <p:stCondLst>
                                            <p:cond delay="0"/>
                                          </p:stCondLst>
                                        </p:cTn>
                                        <p:tgtEl>
                                          <p:spTgt spid="5152"/>
                                        </p:tgtEl>
                                        <p:attrNameLst>
                                          <p:attrName>style.visibility</p:attrName>
                                        </p:attrNameLst>
                                      </p:cBhvr>
                                      <p:to>
                                        <p:strVal val="visible"/>
                                      </p:to>
                                    </p:set>
                                    <p:animEffect transition="in" filter="blinds(horizontal)">
                                      <p:cBhvr>
                                        <p:cTn id="17" dur="500"/>
                                        <p:tgtEl>
                                          <p:spTgt spid="5152"/>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5153"/>
                                        </p:tgtEl>
                                        <p:attrNameLst>
                                          <p:attrName>style.visibility</p:attrName>
                                        </p:attrNameLst>
                                      </p:cBhvr>
                                      <p:to>
                                        <p:strVal val="visible"/>
                                      </p:to>
                                    </p:set>
                                    <p:animEffect transition="in" filter="blinds(horizontal)">
                                      <p:cBhvr>
                                        <p:cTn id="20" dur="500"/>
                                        <p:tgtEl>
                                          <p:spTgt spid="515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5123">
                                            <p:txEl>
                                              <p:pRg st="0" end="0"/>
                                            </p:txEl>
                                          </p:spTgt>
                                        </p:tgtEl>
                                        <p:attrNameLst>
                                          <p:attrName>style.visibility</p:attrName>
                                        </p:attrNameLst>
                                      </p:cBhvr>
                                      <p:to>
                                        <p:strVal val="visible"/>
                                      </p:to>
                                    </p:set>
                                    <p:anim calcmode="lin" valueType="num">
                                      <p:cBhvr>
                                        <p:cTn id="25" dur="500" fill="hold"/>
                                        <p:tgtEl>
                                          <p:spTgt spid="5123">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5123">
                                            <p:txEl>
                                              <p:pRg st="0" end="0"/>
                                            </p:txEl>
                                          </p:spTgt>
                                        </p:tgtEl>
                                        <p:attrNameLst>
                                          <p:attrName>ppt_h</p:attrName>
                                        </p:attrNameLst>
                                      </p:cBhvr>
                                      <p:tavLst>
                                        <p:tav tm="0">
                                          <p:val>
                                            <p:fltVal val="0"/>
                                          </p:val>
                                        </p:tav>
                                        <p:tav tm="100000">
                                          <p:val>
                                            <p:strVal val="#ppt_h"/>
                                          </p:val>
                                        </p:tav>
                                      </p:tavLst>
                                    </p:anim>
                                  </p:childTnLst>
                                </p:cTn>
                              </p:par>
                            </p:childTnLst>
                          </p:cTn>
                        </p:par>
                        <p:par>
                          <p:cTn id="27" fill="hold" nodeType="afterGroup">
                            <p:stCondLst>
                              <p:cond delay="500"/>
                            </p:stCondLst>
                            <p:childTnLst>
                              <p:par>
                                <p:cTn id="28" presetID="9" presetClass="entr" presetSubtype="0" fill="hold" nodeType="afterEffect">
                                  <p:stCondLst>
                                    <p:cond delay="0"/>
                                  </p:stCondLst>
                                  <p:childTnLst>
                                    <p:set>
                                      <p:cBhvr>
                                        <p:cTn id="29" dur="1" fill="hold">
                                          <p:stCondLst>
                                            <p:cond delay="0"/>
                                          </p:stCondLst>
                                        </p:cTn>
                                        <p:tgtEl>
                                          <p:spTgt spid="5123">
                                            <p:txEl>
                                              <p:pRg st="1" end="1"/>
                                            </p:txEl>
                                          </p:spTgt>
                                        </p:tgtEl>
                                        <p:attrNameLst>
                                          <p:attrName>style.visibility</p:attrName>
                                        </p:attrNameLst>
                                      </p:cBhvr>
                                      <p:to>
                                        <p:strVal val="visible"/>
                                      </p:to>
                                    </p:set>
                                    <p:animEffect transition="in" filter="dissolve">
                                      <p:cBhvr>
                                        <p:cTn id="30" dur="500"/>
                                        <p:tgtEl>
                                          <p:spTgt spid="5123">
                                            <p:txEl>
                                              <p:pRg st="1" end="1"/>
                                            </p:txEl>
                                          </p:spTgt>
                                        </p:tgtEl>
                                      </p:cBhvr>
                                    </p:animEffect>
                                  </p:childTnLst>
                                </p:cTn>
                              </p:par>
                            </p:childTnLst>
                          </p:cTn>
                        </p:par>
                        <p:par>
                          <p:cTn id="31" fill="hold" nodeType="afterGroup">
                            <p:stCondLst>
                              <p:cond delay="1000"/>
                            </p:stCondLst>
                            <p:childTnLst>
                              <p:par>
                                <p:cTn id="32" presetID="23" presetClass="entr" presetSubtype="16" fill="hold" nodeType="afterEffect">
                                  <p:stCondLst>
                                    <p:cond delay="0"/>
                                  </p:stCondLst>
                                  <p:childTnLst>
                                    <p:set>
                                      <p:cBhvr>
                                        <p:cTn id="33" dur="1" fill="hold">
                                          <p:stCondLst>
                                            <p:cond delay="0"/>
                                          </p:stCondLst>
                                        </p:cTn>
                                        <p:tgtEl>
                                          <p:spTgt spid="5154"/>
                                        </p:tgtEl>
                                        <p:attrNameLst>
                                          <p:attrName>style.visibility</p:attrName>
                                        </p:attrNameLst>
                                      </p:cBhvr>
                                      <p:to>
                                        <p:strVal val="visible"/>
                                      </p:to>
                                    </p:set>
                                    <p:anim calcmode="lin" valueType="num">
                                      <p:cBhvr>
                                        <p:cTn id="34" dur="500" fill="hold"/>
                                        <p:tgtEl>
                                          <p:spTgt spid="5154"/>
                                        </p:tgtEl>
                                        <p:attrNameLst>
                                          <p:attrName>ppt_w</p:attrName>
                                        </p:attrNameLst>
                                      </p:cBhvr>
                                      <p:tavLst>
                                        <p:tav tm="0">
                                          <p:val>
                                            <p:fltVal val="0"/>
                                          </p:val>
                                        </p:tav>
                                        <p:tav tm="100000">
                                          <p:val>
                                            <p:strVal val="#ppt_w"/>
                                          </p:val>
                                        </p:tav>
                                      </p:tavLst>
                                    </p:anim>
                                    <p:anim calcmode="lin" valueType="num">
                                      <p:cBhvr>
                                        <p:cTn id="35" dur="500" fill="hold"/>
                                        <p:tgtEl>
                                          <p:spTgt spid="5154"/>
                                        </p:tgtEl>
                                        <p:attrNameLst>
                                          <p:attrName>ppt_h</p:attrName>
                                        </p:attrNameLst>
                                      </p:cBhvr>
                                      <p:tavLst>
                                        <p:tav tm="0">
                                          <p:val>
                                            <p:fltVal val="0"/>
                                          </p:val>
                                        </p:tav>
                                        <p:tav tm="100000">
                                          <p:val>
                                            <p:strVal val="#ppt_h"/>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3" presetClass="entr" presetSubtype="16" fill="hold" nodeType="clickEffect">
                                  <p:stCondLst>
                                    <p:cond delay="0"/>
                                  </p:stCondLst>
                                  <p:childTnLst>
                                    <p:set>
                                      <p:cBhvr>
                                        <p:cTn id="39" dur="1" fill="hold">
                                          <p:stCondLst>
                                            <p:cond delay="0"/>
                                          </p:stCondLst>
                                        </p:cTn>
                                        <p:tgtEl>
                                          <p:spTgt spid="5123">
                                            <p:txEl>
                                              <p:pRg st="2" end="2"/>
                                            </p:txEl>
                                          </p:spTgt>
                                        </p:tgtEl>
                                        <p:attrNameLst>
                                          <p:attrName>style.visibility</p:attrName>
                                        </p:attrNameLst>
                                      </p:cBhvr>
                                      <p:to>
                                        <p:strVal val="visible"/>
                                      </p:to>
                                    </p:set>
                                    <p:anim calcmode="lin" valueType="num">
                                      <p:cBhvr>
                                        <p:cTn id="40" dur="500" fill="hold"/>
                                        <p:tgtEl>
                                          <p:spTgt spid="5123">
                                            <p:txEl>
                                              <p:pRg st="2" end="2"/>
                                            </p:txEl>
                                          </p:spTgt>
                                        </p:tgtEl>
                                        <p:attrNameLst>
                                          <p:attrName>ppt_w</p:attrName>
                                        </p:attrNameLst>
                                      </p:cBhvr>
                                      <p:tavLst>
                                        <p:tav tm="0">
                                          <p:val>
                                            <p:fltVal val="0"/>
                                          </p:val>
                                        </p:tav>
                                        <p:tav tm="100000">
                                          <p:val>
                                            <p:strVal val="#ppt_w"/>
                                          </p:val>
                                        </p:tav>
                                      </p:tavLst>
                                    </p:anim>
                                    <p:anim calcmode="lin" valueType="num">
                                      <p:cBhvr>
                                        <p:cTn id="41" dur="500" fill="hold"/>
                                        <p:tgtEl>
                                          <p:spTgt spid="5123">
                                            <p:txEl>
                                              <p:pRg st="2" end="2"/>
                                            </p:txEl>
                                          </p:spTgt>
                                        </p:tgtEl>
                                        <p:attrNameLst>
                                          <p:attrName>ppt_h</p:attrName>
                                        </p:attrNameLst>
                                      </p:cBhvr>
                                      <p:tavLst>
                                        <p:tav tm="0">
                                          <p:val>
                                            <p:fltVal val="0"/>
                                          </p:val>
                                        </p:tav>
                                        <p:tav tm="100000">
                                          <p:val>
                                            <p:strVal val="#ppt_h"/>
                                          </p:val>
                                        </p:tav>
                                      </p:tavLst>
                                    </p:anim>
                                  </p:childTnLst>
                                </p:cTn>
                              </p:par>
                            </p:childTnLst>
                          </p:cTn>
                        </p:par>
                        <p:par>
                          <p:cTn id="42" fill="hold" nodeType="afterGroup">
                            <p:stCondLst>
                              <p:cond delay="500"/>
                            </p:stCondLst>
                            <p:childTnLst>
                              <p:par>
                                <p:cTn id="43" presetID="9" presetClass="entr" presetSubtype="0" fill="hold" nodeType="afterEffect">
                                  <p:stCondLst>
                                    <p:cond delay="0"/>
                                  </p:stCondLst>
                                  <p:childTnLst>
                                    <p:set>
                                      <p:cBhvr>
                                        <p:cTn id="44" dur="1" fill="hold">
                                          <p:stCondLst>
                                            <p:cond delay="0"/>
                                          </p:stCondLst>
                                        </p:cTn>
                                        <p:tgtEl>
                                          <p:spTgt spid="5123">
                                            <p:txEl>
                                              <p:pRg st="3" end="3"/>
                                            </p:txEl>
                                          </p:spTgt>
                                        </p:tgtEl>
                                        <p:attrNameLst>
                                          <p:attrName>style.visibility</p:attrName>
                                        </p:attrNameLst>
                                      </p:cBhvr>
                                      <p:to>
                                        <p:strVal val="visible"/>
                                      </p:to>
                                    </p:set>
                                    <p:animEffect transition="in" filter="dissolve">
                                      <p:cBhvr>
                                        <p:cTn id="45" dur="500"/>
                                        <p:tgtEl>
                                          <p:spTgt spid="5123">
                                            <p:txEl>
                                              <p:pRg st="3" end="3"/>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3" presetClass="entr" presetSubtype="16" fill="hold" nodeType="clickEffect">
                                  <p:stCondLst>
                                    <p:cond delay="0"/>
                                  </p:stCondLst>
                                  <p:childTnLst>
                                    <p:set>
                                      <p:cBhvr>
                                        <p:cTn id="49" dur="1" fill="hold">
                                          <p:stCondLst>
                                            <p:cond delay="0"/>
                                          </p:stCondLst>
                                        </p:cTn>
                                        <p:tgtEl>
                                          <p:spTgt spid="5123">
                                            <p:txEl>
                                              <p:pRg st="4" end="4"/>
                                            </p:txEl>
                                          </p:spTgt>
                                        </p:tgtEl>
                                        <p:attrNameLst>
                                          <p:attrName>style.visibility</p:attrName>
                                        </p:attrNameLst>
                                      </p:cBhvr>
                                      <p:to>
                                        <p:strVal val="visible"/>
                                      </p:to>
                                    </p:set>
                                    <p:anim calcmode="lin" valueType="num">
                                      <p:cBhvr>
                                        <p:cTn id="50" dur="500" fill="hold"/>
                                        <p:tgtEl>
                                          <p:spTgt spid="5123">
                                            <p:txEl>
                                              <p:pRg st="4" end="4"/>
                                            </p:txEl>
                                          </p:spTgt>
                                        </p:tgtEl>
                                        <p:attrNameLst>
                                          <p:attrName>ppt_w</p:attrName>
                                        </p:attrNameLst>
                                      </p:cBhvr>
                                      <p:tavLst>
                                        <p:tav tm="0">
                                          <p:val>
                                            <p:fltVal val="0"/>
                                          </p:val>
                                        </p:tav>
                                        <p:tav tm="100000">
                                          <p:val>
                                            <p:strVal val="#ppt_w"/>
                                          </p:val>
                                        </p:tav>
                                      </p:tavLst>
                                    </p:anim>
                                    <p:anim calcmode="lin" valueType="num">
                                      <p:cBhvr>
                                        <p:cTn id="51" dur="500" fill="hold"/>
                                        <p:tgtEl>
                                          <p:spTgt spid="5123">
                                            <p:txEl>
                                              <p:pRg st="4" end="4"/>
                                            </p:txEl>
                                          </p:spTgt>
                                        </p:tgtEl>
                                        <p:attrNameLst>
                                          <p:attrName>ppt_h</p:attrName>
                                        </p:attrNameLst>
                                      </p:cBhvr>
                                      <p:tavLst>
                                        <p:tav tm="0">
                                          <p:val>
                                            <p:fltVal val="0"/>
                                          </p:val>
                                        </p:tav>
                                        <p:tav tm="100000">
                                          <p:val>
                                            <p:strVal val="#ppt_h"/>
                                          </p:val>
                                        </p:tav>
                                      </p:tavLst>
                                    </p:anim>
                                  </p:childTnLst>
                                </p:cTn>
                              </p:par>
                            </p:childTnLst>
                          </p:cTn>
                        </p:par>
                        <p:par>
                          <p:cTn id="52" fill="hold" nodeType="afterGroup">
                            <p:stCondLst>
                              <p:cond delay="500"/>
                            </p:stCondLst>
                            <p:childTnLst>
                              <p:par>
                                <p:cTn id="53" presetID="3" presetClass="entr" presetSubtype="10" fill="hold" nodeType="afterEffect">
                                  <p:stCondLst>
                                    <p:cond delay="0"/>
                                  </p:stCondLst>
                                  <p:childTnLst>
                                    <p:set>
                                      <p:cBhvr>
                                        <p:cTn id="54" dur="1" fill="hold">
                                          <p:stCondLst>
                                            <p:cond delay="0"/>
                                          </p:stCondLst>
                                        </p:cTn>
                                        <p:tgtEl>
                                          <p:spTgt spid="5155"/>
                                        </p:tgtEl>
                                        <p:attrNameLst>
                                          <p:attrName>style.visibility</p:attrName>
                                        </p:attrNameLst>
                                      </p:cBhvr>
                                      <p:to>
                                        <p:strVal val="visible"/>
                                      </p:to>
                                    </p:set>
                                    <p:animEffect transition="in" filter="blinds(horizontal)">
                                      <p:cBhvr>
                                        <p:cTn id="55" dur="500"/>
                                        <p:tgtEl>
                                          <p:spTgt spid="5155"/>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5156"/>
                                        </p:tgtEl>
                                        <p:attrNameLst>
                                          <p:attrName>style.visibility</p:attrName>
                                        </p:attrNameLst>
                                      </p:cBhvr>
                                      <p:to>
                                        <p:strVal val="visible"/>
                                      </p:to>
                                    </p:set>
                                    <p:animEffect transition="in" filter="blinds(horizontal)">
                                      <p:cBhvr>
                                        <p:cTn id="58" dur="500"/>
                                        <p:tgtEl>
                                          <p:spTgt spid="5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53" grpId="0"/>
      <p:bldP spid="51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274638"/>
            <a:ext cx="8686800" cy="1554162"/>
          </a:xfrm>
          <a:effectLst>
            <a:outerShdw dist="35921" dir="2700000" algn="ctr" rotWithShape="0">
              <a:schemeClr val="bg1"/>
            </a:outerShdw>
          </a:effectLst>
        </p:spPr>
        <p:txBody>
          <a:bodyPr/>
          <a:lstStyle/>
          <a:p>
            <a:r>
              <a:rPr lang="en-US" altLang="en-US" b="1" dirty="0">
                <a:latin typeface="Segoe UI" panose="020B0502040204020203" pitchFamily="34" charset="0"/>
              </a:rPr>
              <a:t>Blessings</a:t>
            </a:r>
          </a:p>
        </p:txBody>
      </p:sp>
      <p:sp>
        <p:nvSpPr>
          <p:cNvPr id="7171" name="Rectangle 3"/>
          <p:cNvSpPr>
            <a:spLocks noGrp="1" noChangeArrowheads="1"/>
          </p:cNvSpPr>
          <p:nvPr>
            <p:ph type="body" idx="1"/>
          </p:nvPr>
        </p:nvSpPr>
        <p:spPr>
          <a:xfrm>
            <a:off x="228600" y="1981200"/>
            <a:ext cx="8610600" cy="4495800"/>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r>
              <a:rPr lang="en-US" altLang="en-US" sz="3000" b="1" dirty="0">
                <a:latin typeface="Segoe UI" panose="020B0502040204020203" pitchFamily="34" charset="0"/>
              </a:rPr>
              <a:t>We are heirs of God</a:t>
            </a:r>
          </a:p>
          <a:p>
            <a:pPr lvl="1"/>
            <a:r>
              <a:rPr lang="en-US" altLang="en-US" dirty="0">
                <a:solidFill>
                  <a:srgbClr val="000066"/>
                </a:solidFill>
                <a:latin typeface="Segoe UI" panose="020B0502040204020203" pitchFamily="34" charset="0"/>
              </a:rPr>
              <a:t>Heirs according to the promise of Abraham</a:t>
            </a:r>
            <a:br>
              <a:rPr lang="en-US" altLang="en-US" dirty="0">
                <a:solidFill>
                  <a:srgbClr val="000066"/>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Galatians 3:15-18, 26-29</a:t>
            </a:r>
          </a:p>
          <a:p>
            <a:pPr lvl="1"/>
            <a:endParaRPr lang="en-US" altLang="en-US" i="1" dirty="0">
              <a:solidFill>
                <a:schemeClr val="accent2"/>
              </a:solidFill>
              <a:latin typeface="Segoe UI" panose="020B0502040204020203" pitchFamily="34" charset="0"/>
            </a:endParaRPr>
          </a:p>
          <a:p>
            <a:pPr lvl="1"/>
            <a:endParaRPr lang="en-US" altLang="en-US" i="1" dirty="0">
              <a:solidFill>
                <a:schemeClr val="accent2"/>
              </a:solidFill>
              <a:latin typeface="Segoe UI" panose="020B0502040204020203" pitchFamily="34" charset="0"/>
            </a:endParaRPr>
          </a:p>
          <a:p>
            <a:pPr lvl="1"/>
            <a:endParaRPr lang="en-US" altLang="en-US" i="1" dirty="0">
              <a:solidFill>
                <a:schemeClr val="accent2"/>
              </a:solidFill>
              <a:latin typeface="Segoe UI" panose="020B0502040204020203" pitchFamily="34" charset="0"/>
            </a:endParaRPr>
          </a:p>
          <a:p>
            <a:pPr lvl="1"/>
            <a:r>
              <a:rPr lang="en-US" altLang="en-US" dirty="0">
                <a:solidFill>
                  <a:srgbClr val="000066"/>
                </a:solidFill>
                <a:latin typeface="Segoe UI" panose="020B0502040204020203" pitchFamily="34" charset="0"/>
              </a:rPr>
              <a:t>Joint heirs with Christ,</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if we’re His children</a:t>
            </a:r>
            <a:br>
              <a:rPr lang="en-US" altLang="en-US" dirty="0">
                <a:solidFill>
                  <a:srgbClr val="000066"/>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Romans 8:17</a:t>
            </a:r>
          </a:p>
        </p:txBody>
      </p:sp>
      <p:sp>
        <p:nvSpPr>
          <p:cNvPr id="7172"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176" name="Group 8"/>
          <p:cNvGrpSpPr>
            <a:grpSpLocks noChangeAspect="1"/>
          </p:cNvGrpSpPr>
          <p:nvPr/>
        </p:nvGrpSpPr>
        <p:grpSpPr bwMode="auto">
          <a:xfrm>
            <a:off x="193675" y="228600"/>
            <a:ext cx="1482725" cy="1600200"/>
            <a:chOff x="0" y="0"/>
            <a:chExt cx="2268" cy="2448"/>
          </a:xfrm>
        </p:grpSpPr>
        <p:sp>
          <p:nvSpPr>
            <p:cNvPr id="7177"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78"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79"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0"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1"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2"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3"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4"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5"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6"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7"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8"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89"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0"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1"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2"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3"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94"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7195" name="Picture 27"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914400" cy="831850"/>
          </a:xfrm>
          <a:prstGeom prst="rect">
            <a:avLst/>
          </a:prstGeom>
          <a:noFill/>
          <a:extLst>
            <a:ext uri="{909E8E84-426E-40DD-AFC4-6F175D3DCCD1}">
              <a14:hiddenFill xmlns:a14="http://schemas.microsoft.com/office/drawing/2010/main">
                <a:solidFill>
                  <a:srgbClr val="FFFFFF"/>
                </a:solidFill>
              </a14:hiddenFill>
            </a:ext>
          </a:extLst>
        </p:spPr>
      </p:pic>
      <p:sp>
        <p:nvSpPr>
          <p:cNvPr id="7196" name="Line 28"/>
          <p:cNvSpPr>
            <a:spLocks noChangeShapeType="1"/>
          </p:cNvSpPr>
          <p:nvPr/>
        </p:nvSpPr>
        <p:spPr bwMode="auto">
          <a:xfrm>
            <a:off x="304800" y="19050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sp>
        <p:nvSpPr>
          <p:cNvPr id="7202" name="Rectangle 34"/>
          <p:cNvSpPr>
            <a:spLocks noChangeArrowheads="1"/>
          </p:cNvSpPr>
          <p:nvPr/>
        </p:nvSpPr>
        <p:spPr bwMode="auto">
          <a:xfrm>
            <a:off x="76200" y="3733800"/>
            <a:ext cx="8991600" cy="1219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3" name="Text Box 35"/>
          <p:cNvSpPr txBox="1">
            <a:spLocks noChangeArrowheads="1"/>
          </p:cNvSpPr>
          <p:nvPr/>
        </p:nvSpPr>
        <p:spPr bwMode="auto">
          <a:xfrm>
            <a:off x="228600" y="3810000"/>
            <a:ext cx="8686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000" b="1" dirty="0">
                <a:solidFill>
                  <a:schemeClr val="bg1"/>
                </a:solidFill>
                <a:latin typeface="Segoe UI" panose="020B0502040204020203" pitchFamily="34" charset="0"/>
              </a:rPr>
              <a:t>Heir</a:t>
            </a:r>
            <a:r>
              <a:rPr lang="en-US" altLang="en-US" sz="3000" dirty="0">
                <a:solidFill>
                  <a:schemeClr val="bg1"/>
                </a:solidFill>
                <a:latin typeface="Segoe UI" panose="020B0502040204020203" pitchFamily="34" charset="0"/>
              </a:rPr>
              <a:t> – “one who inherits or is entitled to inherit another’s property or title upon the other’s death.”</a:t>
            </a:r>
          </a:p>
        </p:txBody>
      </p:sp>
      <p:pic>
        <p:nvPicPr>
          <p:cNvPr id="7206" name="Picture 38" descr="king_james_bible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5059363"/>
            <a:ext cx="1498600" cy="14938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7196"/>
                                        </p:tgtEl>
                                        <p:attrNameLst>
                                          <p:attrName>style.visibility</p:attrName>
                                        </p:attrNameLst>
                                      </p:cBhvr>
                                      <p:to>
                                        <p:strVal val="visible"/>
                                      </p:to>
                                    </p:set>
                                    <p:anim calcmode="lin" valueType="num">
                                      <p:cBhvr>
                                        <p:cTn id="12" dur="500" fill="hold"/>
                                        <p:tgtEl>
                                          <p:spTgt spid="7196"/>
                                        </p:tgtEl>
                                        <p:attrNameLst>
                                          <p:attrName>ppt_w</p:attrName>
                                        </p:attrNameLst>
                                      </p:cBhvr>
                                      <p:tavLst>
                                        <p:tav tm="0">
                                          <p:val>
                                            <p:fltVal val="0"/>
                                          </p:val>
                                        </p:tav>
                                        <p:tav tm="100000">
                                          <p:val>
                                            <p:strVal val="#ppt_w"/>
                                          </p:val>
                                        </p:tav>
                                      </p:tavLst>
                                    </p:anim>
                                    <p:anim calcmode="lin" valueType="num">
                                      <p:cBhvr>
                                        <p:cTn id="13" dur="500" fill="hold"/>
                                        <p:tgtEl>
                                          <p:spTgt spid="7196"/>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7171">
                                            <p:txEl>
                                              <p:pRg st="0" end="0"/>
                                            </p:txEl>
                                          </p:spTgt>
                                        </p:tgtEl>
                                        <p:attrNameLst>
                                          <p:attrName>style.visibility</p:attrName>
                                        </p:attrNameLst>
                                      </p:cBhvr>
                                      <p:to>
                                        <p:strVal val="visible"/>
                                      </p:to>
                                    </p:set>
                                    <p:anim calcmode="lin" valueType="num">
                                      <p:cBhvr>
                                        <p:cTn id="17"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7171">
                                            <p:txEl>
                                              <p:pRg st="0" end="0"/>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9" presetClass="entr" presetSubtype="0" fill="hold" nodeType="afterEffect">
                                  <p:stCondLst>
                                    <p:cond delay="0"/>
                                  </p:stCondLst>
                                  <p:childTnLst>
                                    <p:set>
                                      <p:cBhvr>
                                        <p:cTn id="21" dur="1" fill="hold">
                                          <p:stCondLst>
                                            <p:cond delay="0"/>
                                          </p:stCondLst>
                                        </p:cTn>
                                        <p:tgtEl>
                                          <p:spTgt spid="7171">
                                            <p:txEl>
                                              <p:pRg st="1" end="1"/>
                                            </p:txEl>
                                          </p:spTgt>
                                        </p:tgtEl>
                                        <p:attrNameLst>
                                          <p:attrName>style.visibility</p:attrName>
                                        </p:attrNameLst>
                                      </p:cBhvr>
                                      <p:to>
                                        <p:strVal val="visible"/>
                                      </p:to>
                                    </p:set>
                                    <p:animEffect transition="in" filter="dissolve">
                                      <p:cBhvr>
                                        <p:cTn id="22" dur="500"/>
                                        <p:tgtEl>
                                          <p:spTgt spid="7171">
                                            <p:txEl>
                                              <p:pRg st="1" end="1"/>
                                            </p:txEl>
                                          </p:spTgt>
                                        </p:tgtEl>
                                      </p:cBhvr>
                                    </p:animEffect>
                                  </p:childTnLst>
                                </p:cTn>
                              </p:par>
                            </p:childTnLst>
                          </p:cTn>
                        </p:par>
                        <p:par>
                          <p:cTn id="23" fill="hold" nodeType="afterGroup">
                            <p:stCondLst>
                              <p:cond delay="2000"/>
                            </p:stCondLst>
                            <p:childTnLst>
                              <p:par>
                                <p:cTn id="24" presetID="3" presetClass="entr" presetSubtype="10" fill="hold" nodeType="afterEffect">
                                  <p:stCondLst>
                                    <p:cond delay="0"/>
                                  </p:stCondLst>
                                  <p:childTnLst>
                                    <p:set>
                                      <p:cBhvr>
                                        <p:cTn id="25" dur="1" fill="hold">
                                          <p:stCondLst>
                                            <p:cond delay="0"/>
                                          </p:stCondLst>
                                        </p:cTn>
                                        <p:tgtEl>
                                          <p:spTgt spid="7202"/>
                                        </p:tgtEl>
                                        <p:attrNameLst>
                                          <p:attrName>style.visibility</p:attrName>
                                        </p:attrNameLst>
                                      </p:cBhvr>
                                      <p:to>
                                        <p:strVal val="visible"/>
                                      </p:to>
                                    </p:set>
                                    <p:animEffect transition="in" filter="blinds(horizontal)">
                                      <p:cBhvr>
                                        <p:cTn id="26" dur="500"/>
                                        <p:tgtEl>
                                          <p:spTgt spid="7202"/>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7203"/>
                                        </p:tgtEl>
                                        <p:attrNameLst>
                                          <p:attrName>style.visibility</p:attrName>
                                        </p:attrNameLst>
                                      </p:cBhvr>
                                      <p:to>
                                        <p:strVal val="visible"/>
                                      </p:to>
                                    </p:set>
                                    <p:animEffect transition="in" filter="blinds(horizontal)">
                                      <p:cBhvr>
                                        <p:cTn id="29" dur="500"/>
                                        <p:tgtEl>
                                          <p:spTgt spid="720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nodeType="clickEffect">
                                  <p:stCondLst>
                                    <p:cond delay="0"/>
                                  </p:stCondLst>
                                  <p:childTnLst>
                                    <p:set>
                                      <p:cBhvr>
                                        <p:cTn id="33" dur="1" fill="hold">
                                          <p:stCondLst>
                                            <p:cond delay="0"/>
                                          </p:stCondLst>
                                        </p:cTn>
                                        <p:tgtEl>
                                          <p:spTgt spid="7171">
                                            <p:txEl>
                                              <p:pRg st="5" end="5"/>
                                            </p:txEl>
                                          </p:spTgt>
                                        </p:tgtEl>
                                        <p:attrNameLst>
                                          <p:attrName>style.visibility</p:attrName>
                                        </p:attrNameLst>
                                      </p:cBhvr>
                                      <p:to>
                                        <p:strVal val="visible"/>
                                      </p:to>
                                    </p:set>
                                    <p:animEffect transition="in" filter="dissolve">
                                      <p:cBhvr>
                                        <p:cTn id="34" dur="500"/>
                                        <p:tgtEl>
                                          <p:spTgt spid="7171">
                                            <p:txEl>
                                              <p:pRg st="5" end="5"/>
                                            </p:txEl>
                                          </p:spTgt>
                                        </p:tgtEl>
                                      </p:cBhvr>
                                    </p:animEffect>
                                  </p:childTnLst>
                                </p:cTn>
                              </p:par>
                            </p:childTnLst>
                          </p:cTn>
                        </p:par>
                        <p:par>
                          <p:cTn id="35" fill="hold" nodeType="afterGroup">
                            <p:stCondLst>
                              <p:cond delay="500"/>
                            </p:stCondLst>
                            <p:childTnLst>
                              <p:par>
                                <p:cTn id="36" presetID="23" presetClass="entr" presetSubtype="16" fill="hold" nodeType="afterEffect">
                                  <p:stCondLst>
                                    <p:cond delay="0"/>
                                  </p:stCondLst>
                                  <p:childTnLst>
                                    <p:set>
                                      <p:cBhvr>
                                        <p:cTn id="37" dur="1" fill="hold">
                                          <p:stCondLst>
                                            <p:cond delay="0"/>
                                          </p:stCondLst>
                                        </p:cTn>
                                        <p:tgtEl>
                                          <p:spTgt spid="7206"/>
                                        </p:tgtEl>
                                        <p:attrNameLst>
                                          <p:attrName>style.visibility</p:attrName>
                                        </p:attrNameLst>
                                      </p:cBhvr>
                                      <p:to>
                                        <p:strVal val="visible"/>
                                      </p:to>
                                    </p:set>
                                    <p:anim calcmode="lin" valueType="num">
                                      <p:cBhvr>
                                        <p:cTn id="38" dur="500" fill="hold"/>
                                        <p:tgtEl>
                                          <p:spTgt spid="7206"/>
                                        </p:tgtEl>
                                        <p:attrNameLst>
                                          <p:attrName>ppt_w</p:attrName>
                                        </p:attrNameLst>
                                      </p:cBhvr>
                                      <p:tavLst>
                                        <p:tav tm="0">
                                          <p:val>
                                            <p:fltVal val="0"/>
                                          </p:val>
                                        </p:tav>
                                        <p:tav tm="100000">
                                          <p:val>
                                            <p:strVal val="#ppt_w"/>
                                          </p:val>
                                        </p:tav>
                                      </p:tavLst>
                                    </p:anim>
                                    <p:anim calcmode="lin" valueType="num">
                                      <p:cBhvr>
                                        <p:cTn id="39" dur="500" fill="hold"/>
                                        <p:tgtEl>
                                          <p:spTgt spid="720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2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274638"/>
            <a:ext cx="8686800" cy="1554162"/>
          </a:xfrm>
          <a:effectLst>
            <a:outerShdw dist="35921" dir="2700000" algn="ctr" rotWithShape="0">
              <a:schemeClr val="bg1"/>
            </a:outerShdw>
          </a:effectLst>
        </p:spPr>
        <p:txBody>
          <a:bodyPr/>
          <a:lstStyle/>
          <a:p>
            <a:r>
              <a:rPr lang="en-US" altLang="en-US" b="1" dirty="0">
                <a:latin typeface="Segoe UI" panose="020B0502040204020203" pitchFamily="34" charset="0"/>
              </a:rPr>
              <a:t>Blessings</a:t>
            </a:r>
          </a:p>
        </p:txBody>
      </p:sp>
      <p:sp>
        <p:nvSpPr>
          <p:cNvPr id="8195" name="Rectangle 3"/>
          <p:cNvSpPr>
            <a:spLocks noGrp="1" noChangeArrowheads="1"/>
          </p:cNvSpPr>
          <p:nvPr>
            <p:ph type="body" idx="1"/>
          </p:nvPr>
        </p:nvSpPr>
        <p:spPr>
          <a:xfrm>
            <a:off x="228600" y="1981200"/>
            <a:ext cx="8763000" cy="4648200"/>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r>
              <a:rPr lang="en-US" altLang="en-US" sz="3000" b="1" dirty="0">
                <a:solidFill>
                  <a:schemeClr val="tx2"/>
                </a:solidFill>
                <a:latin typeface="Segoe UI" panose="020B0502040204020203" pitchFamily="34" charset="0"/>
              </a:rPr>
              <a:t>We have God’s correction and chastening</a:t>
            </a:r>
          </a:p>
          <a:p>
            <a:pPr lvl="1"/>
            <a:r>
              <a:rPr lang="en-US" altLang="en-US" dirty="0">
                <a:solidFill>
                  <a:srgbClr val="000066"/>
                </a:solidFill>
                <a:latin typeface="Segoe UI" panose="020B0502040204020203" pitchFamily="34" charset="0"/>
              </a:rPr>
              <a:t>God’s children are chastened by the Word of God</a:t>
            </a:r>
            <a:br>
              <a:rPr lang="en-US" altLang="en-US" dirty="0">
                <a:solidFill>
                  <a:srgbClr val="000066"/>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Hebrews 12:5-11</a:t>
            </a:r>
          </a:p>
          <a:p>
            <a:pPr lvl="1"/>
            <a:r>
              <a:rPr lang="en-US" altLang="en-US" dirty="0">
                <a:solidFill>
                  <a:srgbClr val="000066"/>
                </a:solidFill>
                <a:latin typeface="Segoe UI" panose="020B0502040204020203" pitchFamily="34" charset="0"/>
              </a:rPr>
              <a:t>Children of God follow Him</a:t>
            </a:r>
            <a:br>
              <a:rPr lang="en-US" altLang="en-US" dirty="0">
                <a:solidFill>
                  <a:srgbClr val="000066"/>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John 10:27</a:t>
            </a:r>
          </a:p>
          <a:p>
            <a:pPr lvl="1"/>
            <a:r>
              <a:rPr lang="en-US" altLang="en-US" dirty="0">
                <a:solidFill>
                  <a:srgbClr val="000066"/>
                </a:solidFill>
                <a:latin typeface="Segoe UI" panose="020B0502040204020203" pitchFamily="34" charset="0"/>
              </a:rPr>
              <a:t>Children in God’s house</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understand that all must</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be done by the authority</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of Jesus</a:t>
            </a:r>
            <a:br>
              <a:rPr lang="en-US" altLang="en-US" dirty="0">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Colossians 3:17</a:t>
            </a:r>
          </a:p>
        </p:txBody>
      </p:sp>
      <p:sp>
        <p:nvSpPr>
          <p:cNvPr id="8196"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00" name="Group 8"/>
          <p:cNvGrpSpPr>
            <a:grpSpLocks noChangeAspect="1"/>
          </p:cNvGrpSpPr>
          <p:nvPr/>
        </p:nvGrpSpPr>
        <p:grpSpPr bwMode="auto">
          <a:xfrm>
            <a:off x="193675" y="228600"/>
            <a:ext cx="1482725" cy="1600200"/>
            <a:chOff x="0" y="0"/>
            <a:chExt cx="2268" cy="2448"/>
          </a:xfrm>
        </p:grpSpPr>
        <p:sp>
          <p:nvSpPr>
            <p:cNvPr id="8201"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202"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3"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4"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5"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6"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7"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8"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9"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0"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1"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2"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3"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4"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5"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6"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7"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18"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8219" name="Picture 27"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914400" cy="831850"/>
          </a:xfrm>
          <a:prstGeom prst="rect">
            <a:avLst/>
          </a:prstGeom>
          <a:noFill/>
          <a:extLst>
            <a:ext uri="{909E8E84-426E-40DD-AFC4-6F175D3DCCD1}">
              <a14:hiddenFill xmlns:a14="http://schemas.microsoft.com/office/drawing/2010/main">
                <a:solidFill>
                  <a:srgbClr val="FFFFFF"/>
                </a:solidFill>
              </a14:hiddenFill>
            </a:ext>
          </a:extLst>
        </p:spPr>
      </p:pic>
      <p:sp>
        <p:nvSpPr>
          <p:cNvPr id="8220" name="Line 28"/>
          <p:cNvSpPr>
            <a:spLocks noChangeShapeType="1"/>
          </p:cNvSpPr>
          <p:nvPr/>
        </p:nvSpPr>
        <p:spPr bwMode="auto">
          <a:xfrm>
            <a:off x="304800" y="19050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pic>
        <p:nvPicPr>
          <p:cNvPr id="8224" name="Picture 32" descr="jesus_shephe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199" y="3581400"/>
            <a:ext cx="3429001" cy="29718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8220"/>
                                        </p:tgtEl>
                                        <p:attrNameLst>
                                          <p:attrName>style.visibility</p:attrName>
                                        </p:attrNameLst>
                                      </p:cBhvr>
                                      <p:to>
                                        <p:strVal val="visible"/>
                                      </p:to>
                                    </p:set>
                                    <p:anim calcmode="lin" valueType="num">
                                      <p:cBhvr>
                                        <p:cTn id="12" dur="500" fill="hold"/>
                                        <p:tgtEl>
                                          <p:spTgt spid="8220"/>
                                        </p:tgtEl>
                                        <p:attrNameLst>
                                          <p:attrName>ppt_w</p:attrName>
                                        </p:attrNameLst>
                                      </p:cBhvr>
                                      <p:tavLst>
                                        <p:tav tm="0">
                                          <p:val>
                                            <p:fltVal val="0"/>
                                          </p:val>
                                        </p:tav>
                                        <p:tav tm="100000">
                                          <p:val>
                                            <p:strVal val="#ppt_w"/>
                                          </p:val>
                                        </p:tav>
                                      </p:tavLst>
                                    </p:anim>
                                    <p:anim calcmode="lin" valueType="num">
                                      <p:cBhvr>
                                        <p:cTn id="13" dur="500" fill="hold"/>
                                        <p:tgtEl>
                                          <p:spTgt spid="8220"/>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8195">
                                            <p:txEl>
                                              <p:pRg st="0" end="0"/>
                                            </p:txEl>
                                          </p:spTgt>
                                        </p:tgtEl>
                                        <p:attrNameLst>
                                          <p:attrName>style.visibility</p:attrName>
                                        </p:attrNameLst>
                                      </p:cBhvr>
                                      <p:to>
                                        <p:strVal val="visible"/>
                                      </p:to>
                                    </p:set>
                                    <p:anim calcmode="lin" valueType="num">
                                      <p:cBhvr>
                                        <p:cTn id="17"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8195">
                                            <p:txEl>
                                              <p:pRg st="0" end="0"/>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9" presetClass="entr" presetSubtype="0" fill="hold"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dissolve">
                                      <p:cBhvr>
                                        <p:cTn id="22" dur="500"/>
                                        <p:tgtEl>
                                          <p:spTgt spid="8195">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8195">
                                            <p:txEl>
                                              <p:pRg st="2" end="2"/>
                                            </p:txEl>
                                          </p:spTgt>
                                        </p:tgtEl>
                                        <p:attrNameLst>
                                          <p:attrName>style.visibility</p:attrName>
                                        </p:attrNameLst>
                                      </p:cBhvr>
                                      <p:to>
                                        <p:strVal val="visible"/>
                                      </p:to>
                                    </p:set>
                                    <p:animEffect transition="in" filter="dissolve">
                                      <p:cBhvr>
                                        <p:cTn id="27" dur="500"/>
                                        <p:tgtEl>
                                          <p:spTgt spid="8195">
                                            <p:txEl>
                                              <p:pRg st="2" end="2"/>
                                            </p:txEl>
                                          </p:spTgt>
                                        </p:tgtEl>
                                      </p:cBhvr>
                                    </p:animEffect>
                                  </p:childTnLst>
                                </p:cTn>
                              </p:par>
                            </p:childTnLst>
                          </p:cTn>
                        </p:par>
                        <p:par>
                          <p:cTn id="28" fill="hold" nodeType="afterGroup">
                            <p:stCondLst>
                              <p:cond delay="500"/>
                            </p:stCondLst>
                            <p:childTnLst>
                              <p:par>
                                <p:cTn id="29" presetID="23" presetClass="entr" presetSubtype="16" fill="hold" nodeType="afterEffect">
                                  <p:stCondLst>
                                    <p:cond delay="0"/>
                                  </p:stCondLst>
                                  <p:childTnLst>
                                    <p:set>
                                      <p:cBhvr>
                                        <p:cTn id="30" dur="1" fill="hold">
                                          <p:stCondLst>
                                            <p:cond delay="0"/>
                                          </p:stCondLst>
                                        </p:cTn>
                                        <p:tgtEl>
                                          <p:spTgt spid="8224"/>
                                        </p:tgtEl>
                                        <p:attrNameLst>
                                          <p:attrName>style.visibility</p:attrName>
                                        </p:attrNameLst>
                                      </p:cBhvr>
                                      <p:to>
                                        <p:strVal val="visible"/>
                                      </p:to>
                                    </p:set>
                                    <p:anim calcmode="lin" valueType="num">
                                      <p:cBhvr>
                                        <p:cTn id="31" dur="500" fill="hold"/>
                                        <p:tgtEl>
                                          <p:spTgt spid="8224"/>
                                        </p:tgtEl>
                                        <p:attrNameLst>
                                          <p:attrName>ppt_w</p:attrName>
                                        </p:attrNameLst>
                                      </p:cBhvr>
                                      <p:tavLst>
                                        <p:tav tm="0">
                                          <p:val>
                                            <p:fltVal val="0"/>
                                          </p:val>
                                        </p:tav>
                                        <p:tav tm="100000">
                                          <p:val>
                                            <p:strVal val="#ppt_w"/>
                                          </p:val>
                                        </p:tav>
                                      </p:tavLst>
                                    </p:anim>
                                    <p:anim calcmode="lin" valueType="num">
                                      <p:cBhvr>
                                        <p:cTn id="32" dur="500" fill="hold"/>
                                        <p:tgtEl>
                                          <p:spTgt spid="8224"/>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8195">
                                            <p:txEl>
                                              <p:pRg st="3" end="3"/>
                                            </p:txEl>
                                          </p:spTgt>
                                        </p:tgtEl>
                                        <p:attrNameLst>
                                          <p:attrName>style.visibility</p:attrName>
                                        </p:attrNameLst>
                                      </p:cBhvr>
                                      <p:to>
                                        <p:strVal val="visible"/>
                                      </p:to>
                                    </p:set>
                                    <p:animEffect transition="in" filter="dissolve">
                                      <p:cBhvr>
                                        <p:cTn id="37"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274638"/>
            <a:ext cx="8686800" cy="1554162"/>
          </a:xfrm>
          <a:effectLst>
            <a:outerShdw dist="35921" dir="2700000" algn="ctr" rotWithShape="0">
              <a:schemeClr val="bg1"/>
            </a:outerShdw>
          </a:effectLst>
        </p:spPr>
        <p:txBody>
          <a:bodyPr/>
          <a:lstStyle/>
          <a:p>
            <a:r>
              <a:rPr lang="en-US" altLang="en-US" b="1" dirty="0">
                <a:latin typeface="Segoe UI" panose="020B0502040204020203" pitchFamily="34" charset="0"/>
              </a:rPr>
              <a:t>Blessings</a:t>
            </a:r>
          </a:p>
        </p:txBody>
      </p:sp>
      <p:sp>
        <p:nvSpPr>
          <p:cNvPr id="9219" name="Rectangle 3"/>
          <p:cNvSpPr>
            <a:spLocks noGrp="1" noChangeArrowheads="1"/>
          </p:cNvSpPr>
          <p:nvPr>
            <p:ph type="body" idx="1"/>
          </p:nvPr>
        </p:nvSpPr>
        <p:spPr>
          <a:xfrm>
            <a:off x="228600" y="1981199"/>
            <a:ext cx="8610600" cy="4648201"/>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pPr>
              <a:lnSpc>
                <a:spcPct val="90000"/>
              </a:lnSpc>
            </a:pPr>
            <a:r>
              <a:rPr lang="en-US" altLang="en-US" sz="3000" b="1" dirty="0">
                <a:solidFill>
                  <a:schemeClr val="tx2"/>
                </a:solidFill>
                <a:latin typeface="Segoe UI" panose="020B0502040204020203" pitchFamily="34" charset="0"/>
              </a:rPr>
              <a:t>God’s children can approach Him because they listen to Him</a:t>
            </a:r>
          </a:p>
          <a:p>
            <a:pPr lvl="1">
              <a:lnSpc>
                <a:spcPct val="90000"/>
              </a:lnSpc>
            </a:pPr>
            <a:r>
              <a:rPr lang="en-US" altLang="en-US" dirty="0">
                <a:solidFill>
                  <a:srgbClr val="000066"/>
                </a:solidFill>
                <a:latin typeface="Segoe UI" panose="020B0502040204020203" pitchFamily="34" charset="0"/>
              </a:rPr>
              <a:t>Jesus teaches how the Father</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is to be approached</a:t>
            </a:r>
            <a:br>
              <a:rPr lang="en-US" altLang="en-US" dirty="0">
                <a:solidFill>
                  <a:srgbClr val="000066"/>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Matthew 6:8-15</a:t>
            </a:r>
          </a:p>
          <a:p>
            <a:pPr lvl="1">
              <a:lnSpc>
                <a:spcPct val="90000"/>
              </a:lnSpc>
            </a:pPr>
            <a:r>
              <a:rPr lang="en-US" altLang="en-US" dirty="0">
                <a:solidFill>
                  <a:srgbClr val="000066"/>
                </a:solidFill>
                <a:latin typeface="Segoe UI" panose="020B0502040204020203" pitchFamily="34" charset="0"/>
              </a:rPr>
              <a:t>Know that God will answer them</a:t>
            </a:r>
            <a:br>
              <a:rPr lang="en-US" altLang="en-US" dirty="0">
                <a:solidFill>
                  <a:srgbClr val="000066"/>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Matthew 7:7-11</a:t>
            </a:r>
          </a:p>
          <a:p>
            <a:pPr lvl="1">
              <a:lnSpc>
                <a:spcPct val="90000"/>
              </a:lnSpc>
            </a:pPr>
            <a:r>
              <a:rPr lang="en-US" altLang="en-US" dirty="0">
                <a:solidFill>
                  <a:srgbClr val="000066"/>
                </a:solidFill>
                <a:latin typeface="Segoe UI" panose="020B0502040204020203" pitchFamily="34" charset="0"/>
              </a:rPr>
              <a:t>Those who refuse to listen and</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obey the Father, will not be heard</a:t>
            </a:r>
            <a:br>
              <a:rPr lang="en-US" altLang="en-US" dirty="0">
                <a:solidFill>
                  <a:schemeClr val="tx2"/>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Proverbs 1:24-33</a:t>
            </a:r>
          </a:p>
        </p:txBody>
      </p:sp>
      <p:sp>
        <p:nvSpPr>
          <p:cNvPr id="9220"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24" name="Group 8"/>
          <p:cNvGrpSpPr>
            <a:grpSpLocks noChangeAspect="1"/>
          </p:cNvGrpSpPr>
          <p:nvPr/>
        </p:nvGrpSpPr>
        <p:grpSpPr bwMode="auto">
          <a:xfrm>
            <a:off x="193675" y="228600"/>
            <a:ext cx="1482725" cy="1600200"/>
            <a:chOff x="0" y="0"/>
            <a:chExt cx="2268" cy="2448"/>
          </a:xfrm>
        </p:grpSpPr>
        <p:sp>
          <p:nvSpPr>
            <p:cNvPr id="9225"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9226"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27"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8"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9"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0"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1"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2"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3"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4"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5"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6"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7"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8"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9"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40"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41"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42"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9243" name="Picture 27"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914400" cy="831850"/>
          </a:xfrm>
          <a:prstGeom prst="rect">
            <a:avLst/>
          </a:prstGeom>
          <a:noFill/>
          <a:extLst>
            <a:ext uri="{909E8E84-426E-40DD-AFC4-6F175D3DCCD1}">
              <a14:hiddenFill xmlns:a14="http://schemas.microsoft.com/office/drawing/2010/main">
                <a:solidFill>
                  <a:srgbClr val="FFFFFF"/>
                </a:solidFill>
              </a14:hiddenFill>
            </a:ext>
          </a:extLst>
        </p:spPr>
      </p:pic>
      <p:sp>
        <p:nvSpPr>
          <p:cNvPr id="9244" name="Line 28"/>
          <p:cNvSpPr>
            <a:spLocks noChangeShapeType="1"/>
          </p:cNvSpPr>
          <p:nvPr/>
        </p:nvSpPr>
        <p:spPr bwMode="auto">
          <a:xfrm>
            <a:off x="304800" y="19050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pic>
        <p:nvPicPr>
          <p:cNvPr id="9246" name="Picture 30" descr="father_daughter_reading_the_bi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2514600"/>
            <a:ext cx="2460625" cy="4038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9244"/>
                                        </p:tgtEl>
                                        <p:attrNameLst>
                                          <p:attrName>style.visibility</p:attrName>
                                        </p:attrNameLst>
                                      </p:cBhvr>
                                      <p:to>
                                        <p:strVal val="visible"/>
                                      </p:to>
                                    </p:set>
                                    <p:anim calcmode="lin" valueType="num">
                                      <p:cBhvr>
                                        <p:cTn id="12" dur="500" fill="hold"/>
                                        <p:tgtEl>
                                          <p:spTgt spid="9244"/>
                                        </p:tgtEl>
                                        <p:attrNameLst>
                                          <p:attrName>ppt_w</p:attrName>
                                        </p:attrNameLst>
                                      </p:cBhvr>
                                      <p:tavLst>
                                        <p:tav tm="0">
                                          <p:val>
                                            <p:fltVal val="0"/>
                                          </p:val>
                                        </p:tav>
                                        <p:tav tm="100000">
                                          <p:val>
                                            <p:strVal val="#ppt_w"/>
                                          </p:val>
                                        </p:tav>
                                      </p:tavLst>
                                    </p:anim>
                                    <p:anim calcmode="lin" valueType="num">
                                      <p:cBhvr>
                                        <p:cTn id="13" dur="500" fill="hold"/>
                                        <p:tgtEl>
                                          <p:spTgt spid="9244"/>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9219">
                                            <p:txEl>
                                              <p:pRg st="0" end="0"/>
                                            </p:txEl>
                                          </p:spTgt>
                                        </p:tgtEl>
                                        <p:attrNameLst>
                                          <p:attrName>style.visibility</p:attrName>
                                        </p:attrNameLst>
                                      </p:cBhvr>
                                      <p:to>
                                        <p:strVal val="visible"/>
                                      </p:to>
                                    </p:set>
                                    <p:anim calcmode="lin" valueType="num">
                                      <p:cBhvr>
                                        <p:cTn id="17" dur="500" fill="hold"/>
                                        <p:tgtEl>
                                          <p:spTgt spid="9219">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9219">
                                            <p:txEl>
                                              <p:pRg st="0" end="0"/>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23" presetClass="entr" presetSubtype="16" fill="hold" nodeType="afterEffect">
                                  <p:stCondLst>
                                    <p:cond delay="0"/>
                                  </p:stCondLst>
                                  <p:childTnLst>
                                    <p:set>
                                      <p:cBhvr>
                                        <p:cTn id="21" dur="1" fill="hold">
                                          <p:stCondLst>
                                            <p:cond delay="0"/>
                                          </p:stCondLst>
                                        </p:cTn>
                                        <p:tgtEl>
                                          <p:spTgt spid="9246"/>
                                        </p:tgtEl>
                                        <p:attrNameLst>
                                          <p:attrName>style.visibility</p:attrName>
                                        </p:attrNameLst>
                                      </p:cBhvr>
                                      <p:to>
                                        <p:strVal val="visible"/>
                                      </p:to>
                                    </p:set>
                                    <p:anim calcmode="lin" valueType="num">
                                      <p:cBhvr>
                                        <p:cTn id="22" dur="500" fill="hold"/>
                                        <p:tgtEl>
                                          <p:spTgt spid="9246"/>
                                        </p:tgtEl>
                                        <p:attrNameLst>
                                          <p:attrName>ppt_w</p:attrName>
                                        </p:attrNameLst>
                                      </p:cBhvr>
                                      <p:tavLst>
                                        <p:tav tm="0">
                                          <p:val>
                                            <p:fltVal val="0"/>
                                          </p:val>
                                        </p:tav>
                                        <p:tav tm="100000">
                                          <p:val>
                                            <p:strVal val="#ppt_w"/>
                                          </p:val>
                                        </p:tav>
                                      </p:tavLst>
                                    </p:anim>
                                    <p:anim calcmode="lin" valueType="num">
                                      <p:cBhvr>
                                        <p:cTn id="23" dur="500" fill="hold"/>
                                        <p:tgtEl>
                                          <p:spTgt spid="9246"/>
                                        </p:tgtEl>
                                        <p:attrNameLst>
                                          <p:attrName>ppt_h</p:attrName>
                                        </p:attrNameLst>
                                      </p:cBhvr>
                                      <p:tavLst>
                                        <p:tav tm="0">
                                          <p:val>
                                            <p:fltVal val="0"/>
                                          </p:val>
                                        </p:tav>
                                        <p:tav tm="100000">
                                          <p:val>
                                            <p:strVal val="#ppt_h"/>
                                          </p:val>
                                        </p:tav>
                                      </p:tavLst>
                                    </p:anim>
                                  </p:childTnLst>
                                </p:cTn>
                              </p:par>
                            </p:childTnLst>
                          </p:cTn>
                        </p:par>
                        <p:par>
                          <p:cTn id="24" fill="hold" nodeType="afterGroup">
                            <p:stCondLst>
                              <p:cond delay="2000"/>
                            </p:stCondLst>
                            <p:childTnLst>
                              <p:par>
                                <p:cTn id="25" presetID="9" presetClass="entr" presetSubtype="0" fill="hold" nodeType="afterEffect">
                                  <p:stCondLst>
                                    <p:cond delay="0"/>
                                  </p:stCondLst>
                                  <p:childTnLst>
                                    <p:set>
                                      <p:cBhvr>
                                        <p:cTn id="26" dur="1" fill="hold">
                                          <p:stCondLst>
                                            <p:cond delay="0"/>
                                          </p:stCondLst>
                                        </p:cTn>
                                        <p:tgtEl>
                                          <p:spTgt spid="9219">
                                            <p:txEl>
                                              <p:pRg st="1" end="1"/>
                                            </p:txEl>
                                          </p:spTgt>
                                        </p:tgtEl>
                                        <p:attrNameLst>
                                          <p:attrName>style.visibility</p:attrName>
                                        </p:attrNameLst>
                                      </p:cBhvr>
                                      <p:to>
                                        <p:strVal val="visible"/>
                                      </p:to>
                                    </p:set>
                                    <p:animEffect transition="in" filter="dissolve">
                                      <p:cBhvr>
                                        <p:cTn id="27" dur="500"/>
                                        <p:tgtEl>
                                          <p:spTgt spid="9219">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219">
                                            <p:txEl>
                                              <p:pRg st="2" end="2"/>
                                            </p:txEl>
                                          </p:spTgt>
                                        </p:tgtEl>
                                        <p:attrNameLst>
                                          <p:attrName>style.visibility</p:attrName>
                                        </p:attrNameLst>
                                      </p:cBhvr>
                                      <p:to>
                                        <p:strVal val="visible"/>
                                      </p:to>
                                    </p:set>
                                    <p:animEffect transition="in" filter="dissolve">
                                      <p:cBhvr>
                                        <p:cTn id="32" dur="500"/>
                                        <p:tgtEl>
                                          <p:spTgt spid="9219">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9219">
                                            <p:txEl>
                                              <p:pRg st="3" end="3"/>
                                            </p:txEl>
                                          </p:spTgt>
                                        </p:tgtEl>
                                        <p:attrNameLst>
                                          <p:attrName>style.visibility</p:attrName>
                                        </p:attrNameLst>
                                      </p:cBhvr>
                                      <p:to>
                                        <p:strVal val="visible"/>
                                      </p:to>
                                    </p:set>
                                    <p:animEffect transition="in" filter="dissolve">
                                      <p:cBhvr>
                                        <p:cTn id="37"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274638"/>
            <a:ext cx="8686800" cy="1554162"/>
          </a:xfrm>
          <a:effectLst>
            <a:outerShdw dist="35921" dir="2700000" algn="ctr" rotWithShape="0">
              <a:schemeClr val="bg1"/>
            </a:outerShdw>
          </a:effectLst>
        </p:spPr>
        <p:txBody>
          <a:bodyPr/>
          <a:lstStyle/>
          <a:p>
            <a:r>
              <a:rPr lang="en-US" altLang="en-US" b="1" dirty="0">
                <a:latin typeface="Segoe UI" panose="020B0502040204020203" pitchFamily="34" charset="0"/>
              </a:rPr>
              <a:t>Blessings</a:t>
            </a:r>
          </a:p>
        </p:txBody>
      </p:sp>
      <p:sp>
        <p:nvSpPr>
          <p:cNvPr id="10243" name="Rectangle 3"/>
          <p:cNvSpPr>
            <a:spLocks noGrp="1" noChangeArrowheads="1"/>
          </p:cNvSpPr>
          <p:nvPr>
            <p:ph type="body" idx="1"/>
          </p:nvPr>
        </p:nvSpPr>
        <p:spPr>
          <a:xfrm>
            <a:off x="228600" y="2057400"/>
            <a:ext cx="8610600" cy="4495800"/>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r>
              <a:rPr lang="en-US" altLang="en-US" sz="3000" b="1" dirty="0">
                <a:solidFill>
                  <a:schemeClr val="tx2"/>
                </a:solidFill>
                <a:latin typeface="Segoe UI" panose="020B0502040204020203" pitchFamily="34" charset="0"/>
              </a:rPr>
              <a:t>God’s children can find a way</a:t>
            </a:r>
            <a:br>
              <a:rPr lang="en-US" altLang="en-US" sz="3000" b="1" dirty="0">
                <a:solidFill>
                  <a:schemeClr val="tx2"/>
                </a:solidFill>
                <a:latin typeface="Segoe UI" panose="020B0502040204020203" pitchFamily="34" charset="0"/>
              </a:rPr>
            </a:br>
            <a:r>
              <a:rPr lang="en-US" altLang="en-US" sz="3000" b="1" dirty="0">
                <a:solidFill>
                  <a:schemeClr val="tx2"/>
                </a:solidFill>
                <a:latin typeface="Segoe UI" panose="020B0502040204020203" pitchFamily="34" charset="0"/>
              </a:rPr>
              <a:t>of escape from sins</a:t>
            </a:r>
          </a:p>
          <a:p>
            <a:pPr lvl="1"/>
            <a:r>
              <a:rPr lang="en-US" altLang="en-US" dirty="0">
                <a:solidFill>
                  <a:srgbClr val="000066"/>
                </a:solidFill>
                <a:latin typeface="Segoe UI" panose="020B0502040204020203" pitchFamily="34" charset="0"/>
              </a:rPr>
              <a:t>God will not permit temptation</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greater than His children</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can bear</a:t>
            </a:r>
            <a:br>
              <a:rPr lang="en-US" altLang="en-US" dirty="0">
                <a:solidFill>
                  <a:schemeClr val="accent2"/>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1 Corinthians 10:13</a:t>
            </a:r>
          </a:p>
          <a:p>
            <a:pPr lvl="1"/>
            <a:r>
              <a:rPr lang="en-US" altLang="en-US" dirty="0">
                <a:solidFill>
                  <a:srgbClr val="000066"/>
                </a:solidFill>
                <a:latin typeface="Segoe UI" panose="020B0502040204020203" pitchFamily="34" charset="0"/>
              </a:rPr>
              <a:t>Jesus escaped temptations</a:t>
            </a:r>
            <a:br>
              <a:rPr lang="en-US" altLang="en-US" dirty="0">
                <a:solidFill>
                  <a:srgbClr val="000066"/>
                </a:solidFill>
                <a:latin typeface="Segoe UI" panose="020B0502040204020203" pitchFamily="34" charset="0"/>
              </a:rPr>
            </a:br>
            <a:r>
              <a:rPr lang="en-US" altLang="en-US" dirty="0">
                <a:solidFill>
                  <a:srgbClr val="000066"/>
                </a:solidFill>
                <a:latin typeface="Segoe UI" panose="020B0502040204020203" pitchFamily="34" charset="0"/>
              </a:rPr>
              <a:t>and is our great example</a:t>
            </a:r>
            <a:br>
              <a:rPr lang="en-US" altLang="en-US" dirty="0">
                <a:solidFill>
                  <a:srgbClr val="000066"/>
                </a:solidFill>
                <a:latin typeface="Segoe UI" panose="020B0502040204020203" pitchFamily="34" charset="0"/>
              </a:rPr>
            </a:br>
            <a:r>
              <a:rPr lang="en-US" altLang="en-US" dirty="0">
                <a:solidFill>
                  <a:schemeClr val="accent2"/>
                </a:solidFill>
                <a:latin typeface="Segoe UI Semibold" panose="020B0702040204020203" pitchFamily="34" charset="0"/>
                <a:ea typeface="Roboto Medium" panose="02000000000000000000" pitchFamily="2" charset="0"/>
              </a:rPr>
              <a:t>1 Peter 2:21</a:t>
            </a:r>
          </a:p>
        </p:txBody>
      </p:sp>
      <p:sp>
        <p:nvSpPr>
          <p:cNvPr id="10244"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5"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248" name="Group 8"/>
          <p:cNvGrpSpPr>
            <a:grpSpLocks noChangeAspect="1"/>
          </p:cNvGrpSpPr>
          <p:nvPr/>
        </p:nvGrpSpPr>
        <p:grpSpPr bwMode="auto">
          <a:xfrm>
            <a:off x="193675" y="228600"/>
            <a:ext cx="1482725" cy="1600200"/>
            <a:chOff x="0" y="0"/>
            <a:chExt cx="2268" cy="2448"/>
          </a:xfrm>
        </p:grpSpPr>
        <p:sp>
          <p:nvSpPr>
            <p:cNvPr id="10249"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250"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51"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2"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3"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4"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5"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6"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7"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8"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9"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0"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1"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2"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3"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4"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5"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66"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10267" name="Picture 27"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85800"/>
            <a:ext cx="914400" cy="831850"/>
          </a:xfrm>
          <a:prstGeom prst="rect">
            <a:avLst/>
          </a:prstGeom>
          <a:noFill/>
          <a:extLst>
            <a:ext uri="{909E8E84-426E-40DD-AFC4-6F175D3DCCD1}">
              <a14:hiddenFill xmlns:a14="http://schemas.microsoft.com/office/drawing/2010/main">
                <a:solidFill>
                  <a:srgbClr val="FFFFFF"/>
                </a:solidFill>
              </a14:hiddenFill>
            </a:ext>
          </a:extLst>
        </p:spPr>
      </p:pic>
      <p:sp>
        <p:nvSpPr>
          <p:cNvPr id="10268" name="Line 28"/>
          <p:cNvSpPr>
            <a:spLocks noChangeShapeType="1"/>
          </p:cNvSpPr>
          <p:nvPr/>
        </p:nvSpPr>
        <p:spPr bwMode="auto">
          <a:xfrm>
            <a:off x="304800" y="19050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pic>
        <p:nvPicPr>
          <p:cNvPr id="10270" name="Picture 30" descr="gethsema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2590800"/>
            <a:ext cx="2819400" cy="396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0268"/>
                                        </p:tgtEl>
                                        <p:attrNameLst>
                                          <p:attrName>style.visibility</p:attrName>
                                        </p:attrNameLst>
                                      </p:cBhvr>
                                      <p:to>
                                        <p:strVal val="visible"/>
                                      </p:to>
                                    </p:set>
                                    <p:anim calcmode="lin" valueType="num">
                                      <p:cBhvr>
                                        <p:cTn id="12" dur="500" fill="hold"/>
                                        <p:tgtEl>
                                          <p:spTgt spid="10268"/>
                                        </p:tgtEl>
                                        <p:attrNameLst>
                                          <p:attrName>ppt_w</p:attrName>
                                        </p:attrNameLst>
                                      </p:cBhvr>
                                      <p:tavLst>
                                        <p:tav tm="0">
                                          <p:val>
                                            <p:fltVal val="0"/>
                                          </p:val>
                                        </p:tav>
                                        <p:tav tm="100000">
                                          <p:val>
                                            <p:strVal val="#ppt_w"/>
                                          </p:val>
                                        </p:tav>
                                      </p:tavLst>
                                    </p:anim>
                                    <p:anim calcmode="lin" valueType="num">
                                      <p:cBhvr>
                                        <p:cTn id="13" dur="500" fill="hold"/>
                                        <p:tgtEl>
                                          <p:spTgt spid="10268"/>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0243">
                                            <p:txEl>
                                              <p:pRg st="0" end="0"/>
                                            </p:txEl>
                                          </p:spTgt>
                                        </p:tgtEl>
                                        <p:attrNameLst>
                                          <p:attrName>style.visibility</p:attrName>
                                        </p:attrNameLst>
                                      </p:cBhvr>
                                      <p:to>
                                        <p:strVal val="visible"/>
                                      </p:to>
                                    </p:set>
                                    <p:anim calcmode="lin" valueType="num">
                                      <p:cBhvr>
                                        <p:cTn id="17"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0243">
                                            <p:txEl>
                                              <p:pRg st="0" end="0"/>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23" presetClass="entr" presetSubtype="16" fill="hold" nodeType="afterEffect">
                                  <p:stCondLst>
                                    <p:cond delay="0"/>
                                  </p:stCondLst>
                                  <p:childTnLst>
                                    <p:set>
                                      <p:cBhvr>
                                        <p:cTn id="21" dur="1" fill="hold">
                                          <p:stCondLst>
                                            <p:cond delay="0"/>
                                          </p:stCondLst>
                                        </p:cTn>
                                        <p:tgtEl>
                                          <p:spTgt spid="10243">
                                            <p:txEl>
                                              <p:pRg st="1" end="1"/>
                                            </p:txEl>
                                          </p:spTgt>
                                        </p:tgtEl>
                                        <p:attrNameLst>
                                          <p:attrName>style.visibility</p:attrName>
                                        </p:attrNameLst>
                                      </p:cBhvr>
                                      <p:to>
                                        <p:strVal val="visible"/>
                                      </p:to>
                                    </p:set>
                                    <p:anim calcmode="lin" valueType="num">
                                      <p:cBhvr>
                                        <p:cTn id="22"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10243">
                                            <p:txEl>
                                              <p:pRg st="1" end="1"/>
                                            </p:txEl>
                                          </p:spTgt>
                                        </p:tgtEl>
                                        <p:attrNameLst>
                                          <p:attrName>ppt_h</p:attrName>
                                        </p:attrNameLst>
                                      </p:cBhvr>
                                      <p:tavLst>
                                        <p:tav tm="0">
                                          <p:val>
                                            <p:fltVal val="0"/>
                                          </p:val>
                                        </p:tav>
                                        <p:tav tm="100000">
                                          <p:val>
                                            <p:strVal val="#ppt_h"/>
                                          </p:val>
                                        </p:tav>
                                      </p:tavLst>
                                    </p:anim>
                                  </p:childTnLst>
                                </p:cTn>
                              </p:par>
                            </p:childTnLst>
                          </p:cTn>
                        </p:par>
                        <p:par>
                          <p:cTn id="24" fill="hold" nodeType="afterGroup">
                            <p:stCondLst>
                              <p:cond delay="2000"/>
                            </p:stCondLst>
                            <p:childTnLst>
                              <p:par>
                                <p:cTn id="25" presetID="23" presetClass="entr" presetSubtype="16" fill="hold" nodeType="afterEffect">
                                  <p:stCondLst>
                                    <p:cond delay="0"/>
                                  </p:stCondLst>
                                  <p:childTnLst>
                                    <p:set>
                                      <p:cBhvr>
                                        <p:cTn id="26" dur="1" fill="hold">
                                          <p:stCondLst>
                                            <p:cond delay="0"/>
                                          </p:stCondLst>
                                        </p:cTn>
                                        <p:tgtEl>
                                          <p:spTgt spid="10270"/>
                                        </p:tgtEl>
                                        <p:attrNameLst>
                                          <p:attrName>style.visibility</p:attrName>
                                        </p:attrNameLst>
                                      </p:cBhvr>
                                      <p:to>
                                        <p:strVal val="visible"/>
                                      </p:to>
                                    </p:set>
                                    <p:anim calcmode="lin" valueType="num">
                                      <p:cBhvr>
                                        <p:cTn id="27" dur="500" fill="hold"/>
                                        <p:tgtEl>
                                          <p:spTgt spid="10270"/>
                                        </p:tgtEl>
                                        <p:attrNameLst>
                                          <p:attrName>ppt_w</p:attrName>
                                        </p:attrNameLst>
                                      </p:cBhvr>
                                      <p:tavLst>
                                        <p:tav tm="0">
                                          <p:val>
                                            <p:fltVal val="0"/>
                                          </p:val>
                                        </p:tav>
                                        <p:tav tm="100000">
                                          <p:val>
                                            <p:strVal val="#ppt_w"/>
                                          </p:val>
                                        </p:tav>
                                      </p:tavLst>
                                    </p:anim>
                                    <p:anim calcmode="lin" valueType="num">
                                      <p:cBhvr>
                                        <p:cTn id="28" dur="500" fill="hold"/>
                                        <p:tgtEl>
                                          <p:spTgt spid="10270"/>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10243">
                                            <p:txEl>
                                              <p:pRg st="2" end="2"/>
                                            </p:txEl>
                                          </p:spTgt>
                                        </p:tgtEl>
                                        <p:attrNameLst>
                                          <p:attrName>style.visibility</p:attrName>
                                        </p:attrNameLst>
                                      </p:cBhvr>
                                      <p:to>
                                        <p:strVal val="visible"/>
                                      </p:to>
                                    </p:set>
                                    <p:animEffect transition="in" filter="dissolve">
                                      <p:cBhvr>
                                        <p:cTn id="33"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8600" y="274638"/>
            <a:ext cx="8686800" cy="1858962"/>
          </a:xfrm>
          <a:effectLst>
            <a:outerShdw dist="35921" dir="2700000" algn="ctr" rotWithShape="0">
              <a:schemeClr val="bg1"/>
            </a:outerShdw>
          </a:effectLst>
        </p:spPr>
        <p:txBody>
          <a:bodyPr/>
          <a:lstStyle/>
          <a:p>
            <a:r>
              <a:rPr lang="en-US" altLang="en-US" sz="4000" b="1" dirty="0">
                <a:latin typeface="Segoe UI" panose="020B0502040204020203" pitchFamily="34" charset="0"/>
              </a:rPr>
              <a:t>How Can One Become</a:t>
            </a:r>
            <a:br>
              <a:rPr lang="en-US" altLang="en-US" sz="4000" b="1" dirty="0">
                <a:latin typeface="Segoe UI" panose="020B0502040204020203" pitchFamily="34" charset="0"/>
              </a:rPr>
            </a:br>
            <a:r>
              <a:rPr lang="en-US" altLang="en-US" sz="4000" b="1" dirty="0">
                <a:latin typeface="Segoe UI" panose="020B0502040204020203" pitchFamily="34" charset="0"/>
              </a:rPr>
              <a:t>a Member of the</a:t>
            </a:r>
            <a:br>
              <a:rPr lang="en-US" altLang="en-US" sz="4000" b="1" dirty="0">
                <a:latin typeface="Segoe UI" panose="020B0502040204020203" pitchFamily="34" charset="0"/>
              </a:rPr>
            </a:br>
            <a:r>
              <a:rPr lang="en-US" altLang="en-US" sz="4000" b="1" dirty="0">
                <a:latin typeface="Segoe UI" panose="020B0502040204020203" pitchFamily="34" charset="0"/>
              </a:rPr>
              <a:t>House of God?</a:t>
            </a:r>
          </a:p>
        </p:txBody>
      </p:sp>
      <p:sp>
        <p:nvSpPr>
          <p:cNvPr id="11267" name="Rectangle 3"/>
          <p:cNvSpPr>
            <a:spLocks noGrp="1" noChangeArrowheads="1"/>
          </p:cNvSpPr>
          <p:nvPr>
            <p:ph type="body" idx="1"/>
          </p:nvPr>
        </p:nvSpPr>
        <p:spPr>
          <a:xfrm>
            <a:off x="228600" y="2286000"/>
            <a:ext cx="8610600" cy="3886200"/>
          </a:xfrm>
          <a:extLst>
            <a:ext uri="{AF507438-7753-43E0-B8FC-AC1667EBCBE1}">
              <a14:hiddenEffects xmlns:a14="http://schemas.microsoft.com/office/drawing/2010/main">
                <a:effectLst>
                  <a:outerShdw dist="35921" dir="2700000" algn="ctr" rotWithShape="0">
                    <a:schemeClr val="bg1"/>
                  </a:outerShdw>
                </a:effectLst>
              </a14:hiddenEffects>
            </a:ext>
          </a:extLst>
        </p:spPr>
        <p:txBody>
          <a:bodyPr/>
          <a:lstStyle/>
          <a:p>
            <a:r>
              <a:rPr lang="en-US" altLang="en-US" sz="3000" b="1" dirty="0">
                <a:solidFill>
                  <a:schemeClr val="tx2"/>
                </a:solidFill>
                <a:latin typeface="Segoe UI" panose="020B0502040204020203" pitchFamily="34" charset="0"/>
              </a:rPr>
              <a:t>Hear the gospel message</a:t>
            </a:r>
          </a:p>
          <a:p>
            <a:pPr lvl="1"/>
            <a:r>
              <a:rPr lang="en-US" altLang="en-US" dirty="0">
                <a:solidFill>
                  <a:schemeClr val="accent2"/>
                </a:solidFill>
                <a:latin typeface="Segoe UI Semibold" panose="020B0702040204020203" pitchFamily="34" charset="0"/>
                <a:ea typeface="Roboto Medium" panose="02000000000000000000" pitchFamily="2" charset="0"/>
              </a:rPr>
              <a:t>Romans 10:17; Hebrews 11:6</a:t>
            </a:r>
          </a:p>
          <a:p>
            <a:r>
              <a:rPr lang="en-US" altLang="en-US" sz="3000" b="1" dirty="0">
                <a:latin typeface="Segoe UI" panose="020B0502040204020203" pitchFamily="34" charset="0"/>
              </a:rPr>
              <a:t>Believe the message of God</a:t>
            </a:r>
          </a:p>
          <a:p>
            <a:pPr lvl="1"/>
            <a:r>
              <a:rPr lang="en-US" altLang="en-US" dirty="0">
                <a:solidFill>
                  <a:schemeClr val="accent2"/>
                </a:solidFill>
                <a:latin typeface="Segoe UI Semibold" panose="020B0702040204020203" pitchFamily="34" charset="0"/>
                <a:cs typeface="Segoe UI Semibold" panose="020B0702040204020203" pitchFamily="34" charset="0"/>
              </a:rPr>
              <a:t>Romans 10:10; John 8:24</a:t>
            </a:r>
          </a:p>
          <a:p>
            <a:r>
              <a:rPr lang="en-US" altLang="en-US" sz="3000" b="1" dirty="0">
                <a:latin typeface="Segoe UI" panose="020B0502040204020203" pitchFamily="34" charset="0"/>
              </a:rPr>
              <a:t>Repent of your sins,</a:t>
            </a:r>
            <a:br>
              <a:rPr lang="en-US" altLang="en-US" sz="3000" b="1" dirty="0">
                <a:latin typeface="Segoe UI" panose="020B0502040204020203" pitchFamily="34" charset="0"/>
              </a:rPr>
            </a:br>
            <a:r>
              <a:rPr lang="en-US" altLang="en-US" sz="3000" b="1" dirty="0">
                <a:latin typeface="Segoe UI" panose="020B0502040204020203" pitchFamily="34" charset="0"/>
              </a:rPr>
              <a:t>turning to serve God</a:t>
            </a:r>
          </a:p>
          <a:p>
            <a:pPr lvl="1"/>
            <a:r>
              <a:rPr lang="en-US" altLang="en-US" dirty="0">
                <a:solidFill>
                  <a:schemeClr val="accent2"/>
                </a:solidFill>
                <a:latin typeface="Segoe UI Semibold" panose="020B0702040204020203" pitchFamily="34" charset="0"/>
                <a:cs typeface="Segoe UI Semibold" panose="020B0702040204020203" pitchFamily="34" charset="0"/>
              </a:rPr>
              <a:t>Acts 17:30; Luke 13:3</a:t>
            </a:r>
          </a:p>
        </p:txBody>
      </p:sp>
      <p:sp>
        <p:nvSpPr>
          <p:cNvPr id="11268" name="Rectangle 4"/>
          <p:cNvSpPr>
            <a:spLocks noChangeArrowheads="1"/>
          </p:cNvSpPr>
          <p:nvPr/>
        </p:nvSpPr>
        <p:spPr bwMode="auto">
          <a:xfrm>
            <a:off x="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p:cNvSpPr>
          <p:nvPr/>
        </p:nvSpPr>
        <p:spPr bwMode="auto">
          <a:xfrm>
            <a:off x="8915400" y="0"/>
            <a:ext cx="228600" cy="6858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0" name="Rectangle 6"/>
          <p:cNvSpPr>
            <a:spLocks noChangeArrowheads="1"/>
          </p:cNvSpPr>
          <p:nvPr/>
        </p:nvSpPr>
        <p:spPr bwMode="auto">
          <a:xfrm>
            <a:off x="0" y="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1" name="Rectangle 7"/>
          <p:cNvSpPr>
            <a:spLocks noChangeArrowheads="1"/>
          </p:cNvSpPr>
          <p:nvPr/>
        </p:nvSpPr>
        <p:spPr bwMode="auto">
          <a:xfrm>
            <a:off x="0" y="6629400"/>
            <a:ext cx="9144000" cy="2286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1272" name="Group 8"/>
          <p:cNvGrpSpPr>
            <a:grpSpLocks noChangeAspect="1"/>
          </p:cNvGrpSpPr>
          <p:nvPr/>
        </p:nvGrpSpPr>
        <p:grpSpPr bwMode="auto">
          <a:xfrm>
            <a:off x="193675" y="228600"/>
            <a:ext cx="1835150" cy="1981200"/>
            <a:chOff x="0" y="0"/>
            <a:chExt cx="2268" cy="2448"/>
          </a:xfrm>
        </p:grpSpPr>
        <p:sp>
          <p:nvSpPr>
            <p:cNvPr id="11273" name="AutoShape 9"/>
            <p:cNvSpPr>
              <a:spLocks noChangeAspect="1" noChangeArrowheads="1" noTextEdit="1"/>
            </p:cNvSpPr>
            <p:nvPr/>
          </p:nvSpPr>
          <p:spPr bwMode="auto">
            <a:xfrm>
              <a:off x="0" y="0"/>
              <a:ext cx="2268" cy="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274" name="Freeform 10"/>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 name="T30" fmla="*/ 1540 w 1800"/>
                <a:gd name="T31"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lnTo>
                    <a:pt x="1540" y="50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5" name="Freeform 11"/>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746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76" name="Freeform 12"/>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34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77" name="Freeform 1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25413">
              <a:solidFill>
                <a:srgbClr val="10101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78" name="Freeform 1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5888">
              <a:solidFill>
                <a:srgbClr val="21212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79" name="Freeform 1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06363">
              <a:solidFill>
                <a:srgbClr val="31313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0" name="Freeform 16"/>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96838">
              <a:solidFill>
                <a:srgbClr val="42424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1" name="Freeform 17"/>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85725">
              <a:solidFill>
                <a:srgbClr val="52525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2" name="Freeform 18"/>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77788">
              <a:solidFill>
                <a:srgbClr val="62626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3" name="Freeform 19"/>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68263">
              <a:solidFill>
                <a:srgbClr val="73737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4" name="Freeform 20"/>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57150">
              <a:solidFill>
                <a:srgbClr val="838383"/>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5" name="Freeform 21"/>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49213">
              <a:solidFill>
                <a:srgbClr val="94949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6" name="Freeform 22"/>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9688">
              <a:solidFill>
                <a:srgbClr val="A4A4A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7" name="Freeform 23"/>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30163">
              <a:solidFill>
                <a:srgbClr val="B4B4B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8" name="Freeform 24"/>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9050">
              <a:solidFill>
                <a:srgbClr val="C5C5C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89" name="Freeform 25"/>
            <p:cNvSpPr>
              <a:spLocks/>
            </p:cNvSpPr>
            <p:nvPr/>
          </p:nvSpPr>
          <p:spPr bwMode="auto">
            <a:xfrm>
              <a:off x="234" y="233"/>
              <a:ext cx="1800" cy="1982"/>
            </a:xfrm>
            <a:custGeom>
              <a:avLst/>
              <a:gdLst>
                <a:gd name="T0" fmla="*/ 0 w 1800"/>
                <a:gd name="T1" fmla="*/ 714 h 1982"/>
                <a:gd name="T2" fmla="*/ 900 w 1800"/>
                <a:gd name="T3" fmla="*/ 0 h 1982"/>
                <a:gd name="T4" fmla="*/ 1275 w 1800"/>
                <a:gd name="T5" fmla="*/ 297 h 1982"/>
                <a:gd name="T6" fmla="*/ 1275 w 1800"/>
                <a:gd name="T7" fmla="*/ 17 h 1982"/>
                <a:gd name="T8" fmla="*/ 1541 w 1800"/>
                <a:gd name="T9" fmla="*/ 17 h 1982"/>
                <a:gd name="T10" fmla="*/ 1541 w 1800"/>
                <a:gd name="T11" fmla="*/ 508 h 1982"/>
                <a:gd name="T12" fmla="*/ 1800 w 1800"/>
                <a:gd name="T13" fmla="*/ 714 h 1982"/>
                <a:gd name="T14" fmla="*/ 1800 w 1800"/>
                <a:gd name="T15" fmla="*/ 816 h 1982"/>
                <a:gd name="T16" fmla="*/ 1703 w 1800"/>
                <a:gd name="T17" fmla="*/ 816 h 1982"/>
                <a:gd name="T18" fmla="*/ 1703 w 1800"/>
                <a:gd name="T19" fmla="*/ 1982 h 1982"/>
                <a:gd name="T20" fmla="*/ 96 w 1800"/>
                <a:gd name="T21" fmla="*/ 1982 h 1982"/>
                <a:gd name="T22" fmla="*/ 96 w 1800"/>
                <a:gd name="T23" fmla="*/ 816 h 1982"/>
                <a:gd name="T24" fmla="*/ 0 w 1800"/>
                <a:gd name="T25" fmla="*/ 816 h 1982"/>
                <a:gd name="T26" fmla="*/ 0 w 1800"/>
                <a:gd name="T27" fmla="*/ 714 h 1982"/>
                <a:gd name="T28" fmla="*/ 0 w 1800"/>
                <a:gd name="T29" fmla="*/ 714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0" y="714"/>
                  </a:moveTo>
                  <a:lnTo>
                    <a:pt x="900" y="0"/>
                  </a:lnTo>
                  <a:lnTo>
                    <a:pt x="1275" y="297"/>
                  </a:lnTo>
                  <a:lnTo>
                    <a:pt x="1275" y="17"/>
                  </a:lnTo>
                  <a:lnTo>
                    <a:pt x="1541" y="17"/>
                  </a:lnTo>
                  <a:lnTo>
                    <a:pt x="1541" y="508"/>
                  </a:lnTo>
                  <a:lnTo>
                    <a:pt x="1800" y="714"/>
                  </a:lnTo>
                  <a:lnTo>
                    <a:pt x="1800" y="816"/>
                  </a:lnTo>
                  <a:lnTo>
                    <a:pt x="1703" y="816"/>
                  </a:lnTo>
                  <a:lnTo>
                    <a:pt x="1703" y="1982"/>
                  </a:lnTo>
                  <a:lnTo>
                    <a:pt x="96" y="1982"/>
                  </a:lnTo>
                  <a:lnTo>
                    <a:pt x="96" y="816"/>
                  </a:lnTo>
                  <a:lnTo>
                    <a:pt x="0" y="816"/>
                  </a:lnTo>
                  <a:lnTo>
                    <a:pt x="0" y="714"/>
                  </a:lnTo>
                  <a:lnTo>
                    <a:pt x="0" y="714"/>
                  </a:lnTo>
                </a:path>
              </a:pathLst>
            </a:custGeom>
            <a:noFill/>
            <a:ln w="11113">
              <a:solidFill>
                <a:srgbClr val="D5D5D5"/>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90" name="Freeform 26"/>
            <p:cNvSpPr>
              <a:spLocks/>
            </p:cNvSpPr>
            <p:nvPr/>
          </p:nvSpPr>
          <p:spPr bwMode="auto">
            <a:xfrm>
              <a:off x="234" y="233"/>
              <a:ext cx="1800" cy="1982"/>
            </a:xfrm>
            <a:custGeom>
              <a:avLst/>
              <a:gdLst>
                <a:gd name="T0" fmla="*/ 1540 w 1800"/>
                <a:gd name="T1" fmla="*/ 508 h 1982"/>
                <a:gd name="T2" fmla="*/ 1800 w 1800"/>
                <a:gd name="T3" fmla="*/ 714 h 1982"/>
                <a:gd name="T4" fmla="*/ 1800 w 1800"/>
                <a:gd name="T5" fmla="*/ 816 h 1982"/>
                <a:gd name="T6" fmla="*/ 1703 w 1800"/>
                <a:gd name="T7" fmla="*/ 816 h 1982"/>
                <a:gd name="T8" fmla="*/ 1703 w 1800"/>
                <a:gd name="T9" fmla="*/ 1982 h 1982"/>
                <a:gd name="T10" fmla="*/ 96 w 1800"/>
                <a:gd name="T11" fmla="*/ 1982 h 1982"/>
                <a:gd name="T12" fmla="*/ 96 w 1800"/>
                <a:gd name="T13" fmla="*/ 816 h 1982"/>
                <a:gd name="T14" fmla="*/ 0 w 1800"/>
                <a:gd name="T15" fmla="*/ 816 h 1982"/>
                <a:gd name="T16" fmla="*/ 0 w 1800"/>
                <a:gd name="T17" fmla="*/ 714 h 1982"/>
                <a:gd name="T18" fmla="*/ 900 w 1800"/>
                <a:gd name="T19" fmla="*/ 0 h 1982"/>
                <a:gd name="T20" fmla="*/ 1275 w 1800"/>
                <a:gd name="T21" fmla="*/ 297 h 1982"/>
                <a:gd name="T22" fmla="*/ 1275 w 1800"/>
                <a:gd name="T23" fmla="*/ 17 h 1982"/>
                <a:gd name="T24" fmla="*/ 1541 w 1800"/>
                <a:gd name="T25" fmla="*/ 17 h 1982"/>
                <a:gd name="T26" fmla="*/ 1541 w 1800"/>
                <a:gd name="T27" fmla="*/ 508 h 1982"/>
                <a:gd name="T28" fmla="*/ 1541 w 1800"/>
                <a:gd name="T29" fmla="*/ 508 h 19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00" h="1982">
                  <a:moveTo>
                    <a:pt x="1540" y="508"/>
                  </a:moveTo>
                  <a:lnTo>
                    <a:pt x="1800" y="714"/>
                  </a:lnTo>
                  <a:lnTo>
                    <a:pt x="1800" y="816"/>
                  </a:lnTo>
                  <a:lnTo>
                    <a:pt x="1703" y="816"/>
                  </a:lnTo>
                  <a:lnTo>
                    <a:pt x="1703" y="1982"/>
                  </a:lnTo>
                  <a:lnTo>
                    <a:pt x="96" y="1982"/>
                  </a:lnTo>
                  <a:lnTo>
                    <a:pt x="96" y="816"/>
                  </a:lnTo>
                  <a:lnTo>
                    <a:pt x="0" y="816"/>
                  </a:lnTo>
                  <a:lnTo>
                    <a:pt x="0" y="714"/>
                  </a:lnTo>
                  <a:lnTo>
                    <a:pt x="900" y="0"/>
                  </a:lnTo>
                  <a:lnTo>
                    <a:pt x="1275" y="297"/>
                  </a:lnTo>
                  <a:lnTo>
                    <a:pt x="1275" y="17"/>
                  </a:lnTo>
                  <a:lnTo>
                    <a:pt x="1541" y="17"/>
                  </a:lnTo>
                  <a:lnTo>
                    <a:pt x="1541" y="508"/>
                  </a:lnTo>
                  <a:lnTo>
                    <a:pt x="1541" y="508"/>
                  </a:lnTo>
                </a:path>
              </a:pathLst>
            </a:custGeom>
            <a:noFill/>
            <a:ln w="1588">
              <a:solidFill>
                <a:srgbClr val="E6E6E6"/>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11291" name="Picture 27" descr="MCj0240341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858838"/>
            <a:ext cx="1066800" cy="969962"/>
          </a:xfrm>
          <a:prstGeom prst="rect">
            <a:avLst/>
          </a:prstGeom>
          <a:noFill/>
          <a:extLst>
            <a:ext uri="{909E8E84-426E-40DD-AFC4-6F175D3DCCD1}">
              <a14:hiddenFill xmlns:a14="http://schemas.microsoft.com/office/drawing/2010/main">
                <a:solidFill>
                  <a:srgbClr val="FFFFFF"/>
                </a:solidFill>
              </a14:hiddenFill>
            </a:ext>
          </a:extLst>
        </p:spPr>
      </p:pic>
      <p:sp>
        <p:nvSpPr>
          <p:cNvPr id="11292" name="Line 28"/>
          <p:cNvSpPr>
            <a:spLocks noChangeShapeType="1"/>
          </p:cNvSpPr>
          <p:nvPr/>
        </p:nvSpPr>
        <p:spPr bwMode="auto">
          <a:xfrm>
            <a:off x="304800" y="2209800"/>
            <a:ext cx="8458200" cy="0"/>
          </a:xfrm>
          <a:prstGeom prst="line">
            <a:avLst/>
          </a:prstGeom>
          <a:noFill/>
          <a:ln w="50800">
            <a:solidFill>
              <a:schemeClr val="accent2"/>
            </a:solidFill>
            <a:round/>
            <a:headEnd/>
            <a:tailEnd/>
          </a:ln>
          <a:effectLst>
            <a:outerShdw dist="35921" dir="2700000" algn="ctr" rotWithShape="0">
              <a:schemeClr val="bg1"/>
            </a:outerShdw>
          </a:effectLst>
          <a:extLst>
            <a:ext uri="{909E8E84-426E-40DD-AFC4-6F175D3DCCD1}">
              <a14:hiddenFill xmlns:a14="http://schemas.microsoft.com/office/drawing/2010/main">
                <a:noFill/>
              </a14:hiddenFill>
            </a:ext>
          </a:extLst>
        </p:spPr>
        <p:txBody>
          <a:bodyPr/>
          <a:lstStyle/>
          <a:p>
            <a:endParaRPr lang="en-US"/>
          </a:p>
        </p:txBody>
      </p:sp>
      <p:pic>
        <p:nvPicPr>
          <p:cNvPr id="11294" name="Picture 30" descr="Girl Meditat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362200"/>
            <a:ext cx="2963863" cy="4191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1292"/>
                                        </p:tgtEl>
                                        <p:attrNameLst>
                                          <p:attrName>style.visibility</p:attrName>
                                        </p:attrNameLst>
                                      </p:cBhvr>
                                      <p:to>
                                        <p:strVal val="visible"/>
                                      </p:to>
                                    </p:set>
                                    <p:anim calcmode="lin" valueType="num">
                                      <p:cBhvr>
                                        <p:cTn id="12" dur="500" fill="hold"/>
                                        <p:tgtEl>
                                          <p:spTgt spid="11292"/>
                                        </p:tgtEl>
                                        <p:attrNameLst>
                                          <p:attrName>ppt_w</p:attrName>
                                        </p:attrNameLst>
                                      </p:cBhvr>
                                      <p:tavLst>
                                        <p:tav tm="0">
                                          <p:val>
                                            <p:fltVal val="0"/>
                                          </p:val>
                                        </p:tav>
                                        <p:tav tm="100000">
                                          <p:val>
                                            <p:strVal val="#ppt_w"/>
                                          </p:val>
                                        </p:tav>
                                      </p:tavLst>
                                    </p:anim>
                                    <p:anim calcmode="lin" valueType="num">
                                      <p:cBhvr>
                                        <p:cTn id="13" dur="500" fill="hold"/>
                                        <p:tgtEl>
                                          <p:spTgt spid="11292"/>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1267">
                                            <p:txEl>
                                              <p:pRg st="0" end="0"/>
                                            </p:txEl>
                                          </p:spTgt>
                                        </p:tgtEl>
                                        <p:attrNameLst>
                                          <p:attrName>style.visibility</p:attrName>
                                        </p:attrNameLst>
                                      </p:cBhvr>
                                      <p:to>
                                        <p:strVal val="visible"/>
                                      </p:to>
                                    </p:set>
                                    <p:anim calcmode="lin" valueType="num">
                                      <p:cBhvr>
                                        <p:cTn id="17"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1267">
                                            <p:txEl>
                                              <p:pRg st="0" end="0"/>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500"/>
                            </p:stCondLst>
                            <p:childTnLst>
                              <p:par>
                                <p:cTn id="20" presetID="9" presetClass="entr" presetSubtype="0" fill="hold" nodeType="afterEffect">
                                  <p:stCondLst>
                                    <p:cond delay="0"/>
                                  </p:stCondLst>
                                  <p:childTnLst>
                                    <p:set>
                                      <p:cBhvr>
                                        <p:cTn id="21" dur="1" fill="hold">
                                          <p:stCondLst>
                                            <p:cond delay="0"/>
                                          </p:stCondLst>
                                        </p:cTn>
                                        <p:tgtEl>
                                          <p:spTgt spid="11267">
                                            <p:txEl>
                                              <p:pRg st="1" end="1"/>
                                            </p:txEl>
                                          </p:spTgt>
                                        </p:tgtEl>
                                        <p:attrNameLst>
                                          <p:attrName>style.visibility</p:attrName>
                                        </p:attrNameLst>
                                      </p:cBhvr>
                                      <p:to>
                                        <p:strVal val="visible"/>
                                      </p:to>
                                    </p:set>
                                    <p:animEffect transition="in" filter="dissolve">
                                      <p:cBhvr>
                                        <p:cTn id="22" dur="500"/>
                                        <p:tgtEl>
                                          <p:spTgt spid="11267">
                                            <p:txEl>
                                              <p:pRg st="1" end="1"/>
                                            </p:txEl>
                                          </p:spTgt>
                                        </p:tgtEl>
                                      </p:cBhvr>
                                    </p:animEffect>
                                  </p:childTnLst>
                                </p:cTn>
                              </p:par>
                            </p:childTnLst>
                          </p:cTn>
                        </p:par>
                        <p:par>
                          <p:cTn id="23" fill="hold" nodeType="afterGroup">
                            <p:stCondLst>
                              <p:cond delay="2000"/>
                            </p:stCondLst>
                            <p:childTnLst>
                              <p:par>
                                <p:cTn id="24" presetID="23" presetClass="entr" presetSubtype="16" fill="hold" nodeType="afterEffect">
                                  <p:stCondLst>
                                    <p:cond delay="0"/>
                                  </p:stCondLst>
                                  <p:childTnLst>
                                    <p:set>
                                      <p:cBhvr>
                                        <p:cTn id="25" dur="1" fill="hold">
                                          <p:stCondLst>
                                            <p:cond delay="0"/>
                                          </p:stCondLst>
                                        </p:cTn>
                                        <p:tgtEl>
                                          <p:spTgt spid="11294"/>
                                        </p:tgtEl>
                                        <p:attrNameLst>
                                          <p:attrName>style.visibility</p:attrName>
                                        </p:attrNameLst>
                                      </p:cBhvr>
                                      <p:to>
                                        <p:strVal val="visible"/>
                                      </p:to>
                                    </p:set>
                                    <p:anim calcmode="lin" valueType="num">
                                      <p:cBhvr>
                                        <p:cTn id="26" dur="500" fill="hold"/>
                                        <p:tgtEl>
                                          <p:spTgt spid="11294"/>
                                        </p:tgtEl>
                                        <p:attrNameLst>
                                          <p:attrName>ppt_w</p:attrName>
                                        </p:attrNameLst>
                                      </p:cBhvr>
                                      <p:tavLst>
                                        <p:tav tm="0">
                                          <p:val>
                                            <p:fltVal val="0"/>
                                          </p:val>
                                        </p:tav>
                                        <p:tav tm="100000">
                                          <p:val>
                                            <p:strVal val="#ppt_w"/>
                                          </p:val>
                                        </p:tav>
                                      </p:tavLst>
                                    </p:anim>
                                    <p:anim calcmode="lin" valueType="num">
                                      <p:cBhvr>
                                        <p:cTn id="27" dur="500" fill="hold"/>
                                        <p:tgtEl>
                                          <p:spTgt spid="11294"/>
                                        </p:tgtEl>
                                        <p:attrNameLst>
                                          <p:attrName>ppt_h</p:attrName>
                                        </p:attrNameLst>
                                      </p:cBhvr>
                                      <p:tavLst>
                                        <p:tav tm="0">
                                          <p:val>
                                            <p:fltVal val="0"/>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nodeType="clickEffect">
                                  <p:stCondLst>
                                    <p:cond delay="0"/>
                                  </p:stCondLst>
                                  <p:childTnLst>
                                    <p:set>
                                      <p:cBhvr>
                                        <p:cTn id="31" dur="1" fill="hold">
                                          <p:stCondLst>
                                            <p:cond delay="0"/>
                                          </p:stCondLst>
                                        </p:cTn>
                                        <p:tgtEl>
                                          <p:spTgt spid="11267">
                                            <p:txEl>
                                              <p:pRg st="2" end="2"/>
                                            </p:txEl>
                                          </p:spTgt>
                                        </p:tgtEl>
                                        <p:attrNameLst>
                                          <p:attrName>style.visibility</p:attrName>
                                        </p:attrNameLst>
                                      </p:cBhvr>
                                      <p:to>
                                        <p:strVal val="visible"/>
                                      </p:to>
                                    </p:set>
                                    <p:anim calcmode="lin" valueType="num">
                                      <p:cBhvr>
                                        <p:cTn id="32" dur="500" fill="hold"/>
                                        <p:tgtEl>
                                          <p:spTgt spid="11267">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1267">
                                            <p:txEl>
                                              <p:pRg st="2" end="2"/>
                                            </p:txEl>
                                          </p:spTgt>
                                        </p:tgtEl>
                                        <p:attrNameLst>
                                          <p:attrName>ppt_h</p:attrName>
                                        </p:attrNameLst>
                                      </p:cBhvr>
                                      <p:tavLst>
                                        <p:tav tm="0">
                                          <p:val>
                                            <p:fltVal val="0"/>
                                          </p:val>
                                        </p:tav>
                                        <p:tav tm="100000">
                                          <p:val>
                                            <p:strVal val="#ppt_h"/>
                                          </p:val>
                                        </p:tav>
                                      </p:tavLst>
                                    </p:anim>
                                  </p:childTnLst>
                                </p:cTn>
                              </p:par>
                            </p:childTnLst>
                          </p:cTn>
                        </p:par>
                        <p:par>
                          <p:cTn id="34" fill="hold" nodeType="afterGroup">
                            <p:stCondLst>
                              <p:cond delay="500"/>
                            </p:stCondLst>
                            <p:childTnLst>
                              <p:par>
                                <p:cTn id="35" presetID="9" presetClass="entr" presetSubtype="0" fill="hold" nodeType="afterEffect">
                                  <p:stCondLst>
                                    <p:cond delay="0"/>
                                  </p:stCondLst>
                                  <p:childTnLst>
                                    <p:set>
                                      <p:cBhvr>
                                        <p:cTn id="36" dur="1" fill="hold">
                                          <p:stCondLst>
                                            <p:cond delay="0"/>
                                          </p:stCondLst>
                                        </p:cTn>
                                        <p:tgtEl>
                                          <p:spTgt spid="11267">
                                            <p:txEl>
                                              <p:pRg st="3" end="3"/>
                                            </p:txEl>
                                          </p:spTgt>
                                        </p:tgtEl>
                                        <p:attrNameLst>
                                          <p:attrName>style.visibility</p:attrName>
                                        </p:attrNameLst>
                                      </p:cBhvr>
                                      <p:to>
                                        <p:strVal val="visible"/>
                                      </p:to>
                                    </p:set>
                                    <p:animEffect transition="in" filter="dissolve">
                                      <p:cBhvr>
                                        <p:cTn id="37" dur="500"/>
                                        <p:tgtEl>
                                          <p:spTgt spid="11267">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3" presetClass="entr" presetSubtype="16" fill="hold" nodeType="clickEffect">
                                  <p:stCondLst>
                                    <p:cond delay="0"/>
                                  </p:stCondLst>
                                  <p:childTnLst>
                                    <p:set>
                                      <p:cBhvr>
                                        <p:cTn id="41" dur="1" fill="hold">
                                          <p:stCondLst>
                                            <p:cond delay="0"/>
                                          </p:stCondLst>
                                        </p:cTn>
                                        <p:tgtEl>
                                          <p:spTgt spid="11267">
                                            <p:txEl>
                                              <p:pRg st="4" end="4"/>
                                            </p:txEl>
                                          </p:spTgt>
                                        </p:tgtEl>
                                        <p:attrNameLst>
                                          <p:attrName>style.visibility</p:attrName>
                                        </p:attrNameLst>
                                      </p:cBhvr>
                                      <p:to>
                                        <p:strVal val="visible"/>
                                      </p:to>
                                    </p:set>
                                    <p:anim calcmode="lin" valueType="num">
                                      <p:cBhvr>
                                        <p:cTn id="42" dur="500" fill="hold"/>
                                        <p:tgtEl>
                                          <p:spTgt spid="11267">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11267">
                                            <p:txEl>
                                              <p:pRg st="4" end="4"/>
                                            </p:txEl>
                                          </p:spTgt>
                                        </p:tgtEl>
                                        <p:attrNameLst>
                                          <p:attrName>ppt_h</p:attrName>
                                        </p:attrNameLst>
                                      </p:cBhvr>
                                      <p:tavLst>
                                        <p:tav tm="0">
                                          <p:val>
                                            <p:fltVal val="0"/>
                                          </p:val>
                                        </p:tav>
                                        <p:tav tm="100000">
                                          <p:val>
                                            <p:strVal val="#ppt_h"/>
                                          </p:val>
                                        </p:tav>
                                      </p:tavLst>
                                    </p:anim>
                                  </p:childTnLst>
                                </p:cTn>
                              </p:par>
                            </p:childTnLst>
                          </p:cTn>
                        </p:par>
                        <p:par>
                          <p:cTn id="44" fill="hold" nodeType="afterGroup">
                            <p:stCondLst>
                              <p:cond delay="500"/>
                            </p:stCondLst>
                            <p:childTnLst>
                              <p:par>
                                <p:cTn id="45" presetID="9" presetClass="entr" presetSubtype="0" fill="hold" nodeType="afterEffect">
                                  <p:stCondLst>
                                    <p:cond delay="0"/>
                                  </p:stCondLst>
                                  <p:childTnLst>
                                    <p:set>
                                      <p:cBhvr>
                                        <p:cTn id="46" dur="1" fill="hold">
                                          <p:stCondLst>
                                            <p:cond delay="0"/>
                                          </p:stCondLst>
                                        </p:cTn>
                                        <p:tgtEl>
                                          <p:spTgt spid="11267">
                                            <p:txEl>
                                              <p:pRg st="5" end="5"/>
                                            </p:txEl>
                                          </p:spTgt>
                                        </p:tgtEl>
                                        <p:attrNameLst>
                                          <p:attrName>style.visibility</p:attrName>
                                        </p:attrNameLst>
                                      </p:cBhvr>
                                      <p:to>
                                        <p:strVal val="visible"/>
                                      </p:to>
                                    </p:set>
                                    <p:animEffect transition="in" filter="dissolve">
                                      <p:cBhvr>
                                        <p:cTn id="47"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TotalTime>
  <Words>456</Words>
  <Application>Microsoft Office PowerPoint</Application>
  <PresentationFormat>On-screen Show (4:3)</PresentationFormat>
  <Paragraphs>66</Paragraphs>
  <Slides>12</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Arimo</vt:lpstr>
      <vt:lpstr>Roboto</vt:lpstr>
      <vt:lpstr>Roboto Medium</vt:lpstr>
      <vt:lpstr>Segoe UI</vt:lpstr>
      <vt:lpstr>Segoe UI Semibold</vt:lpstr>
      <vt:lpstr>Default Design</vt:lpstr>
      <vt:lpstr>Drawing</vt:lpstr>
      <vt:lpstr>The House of God</vt:lpstr>
      <vt:lpstr>The Church is the Family of God</vt:lpstr>
      <vt:lpstr>God is the Father</vt:lpstr>
      <vt:lpstr>Obligations</vt:lpstr>
      <vt:lpstr>Blessings</vt:lpstr>
      <vt:lpstr>Blessings</vt:lpstr>
      <vt:lpstr>Blessings</vt:lpstr>
      <vt:lpstr>Blessings</vt:lpstr>
      <vt:lpstr>How Can One Become a Member of the House of God?</vt:lpstr>
      <vt:lpstr>How Can One Become a Member of the House of God?</vt:lpstr>
      <vt:lpstr>PowerPoint Presentation</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Authorized Customer</dc:creator>
  <cp:lastModifiedBy>Richard Thetford</cp:lastModifiedBy>
  <cp:revision>24</cp:revision>
  <dcterms:created xsi:type="dcterms:W3CDTF">2008-10-03T18:10:40Z</dcterms:created>
  <dcterms:modified xsi:type="dcterms:W3CDTF">2017-09-03T23:05:58Z</dcterms:modified>
</cp:coreProperties>
</file>