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1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0FDEC-5A78-4659-9BB3-34C06B4ABCED}" type="datetimeFigureOut">
              <a:rPr lang="en-US" smtClean="0"/>
              <a:pPr/>
              <a:t>6/30/2012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F0AA6-1404-4135-AD06-81CFEADEF0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0FDEC-5A78-4659-9BB3-34C06B4ABCED}" type="datetimeFigureOut">
              <a:rPr lang="en-US" smtClean="0"/>
              <a:pPr/>
              <a:t>6/30/2012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F0AA6-1404-4135-AD06-81CFEADEF0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0FDEC-5A78-4659-9BB3-34C06B4ABCED}" type="datetimeFigureOut">
              <a:rPr lang="en-US" smtClean="0"/>
              <a:pPr/>
              <a:t>6/30/2012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F0AA6-1404-4135-AD06-81CFEADEF0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0FDEC-5A78-4659-9BB3-34C06B4ABCED}" type="datetimeFigureOut">
              <a:rPr lang="en-US" smtClean="0"/>
              <a:pPr/>
              <a:t>6/30/2012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F0AA6-1404-4135-AD06-81CFEADEF0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0FDEC-5A78-4659-9BB3-34C06B4ABCED}" type="datetimeFigureOut">
              <a:rPr lang="en-US" smtClean="0"/>
              <a:pPr/>
              <a:t>6/30/2012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F0AA6-1404-4135-AD06-81CFEADEF0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0FDEC-5A78-4659-9BB3-34C06B4ABCED}" type="datetimeFigureOut">
              <a:rPr lang="en-US" smtClean="0"/>
              <a:pPr/>
              <a:t>6/30/2012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F0AA6-1404-4135-AD06-81CFEADEF0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0FDEC-5A78-4659-9BB3-34C06B4ABCED}" type="datetimeFigureOut">
              <a:rPr lang="en-US" smtClean="0"/>
              <a:pPr/>
              <a:t>6/30/2012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F0AA6-1404-4135-AD06-81CFEADEF0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0FDEC-5A78-4659-9BB3-34C06B4ABCED}" type="datetimeFigureOut">
              <a:rPr lang="en-US" smtClean="0"/>
              <a:pPr/>
              <a:t>6/30/2012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F0AA6-1404-4135-AD06-81CFEADEF0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0FDEC-5A78-4659-9BB3-34C06B4ABCED}" type="datetimeFigureOut">
              <a:rPr lang="en-US" smtClean="0"/>
              <a:pPr/>
              <a:t>6/30/2012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F0AA6-1404-4135-AD06-81CFEADEF0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0FDEC-5A78-4659-9BB3-34C06B4ABCED}" type="datetimeFigureOut">
              <a:rPr lang="en-US" smtClean="0"/>
              <a:pPr/>
              <a:t>6/30/2012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F0AA6-1404-4135-AD06-81CFEADEF0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0FDEC-5A78-4659-9BB3-34C06B4ABCED}" type="datetimeFigureOut">
              <a:rPr lang="en-US" smtClean="0"/>
              <a:pPr/>
              <a:t>6/30/2012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F0AA6-1404-4135-AD06-81CFEADEF0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0FDEC-5A78-4659-9BB3-34C06B4ABCED}" type="datetimeFigureOut">
              <a:rPr lang="en-US" smtClean="0"/>
              <a:pPr/>
              <a:t>6/30/2012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CF0AA6-1404-4135-AD06-81CFEADEF0A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split orient="vert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lake_of_fir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533400"/>
            <a:ext cx="8229600" cy="58102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8200"/>
            <a:ext cx="7772400" cy="1470025"/>
          </a:xfrm>
          <a:solidFill>
            <a:srgbClr val="C00000"/>
          </a:solidFill>
        </p:spPr>
        <p:txBody>
          <a:bodyPr>
            <a:normAutofit/>
          </a:bodyPr>
          <a:lstStyle/>
          <a:p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 pitchFamily="34" charset="0"/>
                <a:cs typeface="Lucida Sans Unicode" pitchFamily="34" charset="0"/>
              </a:rPr>
              <a:t>Hell’s Haunting Fury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915400" y="0"/>
            <a:ext cx="228600" cy="685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8915400" cy="304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1447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22098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Lucida Sans Unicode" pitchFamily="34" charset="0"/>
                <a:cs typeface="Lucida Sans Unicode" pitchFamily="34" charset="0"/>
              </a:rPr>
              <a:t>Failure to repent results in God’s fury</a:t>
            </a:r>
          </a:p>
          <a:p>
            <a:pPr lvl="1"/>
            <a:r>
              <a:rPr lang="en-US" sz="3000" dirty="0" smtClean="0">
                <a:solidFill>
                  <a:srgbClr val="C00000"/>
                </a:solidFill>
                <a:latin typeface="Lucida Sans Unicode" pitchFamily="34" charset="0"/>
                <a:cs typeface="Lucida Sans Unicode" pitchFamily="34" charset="0"/>
              </a:rPr>
              <a:t>Nahum 1:6</a:t>
            </a:r>
            <a:endParaRPr lang="en-US" sz="2800" dirty="0" smtClean="0">
              <a:latin typeface="Lucida Sans Unicode" pitchFamily="34" charset="0"/>
              <a:cs typeface="Lucida Sans Unicode" pitchFamily="34" charset="0"/>
            </a:endParaRPr>
          </a:p>
          <a:p>
            <a:r>
              <a:rPr lang="en-US" dirty="0" smtClean="0">
                <a:latin typeface="Lucida Sans Unicode" pitchFamily="34" charset="0"/>
                <a:cs typeface="Lucida Sans Unicode" pitchFamily="34" charset="0"/>
              </a:rPr>
              <a:t>Many Christians have become defiled in mind and conscience</a:t>
            </a:r>
            <a:endParaRPr lang="en-US" sz="2800" dirty="0" smtClean="0"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915400" y="0"/>
            <a:ext cx="228600" cy="685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 pitchFamily="34" charset="0"/>
                <a:cs typeface="Lucida Sans Unicode" pitchFamily="34" charset="0"/>
              </a:rPr>
              <a:t>What Many Christians Are Becoming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62000" y="3863876"/>
            <a:ext cx="7620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Lucida Sans Unicode" pitchFamily="34" charset="0"/>
                <a:cs typeface="Lucida Sans Unicode" pitchFamily="34" charset="0"/>
              </a:rPr>
              <a:t>To the pure all things are pure, </a:t>
            </a:r>
            <a:r>
              <a:rPr lang="en-US" sz="2400" dirty="0" smtClean="0">
                <a:solidFill>
                  <a:srgbClr val="C00000"/>
                </a:solidFill>
                <a:latin typeface="Lucida Sans Unicode" pitchFamily="34" charset="0"/>
                <a:cs typeface="Lucida Sans Unicode" pitchFamily="34" charset="0"/>
              </a:rPr>
              <a:t>but to those who are defiled and unbelieving nothing is pure</a:t>
            </a:r>
            <a:r>
              <a:rPr lang="en-US" sz="2400" dirty="0" smtClean="0">
                <a:latin typeface="Lucida Sans Unicode" pitchFamily="34" charset="0"/>
                <a:cs typeface="Lucida Sans Unicode" pitchFamily="34" charset="0"/>
              </a:rPr>
              <a:t>; but even </a:t>
            </a:r>
            <a:r>
              <a:rPr lang="en-US" sz="2400" b="1" dirty="0" smtClean="0">
                <a:solidFill>
                  <a:srgbClr val="C00000"/>
                </a:solidFill>
                <a:latin typeface="Lucida Sans Unicode" pitchFamily="34" charset="0"/>
                <a:cs typeface="Lucida Sans Unicode" pitchFamily="34" charset="0"/>
              </a:rPr>
              <a:t>their mind and conscience are defiled</a:t>
            </a:r>
            <a:r>
              <a:rPr lang="en-US" sz="2400" dirty="0" smtClean="0">
                <a:latin typeface="Lucida Sans Unicode" pitchFamily="34" charset="0"/>
                <a:cs typeface="Lucida Sans Unicode" pitchFamily="34" charset="0"/>
              </a:rPr>
              <a:t>. They </a:t>
            </a:r>
            <a:r>
              <a:rPr lang="en-US" sz="2400" dirty="0" smtClean="0">
                <a:solidFill>
                  <a:srgbClr val="C00000"/>
                </a:solidFill>
                <a:latin typeface="Lucida Sans Unicode" pitchFamily="34" charset="0"/>
                <a:cs typeface="Lucida Sans Unicode" pitchFamily="34" charset="0"/>
              </a:rPr>
              <a:t>profess to know God, but in works they deny Him</a:t>
            </a:r>
            <a:r>
              <a:rPr lang="en-US" sz="2400" dirty="0" smtClean="0">
                <a:latin typeface="Lucida Sans Unicode" pitchFamily="34" charset="0"/>
                <a:cs typeface="Lucida Sans Unicode" pitchFamily="34" charset="0"/>
              </a:rPr>
              <a:t>, being abominable, disobedient, and disqualified for every good work</a:t>
            </a:r>
          </a:p>
          <a:p>
            <a:pPr algn="ctr"/>
            <a:r>
              <a:rPr lang="en-US" sz="2400" b="1" dirty="0" smtClean="0">
                <a:latin typeface="Lucida Sans Unicode" pitchFamily="34" charset="0"/>
                <a:cs typeface="Lucida Sans Unicode" pitchFamily="34" charset="0"/>
              </a:rPr>
              <a:t>Titus 1:15-16</a:t>
            </a:r>
            <a:endParaRPr lang="en-US" sz="2400" b="1" dirty="0">
              <a:latin typeface="Lucida Sans Unicode" pitchFamily="34" charset="0"/>
              <a:cs typeface="Lucida Sans Unicode" pitchFamily="34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762000" y="3733800"/>
            <a:ext cx="762000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1447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Lucida Sans Unicode" pitchFamily="34" charset="0"/>
                <a:cs typeface="Lucida Sans Unicode" pitchFamily="34" charset="0"/>
              </a:rPr>
              <a:t>Conscience can become seared</a:t>
            </a:r>
          </a:p>
          <a:p>
            <a:endParaRPr lang="en-US" dirty="0" smtClean="0">
              <a:latin typeface="Lucida Sans Unicode" pitchFamily="34" charset="0"/>
              <a:cs typeface="Lucida Sans Unicode" pitchFamily="34" charset="0"/>
            </a:endParaRPr>
          </a:p>
          <a:p>
            <a:endParaRPr lang="en-US" dirty="0" smtClean="0">
              <a:latin typeface="Lucida Sans Unicode" pitchFamily="34" charset="0"/>
              <a:cs typeface="Lucida Sans Unicode" pitchFamily="34" charset="0"/>
            </a:endParaRPr>
          </a:p>
          <a:p>
            <a:endParaRPr lang="en-US" dirty="0" smtClean="0">
              <a:latin typeface="Lucida Sans Unicode" pitchFamily="34" charset="0"/>
              <a:cs typeface="Lucida Sans Unicode" pitchFamily="34" charset="0"/>
            </a:endParaRPr>
          </a:p>
          <a:p>
            <a:endParaRPr lang="en-US" dirty="0" smtClean="0">
              <a:latin typeface="Lucida Sans Unicode" pitchFamily="34" charset="0"/>
              <a:cs typeface="Lucida Sans Unicode" pitchFamily="34" charset="0"/>
            </a:endParaRPr>
          </a:p>
          <a:p>
            <a:endParaRPr lang="en-US" dirty="0" smtClean="0">
              <a:latin typeface="Lucida Sans Unicode" pitchFamily="34" charset="0"/>
              <a:cs typeface="Lucida Sans Unicode" pitchFamily="34" charset="0"/>
            </a:endParaRPr>
          </a:p>
          <a:p>
            <a:pPr lvl="1"/>
            <a:r>
              <a:rPr lang="en-US" b="1" dirty="0" smtClean="0">
                <a:latin typeface="Lucida Sans Unicode" pitchFamily="34" charset="0"/>
                <a:cs typeface="Lucida Sans Unicode" pitchFamily="34" charset="0"/>
              </a:rPr>
              <a:t>“Seared” </a:t>
            </a:r>
            <a:r>
              <a:rPr lang="en-US" dirty="0" smtClean="0">
                <a:latin typeface="Lucida Sans Unicode" pitchFamily="34" charset="0"/>
                <a:cs typeface="Lucida Sans Unicode" pitchFamily="34" charset="0"/>
              </a:rPr>
              <a:t>– to brand or cauterize, to make callous or unfeeling; harden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915400" y="0"/>
            <a:ext cx="228600" cy="685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 pitchFamily="34" charset="0"/>
                <a:cs typeface="Lucida Sans Unicode" pitchFamily="34" charset="0"/>
              </a:rPr>
              <a:t>A Seared Conscience</a:t>
            </a:r>
            <a:b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 pitchFamily="34" charset="0"/>
                <a:cs typeface="Lucida Sans Unicode" pitchFamily="34" charset="0"/>
              </a:rPr>
            </a:b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 pitchFamily="34" charset="0"/>
                <a:cs typeface="Lucida Sans Unicode" pitchFamily="34" charset="0"/>
              </a:rPr>
              <a:t>Results in Worldliness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381000" y="2209800"/>
            <a:ext cx="8382000" cy="2667000"/>
          </a:xfrm>
          <a:prstGeom prst="roundRect">
            <a:avLst/>
          </a:prstGeom>
          <a:solidFill>
            <a:schemeClr val="tx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62000" y="2416076"/>
            <a:ext cx="7620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latin typeface="Lucida Sans Unicode" pitchFamily="34" charset="0"/>
                <a:cs typeface="Lucida Sans Unicode" pitchFamily="34" charset="0"/>
              </a:rPr>
              <a:t>Now the Spirit expressly says that in latter times some will </a:t>
            </a:r>
            <a:r>
              <a:rPr lang="en-US" sz="2400" dirty="0" smtClean="0">
                <a:solidFill>
                  <a:srgbClr val="FFFF00"/>
                </a:solidFill>
                <a:latin typeface="Lucida Sans Unicode" pitchFamily="34" charset="0"/>
                <a:cs typeface="Lucida Sans Unicode" pitchFamily="34" charset="0"/>
              </a:rPr>
              <a:t>depart from the faith</a:t>
            </a:r>
            <a:r>
              <a:rPr lang="en-US" sz="2400" dirty="0" smtClean="0">
                <a:solidFill>
                  <a:schemeClr val="bg1"/>
                </a:solidFill>
                <a:latin typeface="Lucida Sans Unicode" pitchFamily="34" charset="0"/>
                <a:cs typeface="Lucida Sans Unicode" pitchFamily="34" charset="0"/>
              </a:rPr>
              <a:t>, giving heed to deceiving spirits and doctrines of demons, speaking lies in hypocrisy, </a:t>
            </a:r>
            <a:r>
              <a:rPr lang="en-US" sz="2400" b="1" dirty="0" smtClean="0">
                <a:solidFill>
                  <a:srgbClr val="FFFF00"/>
                </a:solidFill>
                <a:latin typeface="Lucida Sans Unicode" pitchFamily="34" charset="0"/>
                <a:cs typeface="Lucida Sans Unicode" pitchFamily="34" charset="0"/>
              </a:rPr>
              <a:t>having their own conscience seared with a hot iron</a:t>
            </a:r>
          </a:p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Lucida Sans Unicode" pitchFamily="34" charset="0"/>
                <a:cs typeface="Lucida Sans Unicode" pitchFamily="34" charset="0"/>
              </a:rPr>
              <a:t>1 Timothy 4:1-2</a:t>
            </a:r>
            <a:endParaRPr lang="en-US" sz="2400" b="1" dirty="0">
              <a:solidFill>
                <a:schemeClr val="bg1"/>
              </a:solidFill>
              <a:latin typeface="Lucida Sans Unicode" pitchFamily="34" charset="0"/>
              <a:cs typeface="Lucida Sans Unicode" pitchFamily="34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1447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5814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Lucida Sans Unicode" pitchFamily="34" charset="0"/>
                <a:cs typeface="Lucida Sans Unicode" pitchFamily="34" charset="0"/>
              </a:rPr>
              <a:t>Using or listening to bad language</a:t>
            </a:r>
          </a:p>
          <a:p>
            <a:pPr lvl="1"/>
            <a:r>
              <a:rPr lang="en-US" sz="3000" dirty="0" smtClean="0">
                <a:solidFill>
                  <a:srgbClr val="C00000"/>
                </a:solidFill>
                <a:latin typeface="Lucida Sans Unicode" pitchFamily="34" charset="0"/>
                <a:cs typeface="Lucida Sans Unicode" pitchFamily="34" charset="0"/>
              </a:rPr>
              <a:t>Ephesians 5:29</a:t>
            </a:r>
          </a:p>
          <a:p>
            <a:pPr lvl="1"/>
            <a:r>
              <a:rPr lang="en-US" sz="3000" dirty="0" smtClean="0">
                <a:solidFill>
                  <a:srgbClr val="C00000"/>
                </a:solidFill>
                <a:latin typeface="Lucida Sans Unicode" pitchFamily="34" charset="0"/>
                <a:cs typeface="Lucida Sans Unicode" pitchFamily="34" charset="0"/>
              </a:rPr>
              <a:t>Colossians 4:6</a:t>
            </a:r>
          </a:p>
          <a:p>
            <a:pPr lvl="1"/>
            <a:r>
              <a:rPr lang="en-US" sz="3000" dirty="0" smtClean="0">
                <a:solidFill>
                  <a:srgbClr val="C00000"/>
                </a:solidFill>
                <a:latin typeface="Lucida Sans Unicode" pitchFamily="34" charset="0"/>
                <a:cs typeface="Lucida Sans Unicode" pitchFamily="34" charset="0"/>
              </a:rPr>
              <a:t>Ephesians 5:11</a:t>
            </a:r>
          </a:p>
          <a:p>
            <a:r>
              <a:rPr lang="en-US" dirty="0" smtClean="0">
                <a:latin typeface="Lucida Sans Unicode" pitchFamily="34" charset="0"/>
                <a:cs typeface="Lucida Sans Unicode" pitchFamily="34" charset="0"/>
              </a:rPr>
              <a:t>Dressing Immodestly</a:t>
            </a:r>
          </a:p>
          <a:p>
            <a:pPr lvl="1"/>
            <a:r>
              <a:rPr lang="en-US" sz="3000" dirty="0" smtClean="0">
                <a:solidFill>
                  <a:srgbClr val="C00000"/>
                </a:solidFill>
                <a:latin typeface="Lucida Sans Unicode" pitchFamily="34" charset="0"/>
                <a:cs typeface="Lucida Sans Unicode" pitchFamily="34" charset="0"/>
              </a:rPr>
              <a:t>1 Timothy 2:9-10</a:t>
            </a:r>
          </a:p>
          <a:p>
            <a:pPr lvl="1"/>
            <a:endParaRPr lang="en-US" dirty="0" smtClean="0"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915400" y="0"/>
            <a:ext cx="228600" cy="685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 pitchFamily="34" charset="0"/>
                <a:cs typeface="Lucida Sans Unicode" pitchFamily="34" charset="0"/>
              </a:rPr>
              <a:t>A Seared Conscience</a:t>
            </a:r>
            <a:b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 pitchFamily="34" charset="0"/>
                <a:cs typeface="Lucida Sans Unicode" pitchFamily="34" charset="0"/>
              </a:rPr>
            </a:b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 pitchFamily="34" charset="0"/>
                <a:cs typeface="Lucida Sans Unicode" pitchFamily="34" charset="0"/>
              </a:rPr>
              <a:t>Results in Worldliness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304800" y="5029200"/>
            <a:ext cx="8534400" cy="1219200"/>
          </a:xfrm>
          <a:prstGeom prst="roundRect">
            <a:avLst/>
          </a:prstGeom>
          <a:solidFill>
            <a:schemeClr val="tx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81000" y="5181600"/>
            <a:ext cx="838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latin typeface="Lucida Sans Unicode" pitchFamily="34" charset="0"/>
                <a:cs typeface="Lucida Sans Unicode" pitchFamily="34" charset="0"/>
              </a:rPr>
              <a:t>Seared consciences </a:t>
            </a:r>
            <a:r>
              <a:rPr lang="en-US" sz="2400" dirty="0" smtClean="0">
                <a:solidFill>
                  <a:schemeClr val="bg1"/>
                </a:solidFill>
                <a:latin typeface="Lucida Sans Unicode" pitchFamily="34" charset="0"/>
                <a:cs typeface="Lucida Sans Unicode" pitchFamily="34" charset="0"/>
              </a:rPr>
              <a:t>do not ask: </a:t>
            </a:r>
            <a:r>
              <a:rPr lang="en-US" sz="2400" b="1" dirty="0" smtClean="0">
                <a:solidFill>
                  <a:schemeClr val="bg1"/>
                </a:solidFill>
                <a:latin typeface="Lucida Sans Unicode" pitchFamily="34" charset="0"/>
                <a:cs typeface="Lucida Sans Unicode" pitchFamily="34" charset="0"/>
              </a:rPr>
              <a:t>“what would Jesus do?”</a:t>
            </a:r>
            <a:r>
              <a:rPr lang="en-US" sz="2400" dirty="0" smtClean="0">
                <a:solidFill>
                  <a:schemeClr val="bg1"/>
                </a:solidFill>
                <a:latin typeface="Lucida Sans Unicode" pitchFamily="34" charset="0"/>
                <a:cs typeface="Lucida Sans Unicode" pitchFamily="34" charset="0"/>
              </a:rPr>
              <a:t> And as a result, will have no place in heaven</a:t>
            </a:r>
            <a:endParaRPr lang="en-US" sz="2400" dirty="0">
              <a:solidFill>
                <a:schemeClr val="bg1"/>
              </a:solidFill>
              <a:latin typeface="Lucida Sans Unicode" pitchFamily="34" charset="0"/>
              <a:cs typeface="Lucida Sans Unicode" pitchFamily="34" charset="0"/>
            </a:endParaRPr>
          </a:p>
        </p:txBody>
      </p:sp>
      <p:pic>
        <p:nvPicPr>
          <p:cNvPr id="14" name="Picture 13" descr="SuperStock_1555R-30423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10200" y="2114550"/>
            <a:ext cx="2247900" cy="280987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1447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915400" y="0"/>
            <a:ext cx="228600" cy="685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143000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 pitchFamily="34" charset="0"/>
                <a:cs typeface="Lucida Sans Unicode" pitchFamily="34" charset="0"/>
              </a:rPr>
              <a:t>Hell’s Haunting Fury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304800" y="5257800"/>
            <a:ext cx="8534400" cy="1219200"/>
          </a:xfrm>
          <a:prstGeom prst="roundRect">
            <a:avLst/>
          </a:prstGeom>
          <a:solidFill>
            <a:schemeClr val="tx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81000" y="5276671"/>
            <a:ext cx="838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latin typeface="Lucida Sans Unicode" pitchFamily="34" charset="0"/>
                <a:cs typeface="Lucida Sans Unicode" pitchFamily="34" charset="0"/>
              </a:rPr>
              <a:t>A </a:t>
            </a:r>
            <a:r>
              <a:rPr lang="en-US" sz="2400" b="1" dirty="0" smtClean="0">
                <a:solidFill>
                  <a:srgbClr val="FFFF00"/>
                </a:solidFill>
                <a:latin typeface="Lucida Sans Unicode" pitchFamily="34" charset="0"/>
                <a:cs typeface="Lucida Sans Unicode" pitchFamily="34" charset="0"/>
              </a:rPr>
              <a:t>haunting</a:t>
            </a:r>
            <a:r>
              <a:rPr lang="en-US" sz="2400" dirty="0" smtClean="0">
                <a:solidFill>
                  <a:srgbClr val="FFFF00"/>
                </a:solidFill>
                <a:latin typeface="Lucida Sans Unicode" pitchFamily="34" charset="0"/>
                <a:cs typeface="Lucida Sans Unicode" pitchFamily="34" charset="0"/>
              </a:rPr>
              <a:t>, </a:t>
            </a:r>
            <a:r>
              <a:rPr lang="en-US" sz="2400" b="1" dirty="0" smtClean="0">
                <a:solidFill>
                  <a:srgbClr val="FFFF00"/>
                </a:solidFill>
                <a:latin typeface="Lucida Sans Unicode" pitchFamily="34" charset="0"/>
                <a:cs typeface="Lucida Sans Unicode" pitchFamily="34" charset="0"/>
              </a:rPr>
              <a:t>furious hell,</a:t>
            </a:r>
            <a:r>
              <a:rPr lang="en-US" sz="2400" dirty="0" smtClean="0">
                <a:solidFill>
                  <a:srgbClr val="FFFF00"/>
                </a:solidFill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Lucida Sans Unicode" pitchFamily="34" charset="0"/>
                <a:cs typeface="Lucida Sans Unicode" pitchFamily="34" charset="0"/>
              </a:rPr>
              <a:t>awaits many Christians</a:t>
            </a:r>
            <a:br>
              <a:rPr lang="en-US" sz="2400" dirty="0" smtClean="0">
                <a:solidFill>
                  <a:schemeClr val="bg1"/>
                </a:solidFill>
                <a:latin typeface="Lucida Sans Unicode" pitchFamily="34" charset="0"/>
                <a:cs typeface="Lucida Sans Unicode" pitchFamily="34" charset="0"/>
              </a:rPr>
            </a:br>
            <a:r>
              <a:rPr lang="en-US" sz="2400" dirty="0" smtClean="0">
                <a:solidFill>
                  <a:schemeClr val="bg1"/>
                </a:solidFill>
                <a:latin typeface="Lucida Sans Unicode" pitchFamily="34" charset="0"/>
                <a:cs typeface="Lucida Sans Unicode" pitchFamily="34" charset="0"/>
              </a:rPr>
              <a:t>who have turned their focus away from God</a:t>
            </a:r>
            <a:br>
              <a:rPr lang="en-US" sz="2400" dirty="0" smtClean="0">
                <a:solidFill>
                  <a:schemeClr val="bg1"/>
                </a:solidFill>
                <a:latin typeface="Lucida Sans Unicode" pitchFamily="34" charset="0"/>
                <a:cs typeface="Lucida Sans Unicode" pitchFamily="34" charset="0"/>
              </a:rPr>
            </a:br>
            <a:r>
              <a:rPr lang="en-US" sz="2400" dirty="0" smtClean="0">
                <a:solidFill>
                  <a:schemeClr val="bg1"/>
                </a:solidFill>
                <a:latin typeface="Lucida Sans Unicode" pitchFamily="34" charset="0"/>
                <a:cs typeface="Lucida Sans Unicode" pitchFamily="34" charset="0"/>
              </a:rPr>
              <a:t>to living a life of worldliness!</a:t>
            </a:r>
            <a:endParaRPr lang="en-US" sz="2400" dirty="0">
              <a:solidFill>
                <a:schemeClr val="bg1"/>
              </a:solidFill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4800" y="1549837"/>
            <a:ext cx="8534400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dirty="0" smtClean="0">
                <a:latin typeface="Lucida Sans Unicode" pitchFamily="34" charset="0"/>
                <a:cs typeface="Lucida Sans Unicode" pitchFamily="34" charset="0"/>
              </a:rPr>
              <a:t>For if, after they have escaped the pollutions of the world through the knowledge of the Lord and Savior Jesus Christ, </a:t>
            </a:r>
            <a:r>
              <a:rPr lang="en-US" sz="2300" dirty="0" smtClean="0">
                <a:solidFill>
                  <a:srgbClr val="C00000"/>
                </a:solidFill>
                <a:latin typeface="Lucida Sans Unicode" pitchFamily="34" charset="0"/>
                <a:cs typeface="Lucida Sans Unicode" pitchFamily="34" charset="0"/>
              </a:rPr>
              <a:t>they are again entangled in them and overcome</a:t>
            </a:r>
            <a:r>
              <a:rPr lang="en-US" sz="2300" dirty="0" smtClean="0">
                <a:latin typeface="Lucida Sans Unicode" pitchFamily="34" charset="0"/>
                <a:cs typeface="Lucida Sans Unicode" pitchFamily="34" charset="0"/>
              </a:rPr>
              <a:t>, </a:t>
            </a:r>
            <a:r>
              <a:rPr lang="en-US" sz="2300" dirty="0" smtClean="0">
                <a:solidFill>
                  <a:srgbClr val="C00000"/>
                </a:solidFill>
                <a:latin typeface="Lucida Sans Unicode" pitchFamily="34" charset="0"/>
                <a:cs typeface="Lucida Sans Unicode" pitchFamily="34" charset="0"/>
              </a:rPr>
              <a:t>the latter end is worse for them than the beginning</a:t>
            </a:r>
            <a:r>
              <a:rPr lang="en-US" sz="2300" dirty="0" smtClean="0">
                <a:latin typeface="Lucida Sans Unicode" pitchFamily="34" charset="0"/>
                <a:cs typeface="Lucida Sans Unicode" pitchFamily="34" charset="0"/>
              </a:rPr>
              <a:t>. For it would have been better for them not to have known the way of righteousness, </a:t>
            </a:r>
            <a:r>
              <a:rPr lang="en-US" sz="2300" b="1" dirty="0" smtClean="0">
                <a:solidFill>
                  <a:srgbClr val="C00000"/>
                </a:solidFill>
                <a:latin typeface="Lucida Sans Unicode" pitchFamily="34" charset="0"/>
                <a:cs typeface="Lucida Sans Unicode" pitchFamily="34" charset="0"/>
              </a:rPr>
              <a:t>than having known it, to turn from the holy commandment delivered to them</a:t>
            </a:r>
            <a:r>
              <a:rPr lang="en-US" sz="2300" dirty="0" smtClean="0">
                <a:latin typeface="Lucida Sans Unicode" pitchFamily="34" charset="0"/>
                <a:cs typeface="Lucida Sans Unicode" pitchFamily="34" charset="0"/>
              </a:rPr>
              <a:t>. But it has happened to them according to the true proverb: “A dog returns to his own vomit,” and, “a sow, having washed, to her wallowing in the mire.” </a:t>
            </a:r>
            <a:r>
              <a:rPr lang="en-US" sz="2300" b="1" dirty="0" smtClean="0">
                <a:latin typeface="Lucida Sans Unicode" pitchFamily="34" charset="0"/>
                <a:cs typeface="Lucida Sans Unicode" pitchFamily="34" charset="0"/>
              </a:rPr>
              <a:t>2 Peter 2:20-22</a:t>
            </a:r>
            <a:r>
              <a:rPr lang="en-US" sz="2300" dirty="0" smtClean="0">
                <a:latin typeface="Lucida Sans Unicode" pitchFamily="34" charset="0"/>
                <a:cs typeface="Lucida Sans Unicode" pitchFamily="34" charset="0"/>
              </a:rPr>
              <a:t> </a:t>
            </a:r>
            <a:endParaRPr lang="en-US" sz="2300" dirty="0">
              <a:latin typeface="Lucida Sans Unicode" pitchFamily="34" charset="0"/>
              <a:cs typeface="Lucida Sans Unicode" pitchFamily="34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1447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 pitchFamily="34" charset="0"/>
                <a:cs typeface="Lucida Sans Unicode" pitchFamily="34" charset="0"/>
              </a:rPr>
              <a:t>Hell’s Haunting Fury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895600"/>
          </a:xfrm>
        </p:spPr>
        <p:txBody>
          <a:bodyPr/>
          <a:lstStyle/>
          <a:p>
            <a:r>
              <a:rPr lang="en-US" dirty="0" smtClean="0">
                <a:latin typeface="Lucida Sans Unicode" pitchFamily="34" charset="0"/>
                <a:cs typeface="Lucida Sans Unicode" pitchFamily="34" charset="0"/>
              </a:rPr>
              <a:t>Wrath of God</a:t>
            </a:r>
          </a:p>
          <a:p>
            <a:pPr lvl="1"/>
            <a:r>
              <a:rPr lang="en-US" sz="3000" dirty="0" smtClean="0">
                <a:solidFill>
                  <a:srgbClr val="C00000"/>
                </a:solidFill>
                <a:latin typeface="Lucida Sans Unicode" pitchFamily="34" charset="0"/>
                <a:cs typeface="Lucida Sans Unicode" pitchFamily="34" charset="0"/>
              </a:rPr>
              <a:t>2 Thessalonians 1:7-9</a:t>
            </a:r>
          </a:p>
          <a:p>
            <a:r>
              <a:rPr lang="en-US" dirty="0" smtClean="0">
                <a:latin typeface="Lucida Sans Unicode" pitchFamily="34" charset="0"/>
                <a:cs typeface="Lucida Sans Unicode" pitchFamily="34" charset="0"/>
              </a:rPr>
              <a:t>Christians should know and understand that they are different</a:t>
            </a:r>
          </a:p>
          <a:p>
            <a:pPr lvl="1"/>
            <a:r>
              <a:rPr lang="en-US" sz="3000" dirty="0" smtClean="0">
                <a:solidFill>
                  <a:srgbClr val="C00000"/>
                </a:solidFill>
                <a:latin typeface="Lucida Sans Unicode" pitchFamily="34" charset="0"/>
                <a:cs typeface="Lucida Sans Unicode" pitchFamily="34" charset="0"/>
              </a:rPr>
              <a:t>Titus 2:11-15</a:t>
            </a:r>
            <a:endParaRPr lang="en-US" sz="3000" dirty="0">
              <a:solidFill>
                <a:srgbClr val="C00000"/>
              </a:solidFill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915400" y="0"/>
            <a:ext cx="228600" cy="685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381000" y="4419600"/>
            <a:ext cx="8382000" cy="1981200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57200" y="4450140"/>
            <a:ext cx="8153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latin typeface="Lucida Sans Unicode" pitchFamily="34" charset="0"/>
                <a:cs typeface="Lucida Sans Unicode" pitchFamily="34" charset="0"/>
              </a:rPr>
              <a:t>But you are a chosen generation, </a:t>
            </a:r>
            <a:r>
              <a:rPr lang="en-US" sz="2400" dirty="0" smtClean="0">
                <a:solidFill>
                  <a:srgbClr val="FFFF00"/>
                </a:solidFill>
                <a:latin typeface="Lucida Sans Unicode" pitchFamily="34" charset="0"/>
                <a:cs typeface="Lucida Sans Unicode" pitchFamily="34" charset="0"/>
              </a:rPr>
              <a:t>a royal priesthood</a:t>
            </a:r>
            <a:r>
              <a:rPr lang="en-US" sz="2400" dirty="0" smtClean="0">
                <a:solidFill>
                  <a:schemeClr val="bg1"/>
                </a:solidFill>
                <a:latin typeface="Lucida Sans Unicode" pitchFamily="34" charset="0"/>
                <a:cs typeface="Lucida Sans Unicode" pitchFamily="34" charset="0"/>
              </a:rPr>
              <a:t>, </a:t>
            </a:r>
            <a:r>
              <a:rPr lang="en-US" sz="2400" dirty="0" smtClean="0">
                <a:solidFill>
                  <a:srgbClr val="FFFF00"/>
                </a:solidFill>
                <a:latin typeface="Lucida Sans Unicode" pitchFamily="34" charset="0"/>
                <a:cs typeface="Lucida Sans Unicode" pitchFamily="34" charset="0"/>
              </a:rPr>
              <a:t>a holy nation</a:t>
            </a:r>
            <a:r>
              <a:rPr lang="en-US" sz="2400" dirty="0" smtClean="0">
                <a:solidFill>
                  <a:schemeClr val="bg1"/>
                </a:solidFill>
                <a:latin typeface="Lucida Sans Unicode" pitchFamily="34" charset="0"/>
                <a:cs typeface="Lucida Sans Unicode" pitchFamily="34" charset="0"/>
              </a:rPr>
              <a:t>, His </a:t>
            </a:r>
            <a:r>
              <a:rPr lang="en-US" sz="2400" dirty="0" smtClean="0">
                <a:solidFill>
                  <a:srgbClr val="FFFF00"/>
                </a:solidFill>
                <a:latin typeface="Lucida Sans Unicode" pitchFamily="34" charset="0"/>
                <a:cs typeface="Lucida Sans Unicode" pitchFamily="34" charset="0"/>
              </a:rPr>
              <a:t>own special people</a:t>
            </a:r>
            <a:r>
              <a:rPr lang="en-US" sz="2400" dirty="0" smtClean="0">
                <a:solidFill>
                  <a:schemeClr val="bg1"/>
                </a:solidFill>
                <a:latin typeface="Lucida Sans Unicode" pitchFamily="34" charset="0"/>
                <a:cs typeface="Lucida Sans Unicode" pitchFamily="34" charset="0"/>
              </a:rPr>
              <a:t>, that you may proclaim the praises of Him who </a:t>
            </a:r>
            <a:r>
              <a:rPr lang="en-US" sz="2400" b="1" dirty="0" smtClean="0">
                <a:solidFill>
                  <a:srgbClr val="FFFF00"/>
                </a:solidFill>
                <a:latin typeface="Lucida Sans Unicode" pitchFamily="34" charset="0"/>
                <a:cs typeface="Lucida Sans Unicode" pitchFamily="34" charset="0"/>
              </a:rPr>
              <a:t>called you out of darkness into His marvelous light</a:t>
            </a:r>
          </a:p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Lucida Sans Unicode" pitchFamily="34" charset="0"/>
                <a:cs typeface="Lucida Sans Unicode" pitchFamily="34" charset="0"/>
              </a:rPr>
              <a:t>1 Peter 2:9</a:t>
            </a:r>
            <a:endParaRPr lang="en-US" sz="2400" b="1" dirty="0">
              <a:solidFill>
                <a:schemeClr val="bg1"/>
              </a:solidFill>
              <a:latin typeface="Lucida Sans Unicode" pitchFamily="34" charset="0"/>
              <a:cs typeface="Lucida Sans Unicode" pitchFamily="34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1447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 pitchFamily="34" charset="0"/>
                <a:cs typeface="Lucida Sans Unicode" pitchFamily="34" charset="0"/>
              </a:rPr>
              <a:t>Hell’s Haunting Fury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799"/>
          </a:xfrm>
        </p:spPr>
        <p:txBody>
          <a:bodyPr/>
          <a:lstStyle/>
          <a:p>
            <a:r>
              <a:rPr lang="en-US" dirty="0" smtClean="0">
                <a:latin typeface="Lucida Sans Unicode" pitchFamily="34" charset="0"/>
                <a:cs typeface="Lucida Sans Unicode" pitchFamily="34" charset="0"/>
              </a:rPr>
              <a:t>Many Christians today are living</a:t>
            </a:r>
            <a:br>
              <a:rPr lang="en-US" dirty="0" smtClean="0">
                <a:latin typeface="Lucida Sans Unicode" pitchFamily="34" charset="0"/>
                <a:cs typeface="Lucida Sans Unicode" pitchFamily="34" charset="0"/>
              </a:rPr>
            </a:br>
            <a:r>
              <a:rPr lang="en-US" dirty="0" smtClean="0">
                <a:latin typeface="Lucida Sans Unicode" pitchFamily="34" charset="0"/>
                <a:cs typeface="Lucida Sans Unicode" pitchFamily="34" charset="0"/>
              </a:rPr>
              <a:t>“of the world”</a:t>
            </a:r>
          </a:p>
          <a:p>
            <a:pPr lvl="1"/>
            <a:r>
              <a:rPr lang="en-US" sz="3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 pitchFamily="34" charset="0"/>
                <a:cs typeface="Lucida Sans Unicode" pitchFamily="34" charset="0"/>
              </a:rPr>
              <a:t>Haunting</a:t>
            </a:r>
          </a:p>
          <a:p>
            <a:pPr lvl="2"/>
            <a:r>
              <a:rPr lang="en-US" sz="2800" dirty="0" smtClean="0">
                <a:solidFill>
                  <a:srgbClr val="C00000"/>
                </a:solidFill>
                <a:latin typeface="Lucida Sans Unicode" pitchFamily="34" charset="0"/>
                <a:cs typeface="Lucida Sans Unicode" pitchFamily="34" charset="0"/>
              </a:rPr>
              <a:t>“often recurring to the mind;”</a:t>
            </a:r>
            <a:br>
              <a:rPr lang="en-US" sz="2800" dirty="0" smtClean="0">
                <a:solidFill>
                  <a:srgbClr val="C00000"/>
                </a:solidFill>
                <a:latin typeface="Lucida Sans Unicode" pitchFamily="34" charset="0"/>
                <a:cs typeface="Lucida Sans Unicode" pitchFamily="34" charset="0"/>
              </a:rPr>
            </a:br>
            <a:r>
              <a:rPr lang="en-US" sz="2800" dirty="0" smtClean="0">
                <a:solidFill>
                  <a:srgbClr val="C00000"/>
                </a:solidFill>
                <a:latin typeface="Lucida Sans Unicode" pitchFamily="34" charset="0"/>
                <a:cs typeface="Lucida Sans Unicode" pitchFamily="34" charset="0"/>
              </a:rPr>
              <a:t>“not easily forgotten”</a:t>
            </a:r>
          </a:p>
          <a:p>
            <a:pPr lvl="1"/>
            <a:r>
              <a:rPr lang="en-US" sz="3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 pitchFamily="34" charset="0"/>
                <a:cs typeface="Lucida Sans Unicode" pitchFamily="34" charset="0"/>
              </a:rPr>
              <a:t>Fury</a:t>
            </a:r>
          </a:p>
          <a:p>
            <a:pPr lvl="2"/>
            <a:r>
              <a:rPr lang="en-US" sz="2800" dirty="0" smtClean="0">
                <a:solidFill>
                  <a:srgbClr val="C00000"/>
                </a:solidFill>
                <a:latin typeface="Lucida Sans Unicode" pitchFamily="34" charset="0"/>
                <a:cs typeface="Lucida Sans Unicode" pitchFamily="34" charset="0"/>
              </a:rPr>
              <a:t>“to rage;” “storm;” “violent anger;”</a:t>
            </a:r>
            <a:br>
              <a:rPr lang="en-US" sz="2800" dirty="0" smtClean="0">
                <a:solidFill>
                  <a:srgbClr val="C00000"/>
                </a:solidFill>
                <a:latin typeface="Lucida Sans Unicode" pitchFamily="34" charset="0"/>
                <a:cs typeface="Lucida Sans Unicode" pitchFamily="34" charset="0"/>
              </a:rPr>
            </a:br>
            <a:r>
              <a:rPr lang="en-US" sz="2800" dirty="0" smtClean="0">
                <a:solidFill>
                  <a:srgbClr val="C00000"/>
                </a:solidFill>
                <a:latin typeface="Lucida Sans Unicode" pitchFamily="34" charset="0"/>
                <a:cs typeface="Lucida Sans Unicode" pitchFamily="34" charset="0"/>
              </a:rPr>
              <a:t>“wild rage;” “fierceness”</a:t>
            </a:r>
          </a:p>
          <a:p>
            <a:pPr lvl="1">
              <a:buNone/>
            </a:pPr>
            <a:endParaRPr lang="en-US" sz="3000" dirty="0" smtClean="0">
              <a:solidFill>
                <a:srgbClr val="C00000"/>
              </a:solidFill>
              <a:latin typeface="Lucida Sans Unicode" pitchFamily="34" charset="0"/>
              <a:cs typeface="Lucida Sans Unicode" pitchFamily="34" charset="0"/>
            </a:endParaRPr>
          </a:p>
          <a:p>
            <a:pPr lvl="2"/>
            <a:endParaRPr lang="en-US" sz="2600" dirty="0" smtClean="0">
              <a:solidFill>
                <a:srgbClr val="C00000"/>
              </a:solidFill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915400" y="0"/>
            <a:ext cx="228600" cy="685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1447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 pitchFamily="34" charset="0"/>
                <a:cs typeface="Lucida Sans Unicode" pitchFamily="34" charset="0"/>
              </a:rPr>
              <a:t>What All Christian’s Should Be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799"/>
          </a:xfrm>
        </p:spPr>
        <p:txBody>
          <a:bodyPr/>
          <a:lstStyle/>
          <a:p>
            <a:r>
              <a:rPr lang="en-US" dirty="0" smtClean="0">
                <a:latin typeface="Lucida Sans Unicode" pitchFamily="34" charset="0"/>
                <a:cs typeface="Lucida Sans Unicode" pitchFamily="34" charset="0"/>
              </a:rPr>
              <a:t>Read and make proper application of God’s Word</a:t>
            </a:r>
          </a:p>
          <a:p>
            <a:pPr lvl="1"/>
            <a:r>
              <a:rPr lang="en-US" sz="3000" dirty="0" smtClean="0">
                <a:solidFill>
                  <a:srgbClr val="C00000"/>
                </a:solidFill>
                <a:latin typeface="Lucida Sans Unicode" pitchFamily="34" charset="0"/>
                <a:cs typeface="Lucida Sans Unicode" pitchFamily="34" charset="0"/>
              </a:rPr>
              <a:t>Purity would exist in life, home,</a:t>
            </a:r>
            <a:br>
              <a:rPr lang="en-US" sz="3000" dirty="0" smtClean="0">
                <a:solidFill>
                  <a:srgbClr val="C00000"/>
                </a:solidFill>
                <a:latin typeface="Lucida Sans Unicode" pitchFamily="34" charset="0"/>
                <a:cs typeface="Lucida Sans Unicode" pitchFamily="34" charset="0"/>
              </a:rPr>
            </a:br>
            <a:r>
              <a:rPr lang="en-US" sz="3000" dirty="0" smtClean="0">
                <a:solidFill>
                  <a:srgbClr val="C00000"/>
                </a:solidFill>
                <a:latin typeface="Lucida Sans Unicode" pitchFamily="34" charset="0"/>
                <a:cs typeface="Lucida Sans Unicode" pitchFamily="34" charset="0"/>
              </a:rPr>
              <a:t>and church</a:t>
            </a:r>
          </a:p>
          <a:p>
            <a:r>
              <a:rPr lang="en-US" dirty="0" smtClean="0">
                <a:latin typeface="Lucida Sans Unicode" pitchFamily="34" charset="0"/>
                <a:cs typeface="Lucida Sans Unicode" pitchFamily="34" charset="0"/>
              </a:rPr>
              <a:t>Passages that show how we should be in life, conduct, and service to God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915400" y="0"/>
            <a:ext cx="228600" cy="685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IMG_000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500" y="4876800"/>
            <a:ext cx="3429000" cy="130130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1447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 pitchFamily="34" charset="0"/>
                <a:cs typeface="Lucida Sans Unicode" pitchFamily="34" charset="0"/>
              </a:rPr>
              <a:t>What All Christian’s Should Be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800600"/>
            <a:ext cx="8229600" cy="16763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dirty="0" smtClean="0">
                <a:latin typeface="Lucida Sans Unicode" pitchFamily="34" charset="0"/>
                <a:cs typeface="Lucida Sans Unicode" pitchFamily="34" charset="0"/>
              </a:rPr>
              <a:t>“gird” </a:t>
            </a:r>
            <a:r>
              <a:rPr lang="en-US" sz="2400" dirty="0" smtClean="0">
                <a:latin typeface="Lucida Sans Unicode" pitchFamily="34" charset="0"/>
                <a:cs typeface="Lucida Sans Unicode" pitchFamily="34" charset="0"/>
              </a:rPr>
              <a:t>– to equip, furnish, clothe, to endow with some attribute, to prepare oneself for action</a:t>
            </a:r>
          </a:p>
          <a:p>
            <a:pPr>
              <a:buNone/>
            </a:pPr>
            <a:r>
              <a:rPr lang="en-US" sz="2400" b="1" dirty="0" smtClean="0">
                <a:latin typeface="Lucida Sans Unicode" pitchFamily="34" charset="0"/>
                <a:cs typeface="Lucida Sans Unicode" pitchFamily="34" charset="0"/>
              </a:rPr>
              <a:t>“gird up the loins” </a:t>
            </a:r>
            <a:r>
              <a:rPr lang="en-US" sz="2400" dirty="0" smtClean="0">
                <a:latin typeface="Lucida Sans Unicode" pitchFamily="34" charset="0"/>
                <a:cs typeface="Lucida Sans Unicode" pitchFamily="34" charset="0"/>
              </a:rPr>
              <a:t>– is to get ready to do something difficult or strenuous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915400" y="0"/>
            <a:ext cx="228600" cy="685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04800" y="1601212"/>
            <a:ext cx="85344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Lucida Sans Unicode" pitchFamily="34" charset="0"/>
                <a:cs typeface="Lucida Sans Unicode" pitchFamily="34" charset="0"/>
              </a:rPr>
              <a:t>Therefore </a:t>
            </a:r>
            <a:r>
              <a:rPr lang="en-US" sz="2400" dirty="0" smtClean="0">
                <a:solidFill>
                  <a:srgbClr val="C00000"/>
                </a:solidFill>
                <a:latin typeface="Lucida Sans Unicode" pitchFamily="34" charset="0"/>
                <a:cs typeface="Lucida Sans Unicode" pitchFamily="34" charset="0"/>
              </a:rPr>
              <a:t>gird up the loins of your mind</a:t>
            </a:r>
            <a:r>
              <a:rPr lang="en-US" sz="2400" dirty="0" smtClean="0">
                <a:latin typeface="Lucida Sans Unicode" pitchFamily="34" charset="0"/>
                <a:cs typeface="Lucida Sans Unicode" pitchFamily="34" charset="0"/>
              </a:rPr>
              <a:t>, be sober, and rest your hope fully upon the grace that is to be brought to you at the revelation of Jesus Christ; </a:t>
            </a:r>
            <a:r>
              <a:rPr lang="en-US" sz="2400" dirty="0" smtClean="0">
                <a:solidFill>
                  <a:srgbClr val="C00000"/>
                </a:solidFill>
                <a:latin typeface="Lucida Sans Unicode" pitchFamily="34" charset="0"/>
                <a:cs typeface="Lucida Sans Unicode" pitchFamily="34" charset="0"/>
              </a:rPr>
              <a:t>as obedient children</a:t>
            </a:r>
            <a:r>
              <a:rPr lang="en-US" sz="2400" dirty="0" smtClean="0">
                <a:latin typeface="Lucida Sans Unicode" pitchFamily="34" charset="0"/>
                <a:cs typeface="Lucida Sans Unicode" pitchFamily="34" charset="0"/>
              </a:rPr>
              <a:t>, not conforming yourselves to the former lusts, as in your ignorance; but as He who called you is holy, </a:t>
            </a:r>
            <a:r>
              <a:rPr lang="en-US" sz="2400" dirty="0" smtClean="0">
                <a:solidFill>
                  <a:srgbClr val="C00000"/>
                </a:solidFill>
                <a:latin typeface="Lucida Sans Unicode" pitchFamily="34" charset="0"/>
                <a:cs typeface="Lucida Sans Unicode" pitchFamily="34" charset="0"/>
              </a:rPr>
              <a:t>you also be holy in all your conduct</a:t>
            </a:r>
            <a:r>
              <a:rPr lang="en-US" sz="2400" dirty="0" smtClean="0">
                <a:latin typeface="Lucida Sans Unicode" pitchFamily="34" charset="0"/>
                <a:cs typeface="Lucida Sans Unicode" pitchFamily="34" charset="0"/>
              </a:rPr>
              <a:t>, because it is written, “Be holy, for I am holy.”</a:t>
            </a:r>
            <a:endParaRPr lang="en-US" sz="2400" b="1" dirty="0" smtClean="0">
              <a:latin typeface="Lucida Sans Unicode" pitchFamily="34" charset="0"/>
              <a:cs typeface="Lucida Sans Unicode" pitchFamily="34" charset="0"/>
            </a:endParaRPr>
          </a:p>
          <a:p>
            <a:pPr algn="ctr"/>
            <a:r>
              <a:rPr lang="en-US" sz="2400" b="1" dirty="0" smtClean="0">
                <a:latin typeface="Lucida Sans Unicode" pitchFamily="34" charset="0"/>
                <a:cs typeface="Lucida Sans Unicode" pitchFamily="34" charset="0"/>
              </a:rPr>
              <a:t>1 Peter 1:13-16 </a:t>
            </a:r>
            <a:endParaRPr lang="en-US" sz="2400" b="1" dirty="0">
              <a:latin typeface="Lucida Sans Unicode" pitchFamily="34" charset="0"/>
              <a:cs typeface="Lucida Sans Unicode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762000" y="4648200"/>
            <a:ext cx="762000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1447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 pitchFamily="34" charset="0"/>
                <a:cs typeface="Lucida Sans Unicode" pitchFamily="34" charset="0"/>
              </a:rPr>
              <a:t>What All Christian’s Should Be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800600"/>
            <a:ext cx="8229600" cy="16763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dirty="0" smtClean="0">
                <a:latin typeface="Lucida Sans Unicode" pitchFamily="34" charset="0"/>
                <a:cs typeface="Lucida Sans Unicode" pitchFamily="34" charset="0"/>
              </a:rPr>
              <a:t>“sacrifice” </a:t>
            </a:r>
            <a:r>
              <a:rPr lang="en-US" sz="2400" dirty="0" smtClean="0">
                <a:latin typeface="Lucida Sans Unicode" pitchFamily="34" charset="0"/>
                <a:cs typeface="Lucida Sans Unicode" pitchFamily="34" charset="0"/>
              </a:rPr>
              <a:t>– the act of giving up, destroying, or forgoing something valued for the sake of something having a more pressing claim.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915400" y="0"/>
            <a:ext cx="228600" cy="685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57200" y="1600200"/>
            <a:ext cx="82296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Lucida Sans Unicode" pitchFamily="34" charset="0"/>
                <a:cs typeface="Lucida Sans Unicode" pitchFamily="34" charset="0"/>
              </a:rPr>
              <a:t>I beseech you therefore, brethren, by the mercies</a:t>
            </a:r>
            <a:br>
              <a:rPr lang="en-US" sz="2400" dirty="0" smtClean="0">
                <a:latin typeface="Lucida Sans Unicode" pitchFamily="34" charset="0"/>
                <a:cs typeface="Lucida Sans Unicode" pitchFamily="34" charset="0"/>
              </a:rPr>
            </a:br>
            <a:r>
              <a:rPr lang="en-US" sz="2400" dirty="0" smtClean="0">
                <a:latin typeface="Lucida Sans Unicode" pitchFamily="34" charset="0"/>
                <a:cs typeface="Lucida Sans Unicode" pitchFamily="34" charset="0"/>
              </a:rPr>
              <a:t>of God, that you </a:t>
            </a:r>
            <a:r>
              <a:rPr lang="en-US" sz="2400" dirty="0" smtClean="0">
                <a:solidFill>
                  <a:srgbClr val="C00000"/>
                </a:solidFill>
                <a:latin typeface="Lucida Sans Unicode" pitchFamily="34" charset="0"/>
                <a:cs typeface="Lucida Sans Unicode" pitchFamily="34" charset="0"/>
              </a:rPr>
              <a:t>present your bodies a living sacrifice</a:t>
            </a:r>
            <a:r>
              <a:rPr lang="en-US" sz="2400" dirty="0" smtClean="0">
                <a:latin typeface="Lucida Sans Unicode" pitchFamily="34" charset="0"/>
                <a:cs typeface="Lucida Sans Unicode" pitchFamily="34" charset="0"/>
              </a:rPr>
              <a:t>, </a:t>
            </a:r>
            <a:r>
              <a:rPr lang="en-US" sz="2400" dirty="0" smtClean="0">
                <a:solidFill>
                  <a:srgbClr val="C00000"/>
                </a:solidFill>
                <a:latin typeface="Lucida Sans Unicode" pitchFamily="34" charset="0"/>
                <a:cs typeface="Lucida Sans Unicode" pitchFamily="34" charset="0"/>
              </a:rPr>
              <a:t>holy</a:t>
            </a:r>
            <a:r>
              <a:rPr lang="en-US" sz="2400" dirty="0" smtClean="0">
                <a:latin typeface="Lucida Sans Unicode" pitchFamily="34" charset="0"/>
                <a:cs typeface="Lucida Sans Unicode" pitchFamily="34" charset="0"/>
              </a:rPr>
              <a:t>, </a:t>
            </a:r>
            <a:r>
              <a:rPr lang="en-US" sz="2400" dirty="0" smtClean="0">
                <a:solidFill>
                  <a:srgbClr val="C00000"/>
                </a:solidFill>
                <a:latin typeface="Lucida Sans Unicode" pitchFamily="34" charset="0"/>
                <a:cs typeface="Lucida Sans Unicode" pitchFamily="34" charset="0"/>
              </a:rPr>
              <a:t>acceptable to God</a:t>
            </a:r>
            <a:r>
              <a:rPr lang="en-US" sz="2400" dirty="0" smtClean="0">
                <a:latin typeface="Lucida Sans Unicode" pitchFamily="34" charset="0"/>
                <a:cs typeface="Lucida Sans Unicode" pitchFamily="34" charset="0"/>
              </a:rPr>
              <a:t>, which is your reasonable service. And do not be conformed to this world,</a:t>
            </a:r>
            <a:br>
              <a:rPr lang="en-US" sz="2400" dirty="0" smtClean="0">
                <a:latin typeface="Lucida Sans Unicode" pitchFamily="34" charset="0"/>
                <a:cs typeface="Lucida Sans Unicode" pitchFamily="34" charset="0"/>
              </a:rPr>
            </a:br>
            <a:r>
              <a:rPr lang="en-US" sz="2400" dirty="0" smtClean="0">
                <a:latin typeface="Lucida Sans Unicode" pitchFamily="34" charset="0"/>
                <a:cs typeface="Lucida Sans Unicode" pitchFamily="34" charset="0"/>
              </a:rPr>
              <a:t>but </a:t>
            </a:r>
            <a:r>
              <a:rPr lang="en-US" sz="2400" dirty="0" smtClean="0">
                <a:solidFill>
                  <a:srgbClr val="C00000"/>
                </a:solidFill>
                <a:latin typeface="Lucida Sans Unicode" pitchFamily="34" charset="0"/>
                <a:cs typeface="Lucida Sans Unicode" pitchFamily="34" charset="0"/>
              </a:rPr>
              <a:t>be transformed by the renewing of your mind</a:t>
            </a:r>
            <a:r>
              <a:rPr lang="en-US" sz="2400" dirty="0" smtClean="0">
                <a:latin typeface="Lucida Sans Unicode" pitchFamily="34" charset="0"/>
                <a:cs typeface="Lucida Sans Unicode" pitchFamily="34" charset="0"/>
              </a:rPr>
              <a:t>, that you may prove what is that good and</a:t>
            </a:r>
            <a:br>
              <a:rPr lang="en-US" sz="2400" dirty="0" smtClean="0">
                <a:latin typeface="Lucida Sans Unicode" pitchFamily="34" charset="0"/>
                <a:cs typeface="Lucida Sans Unicode" pitchFamily="34" charset="0"/>
              </a:rPr>
            </a:br>
            <a:r>
              <a:rPr lang="en-US" sz="2400" dirty="0" smtClean="0">
                <a:latin typeface="Lucida Sans Unicode" pitchFamily="34" charset="0"/>
                <a:cs typeface="Lucida Sans Unicode" pitchFamily="34" charset="0"/>
              </a:rPr>
              <a:t>acceptable and perfect will of God.</a:t>
            </a:r>
          </a:p>
          <a:p>
            <a:pPr algn="ctr"/>
            <a:r>
              <a:rPr lang="en-US" sz="2400" b="1" dirty="0" smtClean="0">
                <a:latin typeface="Lucida Sans Unicode" pitchFamily="34" charset="0"/>
                <a:cs typeface="Lucida Sans Unicode" pitchFamily="34" charset="0"/>
              </a:rPr>
              <a:t>Romans 12:1-2</a:t>
            </a:r>
            <a:endParaRPr lang="en-US" sz="2400" b="1" dirty="0">
              <a:latin typeface="Lucida Sans Unicode" pitchFamily="34" charset="0"/>
              <a:cs typeface="Lucida Sans Unicode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762000" y="4648200"/>
            <a:ext cx="762000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1447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 pitchFamily="34" charset="0"/>
                <a:cs typeface="Lucida Sans Unicode" pitchFamily="34" charset="0"/>
              </a:rPr>
              <a:t>What All Christian’s Should Be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915400" y="0"/>
            <a:ext cx="228600" cy="685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57200" y="1600200"/>
            <a:ext cx="8229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Lucida Sans Unicode" pitchFamily="34" charset="0"/>
                <a:cs typeface="Lucida Sans Unicode" pitchFamily="34" charset="0"/>
              </a:rPr>
              <a:t>And you shall love the Lord your God with </a:t>
            </a:r>
            <a:r>
              <a:rPr lang="en-US" sz="2400" dirty="0" smtClean="0">
                <a:solidFill>
                  <a:srgbClr val="C00000"/>
                </a:solidFill>
                <a:latin typeface="Lucida Sans Unicode" pitchFamily="34" charset="0"/>
                <a:cs typeface="Lucida Sans Unicode" pitchFamily="34" charset="0"/>
              </a:rPr>
              <a:t>all your heart</a:t>
            </a:r>
            <a:r>
              <a:rPr lang="en-US" sz="2400" dirty="0" smtClean="0">
                <a:latin typeface="Lucida Sans Unicode" pitchFamily="34" charset="0"/>
                <a:cs typeface="Lucida Sans Unicode" pitchFamily="34" charset="0"/>
              </a:rPr>
              <a:t>, with </a:t>
            </a:r>
            <a:r>
              <a:rPr lang="en-US" sz="2400" dirty="0" smtClean="0">
                <a:solidFill>
                  <a:srgbClr val="C00000"/>
                </a:solidFill>
                <a:latin typeface="Lucida Sans Unicode" pitchFamily="34" charset="0"/>
                <a:cs typeface="Lucida Sans Unicode" pitchFamily="34" charset="0"/>
              </a:rPr>
              <a:t>all your soul</a:t>
            </a:r>
            <a:r>
              <a:rPr lang="en-US" sz="2400" dirty="0" smtClean="0">
                <a:latin typeface="Lucida Sans Unicode" pitchFamily="34" charset="0"/>
                <a:cs typeface="Lucida Sans Unicode" pitchFamily="34" charset="0"/>
              </a:rPr>
              <a:t>, with </a:t>
            </a:r>
            <a:r>
              <a:rPr lang="en-US" sz="2400" dirty="0" smtClean="0">
                <a:solidFill>
                  <a:srgbClr val="C00000"/>
                </a:solidFill>
                <a:latin typeface="Lucida Sans Unicode" pitchFamily="34" charset="0"/>
                <a:cs typeface="Lucida Sans Unicode" pitchFamily="34" charset="0"/>
              </a:rPr>
              <a:t>all your mind</a:t>
            </a:r>
            <a:r>
              <a:rPr lang="en-US" sz="2400" dirty="0" smtClean="0">
                <a:latin typeface="Lucida Sans Unicode" pitchFamily="34" charset="0"/>
                <a:cs typeface="Lucida Sans Unicode" pitchFamily="34" charset="0"/>
              </a:rPr>
              <a:t>, and with </a:t>
            </a:r>
            <a:r>
              <a:rPr lang="en-US" sz="2400" dirty="0" smtClean="0">
                <a:solidFill>
                  <a:srgbClr val="C00000"/>
                </a:solidFill>
                <a:latin typeface="Lucida Sans Unicode" pitchFamily="34" charset="0"/>
                <a:cs typeface="Lucida Sans Unicode" pitchFamily="34" charset="0"/>
              </a:rPr>
              <a:t>all your strength</a:t>
            </a:r>
            <a:r>
              <a:rPr lang="en-US" sz="2400" dirty="0" smtClean="0">
                <a:latin typeface="Lucida Sans Unicode" pitchFamily="34" charset="0"/>
                <a:cs typeface="Lucida Sans Unicode" pitchFamily="34" charset="0"/>
              </a:rPr>
              <a:t>.' This is the first commandment. </a:t>
            </a:r>
          </a:p>
          <a:p>
            <a:pPr algn="ctr"/>
            <a:r>
              <a:rPr lang="en-US" sz="2400" b="1" dirty="0" smtClean="0">
                <a:latin typeface="Lucida Sans Unicode" pitchFamily="34" charset="0"/>
                <a:cs typeface="Lucida Sans Unicode" pitchFamily="34" charset="0"/>
              </a:rPr>
              <a:t>Mark 12:30</a:t>
            </a:r>
            <a:endParaRPr lang="en-US" sz="2400" b="1" dirty="0">
              <a:latin typeface="Lucida Sans Unicode" pitchFamily="34" charset="0"/>
              <a:cs typeface="Lucida Sans Unicode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762000" y="3276600"/>
            <a:ext cx="762000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62000" y="3459540"/>
            <a:ext cx="7620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Lucida Sans Unicode" pitchFamily="34" charset="0"/>
                <a:cs typeface="Lucida Sans Unicode" pitchFamily="34" charset="0"/>
              </a:rPr>
              <a:t>Finally, brethren, whatever things </a:t>
            </a:r>
            <a:r>
              <a:rPr lang="en-US" sz="2400" dirty="0" smtClean="0">
                <a:solidFill>
                  <a:srgbClr val="C00000"/>
                </a:solidFill>
                <a:latin typeface="Lucida Sans Unicode" pitchFamily="34" charset="0"/>
                <a:cs typeface="Lucida Sans Unicode" pitchFamily="34" charset="0"/>
              </a:rPr>
              <a:t>are true</a:t>
            </a:r>
            <a:r>
              <a:rPr lang="en-US" sz="2400" dirty="0" smtClean="0">
                <a:latin typeface="Lucida Sans Unicode" pitchFamily="34" charset="0"/>
                <a:cs typeface="Lucida Sans Unicode" pitchFamily="34" charset="0"/>
              </a:rPr>
              <a:t>, whatever things </a:t>
            </a:r>
            <a:r>
              <a:rPr lang="en-US" sz="2400" dirty="0" smtClean="0">
                <a:solidFill>
                  <a:srgbClr val="C00000"/>
                </a:solidFill>
                <a:latin typeface="Lucida Sans Unicode" pitchFamily="34" charset="0"/>
                <a:cs typeface="Lucida Sans Unicode" pitchFamily="34" charset="0"/>
              </a:rPr>
              <a:t>are noble</a:t>
            </a:r>
            <a:r>
              <a:rPr lang="en-US" sz="2400" dirty="0" smtClean="0">
                <a:latin typeface="Lucida Sans Unicode" pitchFamily="34" charset="0"/>
                <a:cs typeface="Lucida Sans Unicode" pitchFamily="34" charset="0"/>
              </a:rPr>
              <a:t>, whatever things </a:t>
            </a:r>
            <a:r>
              <a:rPr lang="en-US" sz="2400" dirty="0" smtClean="0">
                <a:solidFill>
                  <a:srgbClr val="C00000"/>
                </a:solidFill>
                <a:latin typeface="Lucida Sans Unicode" pitchFamily="34" charset="0"/>
                <a:cs typeface="Lucida Sans Unicode" pitchFamily="34" charset="0"/>
              </a:rPr>
              <a:t>are just</a:t>
            </a:r>
            <a:r>
              <a:rPr lang="en-US" sz="2400" dirty="0" smtClean="0">
                <a:latin typeface="Lucida Sans Unicode" pitchFamily="34" charset="0"/>
                <a:cs typeface="Lucida Sans Unicode" pitchFamily="34" charset="0"/>
              </a:rPr>
              <a:t>, whatever things </a:t>
            </a:r>
            <a:r>
              <a:rPr lang="en-US" sz="2400" dirty="0" smtClean="0">
                <a:solidFill>
                  <a:srgbClr val="C00000"/>
                </a:solidFill>
                <a:latin typeface="Lucida Sans Unicode" pitchFamily="34" charset="0"/>
                <a:cs typeface="Lucida Sans Unicode" pitchFamily="34" charset="0"/>
              </a:rPr>
              <a:t>are pure</a:t>
            </a:r>
            <a:r>
              <a:rPr lang="en-US" sz="2400" dirty="0" smtClean="0">
                <a:latin typeface="Lucida Sans Unicode" pitchFamily="34" charset="0"/>
                <a:cs typeface="Lucida Sans Unicode" pitchFamily="34" charset="0"/>
              </a:rPr>
              <a:t>, whatever things </a:t>
            </a:r>
            <a:r>
              <a:rPr lang="en-US" sz="2400" dirty="0" smtClean="0">
                <a:solidFill>
                  <a:srgbClr val="C00000"/>
                </a:solidFill>
                <a:latin typeface="Lucida Sans Unicode" pitchFamily="34" charset="0"/>
                <a:cs typeface="Lucida Sans Unicode" pitchFamily="34" charset="0"/>
              </a:rPr>
              <a:t>are lovely</a:t>
            </a:r>
            <a:r>
              <a:rPr lang="en-US" sz="2400" dirty="0" smtClean="0">
                <a:latin typeface="Lucida Sans Unicode" pitchFamily="34" charset="0"/>
                <a:cs typeface="Lucida Sans Unicode" pitchFamily="34" charset="0"/>
              </a:rPr>
              <a:t>, whatever things are </a:t>
            </a:r>
            <a:r>
              <a:rPr lang="en-US" sz="2400" dirty="0" smtClean="0">
                <a:solidFill>
                  <a:srgbClr val="C00000"/>
                </a:solidFill>
                <a:latin typeface="Lucida Sans Unicode" pitchFamily="34" charset="0"/>
                <a:cs typeface="Lucida Sans Unicode" pitchFamily="34" charset="0"/>
              </a:rPr>
              <a:t>of good report</a:t>
            </a:r>
            <a:r>
              <a:rPr lang="en-US" sz="2400" dirty="0" smtClean="0">
                <a:latin typeface="Lucida Sans Unicode" pitchFamily="34" charset="0"/>
                <a:cs typeface="Lucida Sans Unicode" pitchFamily="34" charset="0"/>
              </a:rPr>
              <a:t>, if there is any virtue and if there is anything praiseworthy — </a:t>
            </a:r>
            <a:r>
              <a:rPr lang="en-US" sz="2400" b="1" dirty="0" smtClean="0">
                <a:solidFill>
                  <a:srgbClr val="C00000"/>
                </a:solidFill>
                <a:latin typeface="Lucida Sans Unicode" pitchFamily="34" charset="0"/>
                <a:cs typeface="Lucida Sans Unicode" pitchFamily="34" charset="0"/>
              </a:rPr>
              <a:t>meditate on these things</a:t>
            </a:r>
            <a:r>
              <a:rPr lang="en-US" sz="2400" dirty="0" smtClean="0">
                <a:latin typeface="Lucida Sans Unicode" pitchFamily="34" charset="0"/>
                <a:cs typeface="Lucida Sans Unicode" pitchFamily="34" charset="0"/>
              </a:rPr>
              <a:t>.</a:t>
            </a:r>
          </a:p>
          <a:p>
            <a:pPr algn="ctr"/>
            <a:r>
              <a:rPr lang="en-US" sz="2400" b="1" dirty="0" smtClean="0">
                <a:latin typeface="Lucida Sans Unicode" pitchFamily="34" charset="0"/>
                <a:cs typeface="Lucida Sans Unicode" pitchFamily="34" charset="0"/>
              </a:rPr>
              <a:t>Philippians 4:8</a:t>
            </a: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1447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 pitchFamily="34" charset="0"/>
                <a:cs typeface="Lucida Sans Unicode" pitchFamily="34" charset="0"/>
              </a:rPr>
              <a:t>What All Christian’s Should Be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915400" y="0"/>
            <a:ext cx="228600" cy="685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04800" y="1460480"/>
            <a:ext cx="8534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Lucida Sans Unicode" pitchFamily="34" charset="0"/>
                <a:cs typeface="Lucida Sans Unicode" pitchFamily="34" charset="0"/>
              </a:rPr>
              <a:t>Behold what manner of love the Father has bestowed on us, that we should be called children of God! Therefore </a:t>
            </a:r>
            <a:r>
              <a:rPr lang="en-US" sz="2400" dirty="0" smtClean="0">
                <a:solidFill>
                  <a:srgbClr val="C00000"/>
                </a:solidFill>
                <a:latin typeface="Lucida Sans Unicode" pitchFamily="34" charset="0"/>
                <a:cs typeface="Lucida Sans Unicode" pitchFamily="34" charset="0"/>
              </a:rPr>
              <a:t>the world does not know us, because it did not know Him</a:t>
            </a:r>
            <a:r>
              <a:rPr lang="en-US" sz="2400" dirty="0" smtClean="0">
                <a:latin typeface="Lucida Sans Unicode" pitchFamily="34" charset="0"/>
                <a:cs typeface="Lucida Sans Unicode" pitchFamily="34" charset="0"/>
              </a:rPr>
              <a:t>. Beloved, now we are children of God; and it has not yet been revealed what we shall be, but we know that </a:t>
            </a:r>
            <a:r>
              <a:rPr lang="en-US" sz="2400" dirty="0" smtClean="0">
                <a:solidFill>
                  <a:srgbClr val="C00000"/>
                </a:solidFill>
                <a:latin typeface="Lucida Sans Unicode" pitchFamily="34" charset="0"/>
                <a:cs typeface="Lucida Sans Unicode" pitchFamily="34" charset="0"/>
              </a:rPr>
              <a:t>when He is revealed, we shall be like Him</a:t>
            </a:r>
            <a:r>
              <a:rPr lang="en-US" sz="2400" dirty="0" smtClean="0">
                <a:latin typeface="Lucida Sans Unicode" pitchFamily="34" charset="0"/>
                <a:cs typeface="Lucida Sans Unicode" pitchFamily="34" charset="0"/>
              </a:rPr>
              <a:t>, for we shall see Him as He is. And </a:t>
            </a:r>
            <a:r>
              <a:rPr lang="en-US" sz="2400" b="1" dirty="0" smtClean="0">
                <a:solidFill>
                  <a:srgbClr val="C00000"/>
                </a:solidFill>
                <a:latin typeface="Lucida Sans Unicode" pitchFamily="34" charset="0"/>
                <a:cs typeface="Lucida Sans Unicode" pitchFamily="34" charset="0"/>
              </a:rPr>
              <a:t>everyone who has this hope in Him purifies himself, just as He is pure</a:t>
            </a:r>
            <a:r>
              <a:rPr lang="en-US" sz="2400" dirty="0" smtClean="0">
                <a:latin typeface="Lucida Sans Unicode" pitchFamily="34" charset="0"/>
                <a:cs typeface="Lucida Sans Unicode" pitchFamily="34" charset="0"/>
              </a:rPr>
              <a:t>.</a:t>
            </a:r>
          </a:p>
          <a:p>
            <a:pPr algn="ctr"/>
            <a:r>
              <a:rPr lang="en-US" sz="2400" b="1" dirty="0" smtClean="0">
                <a:latin typeface="Lucida Sans Unicode" pitchFamily="34" charset="0"/>
                <a:cs typeface="Lucida Sans Unicode" pitchFamily="34" charset="0"/>
              </a:rPr>
              <a:t>1 John 3:1-3</a:t>
            </a:r>
            <a:endParaRPr lang="en-US" sz="2400" b="1" dirty="0">
              <a:latin typeface="Lucida Sans Unicode" pitchFamily="34" charset="0"/>
              <a:cs typeface="Lucida Sans Unicode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762000" y="4876800"/>
            <a:ext cx="762000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81000" y="5029200"/>
            <a:ext cx="8382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Lucida Sans Unicode" pitchFamily="34" charset="0"/>
                <a:cs typeface="Lucida Sans Unicode" pitchFamily="34" charset="0"/>
              </a:rPr>
              <a:t>For to this you were called, because Christ also suffered for us, </a:t>
            </a:r>
            <a:r>
              <a:rPr lang="en-US" sz="2400" dirty="0" smtClean="0">
                <a:solidFill>
                  <a:srgbClr val="C00000"/>
                </a:solidFill>
                <a:latin typeface="Lucida Sans Unicode" pitchFamily="34" charset="0"/>
                <a:cs typeface="Lucida Sans Unicode" pitchFamily="34" charset="0"/>
              </a:rPr>
              <a:t>leaving us an example, that you should follow His steps</a:t>
            </a:r>
          </a:p>
          <a:p>
            <a:pPr algn="ctr"/>
            <a:r>
              <a:rPr lang="en-US" sz="2400" b="1" dirty="0" smtClean="0">
                <a:latin typeface="Lucida Sans Unicode" pitchFamily="34" charset="0"/>
                <a:cs typeface="Lucida Sans Unicode" pitchFamily="34" charset="0"/>
              </a:rPr>
              <a:t>1 Peter 2:21</a:t>
            </a:r>
            <a:endParaRPr lang="en-US" sz="2400" b="1" dirty="0">
              <a:latin typeface="Lucida Sans Unicode" pitchFamily="34" charset="0"/>
              <a:cs typeface="Lucida Sans Unicode" pitchFamily="34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1447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799"/>
          </a:xfrm>
        </p:spPr>
        <p:txBody>
          <a:bodyPr/>
          <a:lstStyle/>
          <a:p>
            <a:r>
              <a:rPr lang="en-US" dirty="0" smtClean="0">
                <a:latin typeface="Lucida Sans Unicode" pitchFamily="34" charset="0"/>
                <a:cs typeface="Lucida Sans Unicode" pitchFamily="34" charset="0"/>
              </a:rPr>
              <a:t>Being drawn into the world</a:t>
            </a:r>
          </a:p>
          <a:p>
            <a:pPr lvl="1"/>
            <a:r>
              <a:rPr lang="en-US" sz="3000" dirty="0" smtClean="0">
                <a:solidFill>
                  <a:srgbClr val="C00000"/>
                </a:solidFill>
                <a:latin typeface="Lucida Sans Unicode" pitchFamily="34" charset="0"/>
                <a:cs typeface="Lucida Sans Unicode" pitchFamily="34" charset="0"/>
              </a:rPr>
              <a:t>1 John 2:15-17</a:t>
            </a:r>
          </a:p>
          <a:p>
            <a:pPr lvl="2"/>
            <a:r>
              <a:rPr lang="en-US" sz="2800" dirty="0" smtClean="0">
                <a:latin typeface="Lucida Sans Unicode" pitchFamily="34" charset="0"/>
                <a:cs typeface="Lucida Sans Unicode" pitchFamily="34" charset="0"/>
              </a:rPr>
              <a:t>Only he who does the will of God will abide forever</a:t>
            </a:r>
          </a:p>
          <a:p>
            <a:pPr lvl="2"/>
            <a:r>
              <a:rPr lang="en-US" sz="2800" dirty="0" smtClean="0">
                <a:latin typeface="Lucida Sans Unicode" pitchFamily="34" charset="0"/>
                <a:cs typeface="Lucida Sans Unicode" pitchFamily="34" charset="0"/>
              </a:rPr>
              <a:t>Many Christians getting caught up in worldly things</a:t>
            </a:r>
          </a:p>
          <a:p>
            <a:r>
              <a:rPr lang="en-US" dirty="0" smtClean="0">
                <a:latin typeface="Lucida Sans Unicode" pitchFamily="34" charset="0"/>
                <a:cs typeface="Lucida Sans Unicode" pitchFamily="34" charset="0"/>
              </a:rPr>
              <a:t>God’s people chastised for worldliness</a:t>
            </a:r>
          </a:p>
          <a:p>
            <a:pPr lvl="1"/>
            <a:r>
              <a:rPr lang="en-US" sz="3000" dirty="0" smtClean="0">
                <a:solidFill>
                  <a:srgbClr val="C00000"/>
                </a:solidFill>
                <a:latin typeface="Lucida Sans Unicode" pitchFamily="34" charset="0"/>
                <a:cs typeface="Lucida Sans Unicode" pitchFamily="34" charset="0"/>
              </a:rPr>
              <a:t>Ezekiel 24:13</a:t>
            </a:r>
          </a:p>
          <a:p>
            <a:pPr lvl="2"/>
            <a:r>
              <a:rPr lang="en-US" sz="2800" dirty="0" smtClean="0">
                <a:latin typeface="Lucida Sans Unicode" pitchFamily="34" charset="0"/>
                <a:cs typeface="Lucida Sans Unicode" pitchFamily="34" charset="0"/>
              </a:rPr>
              <a:t>Cleansed – but not really cleansed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915400" y="0"/>
            <a:ext cx="228600" cy="685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6553200"/>
            <a:ext cx="9144000" cy="304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 Unicode" pitchFamily="34" charset="0"/>
                <a:cs typeface="Lucida Sans Unicode" pitchFamily="34" charset="0"/>
              </a:rPr>
              <a:t>What Many Christians Are Becoming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Sans Unicode" pitchFamily="34" charset="0"/>
              <a:cs typeface="Lucida Sans Unicode" pitchFamily="34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</TotalTime>
  <Words>855</Words>
  <Application>Microsoft Office PowerPoint</Application>
  <PresentationFormat>On-screen Show (4:3)</PresentationFormat>
  <Paragraphs>72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Hell’s Haunting Fury</vt:lpstr>
      <vt:lpstr>Hell’s Haunting Fury</vt:lpstr>
      <vt:lpstr>Hell’s Haunting Fury</vt:lpstr>
      <vt:lpstr>What All Christian’s Should Be</vt:lpstr>
      <vt:lpstr>What All Christian’s Should Be</vt:lpstr>
      <vt:lpstr>What All Christian’s Should Be</vt:lpstr>
      <vt:lpstr>What All Christian’s Should Be</vt:lpstr>
      <vt:lpstr>What All Christian’s Should Be</vt:lpstr>
      <vt:lpstr>What Many Christians Are Becoming</vt:lpstr>
      <vt:lpstr>What Many Christians Are Becoming</vt:lpstr>
      <vt:lpstr>A Seared Conscience Results in Worldliness</vt:lpstr>
      <vt:lpstr>A Seared Conscience Results in Worldliness</vt:lpstr>
      <vt:lpstr>Hell’s Haunting Fury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Hell’s Haunting Fury</dc:title>
  <dc:creator>Richard Thetford</dc:creator>
  <cp:lastModifiedBy>Richard Thetford</cp:lastModifiedBy>
  <cp:revision>19</cp:revision>
  <dcterms:created xsi:type="dcterms:W3CDTF">2012-05-18T20:33:08Z</dcterms:created>
  <dcterms:modified xsi:type="dcterms:W3CDTF">2012-06-30T16:03:35Z</dcterms:modified>
</cp:coreProperties>
</file>