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69" r:id="rId4"/>
    <p:sldId id="259" r:id="rId5"/>
    <p:sldId id="270" r:id="rId6"/>
    <p:sldId id="271" r:id="rId7"/>
    <p:sldId id="261" r:id="rId8"/>
    <p:sldId id="262" r:id="rId9"/>
    <p:sldId id="264" r:id="rId10"/>
    <p:sldId id="265" r:id="rId11"/>
    <p:sldId id="263" r:id="rId12"/>
  </p:sldIdLst>
  <p:sldSz cx="9144000" cy="6858000" type="screen4x3"/>
  <p:notesSz cx="911701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Souvenir Lt BT" panose="020805030405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5D5FF"/>
    <a:srgbClr val="B9B9FF"/>
    <a:srgbClr val="CC0000"/>
    <a:srgbClr val="000066"/>
    <a:srgbClr val="BABAE8"/>
    <a:srgbClr val="C9D6FF"/>
    <a:srgbClr val="9BB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r>
              <a:rPr lang="en-US" altLang="en-US" dirty="0">
                <a:latin typeface="Calibri" panose="020F0502020204030204" pitchFamily="34" charset="0"/>
              </a:rPr>
              <a:t>HAVE YOU NOT READ?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r>
              <a:rPr lang="en-US" altLang="en-US" dirty="0">
                <a:latin typeface="Calibri" panose="020F0502020204030204" pitchFamily="34" charset="0"/>
              </a:rPr>
              <a:t>Richie Thetford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6E82EA52-1BF3-4178-8971-878E3DAD1F5B}" type="slidenum">
              <a:rPr lang="en-US" altLang="en-US">
                <a:latin typeface="Calibri" panose="020F0502020204030204" pitchFamily="34" charset="0"/>
              </a:rPr>
              <a:pPr/>
              <a:t>‹#›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anose="020F0502020204030204" pitchFamily="34" charset="0"/>
              </a:defRPr>
            </a:lvl1pPr>
          </a:lstStyle>
          <a:p>
            <a:r>
              <a:rPr lang="en-US" altLang="en-US" dirty="0"/>
              <a:t>HAVE YOU NOT READ?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3257550"/>
            <a:ext cx="7294563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anose="020F0502020204030204" pitchFamily="34" charset="0"/>
              </a:defRPr>
            </a:lvl1pPr>
          </a:lstStyle>
          <a:p>
            <a:r>
              <a:rPr lang="en-US" altLang="en-US" dirty="0"/>
              <a:t>Richie Thetford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0EB28BB0-715F-455E-AE75-19145D892D4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HAVE YOU NOT READ?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Richie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43C18-2D26-43EF-9EC2-41974579920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HAVE YOU NOT READ?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Richie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6E108-119E-4BDA-AE9A-3A3B8E4BEDE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HAVE YOU NOT READ?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Richie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0478A-B73C-4C0C-A1A2-6CEE36C7C7B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68CF0-3C8D-49D6-9CFA-F84E7DED4D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373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2421D-4D13-4D37-88F6-010349C804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113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27073-7D29-4BEB-ABB3-D3A8B5D1B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894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C4B93-97E5-4893-A6CC-201F4B2C0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149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FDDEB-27AD-4094-B769-5C6E4EC46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037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FC3F4-6579-4C2D-B7B2-4E6543F7A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000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93A89-212C-44B0-B1A8-1CF30FFB32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262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7AB05-DD86-4A83-B369-41375AC00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43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B0241-99AE-4C80-9F5E-BD514CC0F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541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D321D-2CD5-4B4A-B9DD-D263438EB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703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B3AA8-CACF-4A5C-A200-A60CCAB16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435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9D6FF"/>
            </a:gs>
            <a:gs pos="100000">
              <a:srgbClr val="9BB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Calibri" panose="020F0502020204030204" pitchFamily="34" charset="0"/>
              </a:defRPr>
            </a:lvl1pPr>
          </a:lstStyle>
          <a:p>
            <a:fld id="{FEEFD8C2-D6D4-4A7F-8BC1-31B7176270C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0" y="1562100"/>
          <a:ext cx="253365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Drawing" r:id="rId4" imgW="2685960" imgH="2629080" progId="Presentations.Drawing.11">
                  <p:embed/>
                </p:oleObj>
              </mc:Choice>
              <mc:Fallback>
                <p:oleObj name="Drawing" r:id="rId4" imgW="2685960" imgH="2629080" progId="Presentations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562100"/>
                        <a:ext cx="2533650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391400" y="1485900"/>
          <a:ext cx="146685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Drawing" r:id="rId6" imgW="1467000" imgH="2629080" progId="Presentations.Drawing.11">
                  <p:embed/>
                </p:oleObj>
              </mc:Choice>
              <mc:Fallback>
                <p:oleObj name="Drawing" r:id="rId6" imgW="1467000" imgH="2629080" progId="Presentations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485900"/>
                        <a:ext cx="1466850" cy="361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305800" cy="18288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anose="020F0502020204030204" pitchFamily="34" charset="0"/>
              </a:rPr>
              <a:t>Have You Not Read?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75" name="WordArt 27"/>
          <p:cNvSpPr>
            <a:spLocks noChangeArrowheads="1" noChangeShapeType="1" noTextEdit="1"/>
          </p:cNvSpPr>
          <p:nvPr/>
        </p:nvSpPr>
        <p:spPr bwMode="auto">
          <a:xfrm>
            <a:off x="2286000" y="2133600"/>
            <a:ext cx="502920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54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alibri" panose="020F0502020204030204" pitchFamily="34" charset="0"/>
              </a:rPr>
              <a:t>Obedience to GOD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2895600" y="2819400"/>
            <a:ext cx="4419600" cy="22860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895600" y="2895600"/>
            <a:ext cx="44196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i="1" dirty="0">
                <a:solidFill>
                  <a:srgbClr val="FFFF00"/>
                </a:solidFill>
                <a:latin typeface="Calibri" panose="020F0502020204030204" pitchFamily="34" charset="0"/>
              </a:rPr>
              <a:t>“…</a:t>
            </a:r>
            <a:r>
              <a:rPr lang="en-US" altLang="en-US" sz="2200" i="1" dirty="0">
                <a:solidFill>
                  <a:schemeClr val="bg1"/>
                </a:solidFill>
                <a:latin typeface="Calibri" panose="020F0502020204030204" pitchFamily="34" charset="0"/>
              </a:rPr>
              <a:t>have you not read</a:t>
            </a:r>
            <a:r>
              <a:rPr lang="en-US" altLang="en-US" sz="2200" i="1" dirty="0">
                <a:solidFill>
                  <a:srgbClr val="FFFF00"/>
                </a:solidFill>
                <a:latin typeface="Calibri" panose="020F0502020204030204" pitchFamily="34" charset="0"/>
              </a:rPr>
              <a:t> in the book of Moses, in the burning bush passage, how God spoke to him, saying, I am the God of Abraham, the God of Isaac, and the God of Jacob?”</a:t>
            </a:r>
            <a:r>
              <a:rPr lang="en-US" altLang="en-US" sz="2200" b="0" dirty="0">
                <a:solidFill>
                  <a:srgbClr val="C9D6FF"/>
                </a:solidFill>
                <a:latin typeface="Calibri" panose="020F0502020204030204" pitchFamily="34" charset="0"/>
              </a:rPr>
              <a:t> </a:t>
            </a:r>
            <a:br>
              <a:rPr lang="en-US" altLang="en-US" sz="2200" b="0" dirty="0">
                <a:solidFill>
                  <a:srgbClr val="C9D6FF"/>
                </a:solidFill>
                <a:latin typeface="Calibri" panose="020F0502020204030204" pitchFamily="34" charset="0"/>
              </a:rPr>
            </a:br>
            <a:r>
              <a:rPr lang="en-US" altLang="en-US" sz="2200" b="0" dirty="0">
                <a:solidFill>
                  <a:srgbClr val="C9D6FF"/>
                </a:solidFill>
                <a:latin typeface="Calibri" panose="020F0502020204030204" pitchFamily="34" charset="0"/>
              </a:rPr>
              <a:t>(Mark 12:26)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57200" y="5105400"/>
            <a:ext cx="8229600" cy="14773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000" dirty="0">
                <a:solidFill>
                  <a:srgbClr val="000066"/>
                </a:solidFill>
                <a:latin typeface="Calibri" panose="020F0502020204030204" pitchFamily="34" charset="0"/>
              </a:rPr>
              <a:t>We have a law</a:t>
            </a:r>
          </a:p>
          <a:p>
            <a:pPr algn="ctr"/>
            <a:r>
              <a:rPr lang="en-US" altLang="en-US" sz="3000" dirty="0">
                <a:solidFill>
                  <a:srgbClr val="000066"/>
                </a:solidFill>
                <a:latin typeface="Calibri" panose="020F0502020204030204" pitchFamily="34" charset="0"/>
              </a:rPr>
              <a:t>We can choose to keep it or disobey it</a:t>
            </a:r>
          </a:p>
          <a:p>
            <a:pPr algn="ctr"/>
            <a:r>
              <a:rPr lang="en-US" altLang="en-US" sz="3000" dirty="0">
                <a:solidFill>
                  <a:srgbClr val="000066"/>
                </a:solidFill>
                <a:latin typeface="Calibri" panose="020F0502020204030204" pitchFamily="34" charset="0"/>
              </a:rPr>
              <a:t>We know the consequences of disobedience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utoUpdateAnimBg="0"/>
      <p:bldP spid="2075" grpId="0" autoUpdateAnimBg="0"/>
      <p:bldP spid="2078" grpId="0" animBg="1" autoUpdateAnimBg="0"/>
      <p:bldP spid="2079" grpId="0" autoUpdateAnimBg="0"/>
      <p:bldP spid="208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89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85471"/>
              </p:ext>
            </p:extLst>
          </p:nvPr>
        </p:nvGraphicFramePr>
        <p:xfrm>
          <a:off x="0" y="914400"/>
          <a:ext cx="9144000" cy="6096001"/>
        </p:xfrm>
        <a:graphic>
          <a:graphicData uri="http://schemas.openxmlformats.org/drawingml/2006/table">
            <a:tbl>
              <a:tblPr/>
              <a:tblGrid>
                <a:gridCol w="5181600">
                  <a:extLst>
                    <a:ext uri="{9D8B030D-6E8A-4147-A177-3AD203B41FA5}">
                      <a16:colId xmlns:a16="http://schemas.microsoft.com/office/drawing/2014/main" val="319882089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2531338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8155136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53531530"/>
                    </a:ext>
                  </a:extLst>
                </a:gridCol>
              </a:tblGrid>
              <a:tr h="463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Belief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Uncertain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80812"/>
                  </a:ext>
                </a:extLst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is permissible for a woman to be formally designated a “minister” by a local congregation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538877"/>
                  </a:ext>
                </a:extLst>
              </a:tr>
              <a:tr h="1017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would be acceptable to God for a woman to teach in adult Bible classes when both men and women are present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613165"/>
                  </a:ext>
                </a:extLst>
              </a:tr>
              <a:tr h="1325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One who has been divorced without a scriptural reason and is remarried cannot be a member of the church in full fellowship while remaining in the subsequent marriage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484053"/>
                  </a:ext>
                </a:extLst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would be acceptable to God for a woman to preach in a church’s public worship assemblies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98871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 people today receive revelation through the direct activity of the Holy Spirit in their lives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471279"/>
                  </a:ext>
                </a:extLst>
              </a:tr>
              <a:tr h="1003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New Testament teaches that Christians should observe the Lord’s Supper every Sunday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635746"/>
                  </a:ext>
                </a:extLst>
              </a:tr>
            </a:tbl>
          </a:graphicData>
        </a:graphic>
      </p:graphicFrame>
      <p:sp>
        <p:nvSpPr>
          <p:cNvPr id="12390" name="Rectangle 10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391" name="Text Box 103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CHURCH OF CHRIST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Ministers’ beliefs about current issues:</a:t>
            </a:r>
            <a:endParaRPr lang="en-US" alt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28600" y="228600"/>
          <a:ext cx="288131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Drawing" r:id="rId3" imgW="2400633" imgH="2667018" progId="Presentations.Drawing.11">
                  <p:embed/>
                </p:oleObj>
              </mc:Choice>
              <mc:Fallback>
                <p:oleObj name="Drawing" r:id="rId3" imgW="2400633" imgH="2667018" progId="Presentations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2881313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3200400" y="304800"/>
            <a:ext cx="5638800" cy="1066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anose="020F0502020204030204" pitchFamily="34" charset="0"/>
              </a:rPr>
              <a:t>Don’t Be Surprised!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00400" y="1447800"/>
            <a:ext cx="5638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rgbClr val="000066"/>
                </a:solidFill>
                <a:latin typeface="Calibri" panose="020F0502020204030204" pitchFamily="34" charset="0"/>
              </a:rPr>
              <a:t>Let us resolve to study our Bible</a:t>
            </a:r>
            <a:br>
              <a:rPr lang="en-US" altLang="en-US" dirty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en-US" altLang="en-US" dirty="0">
                <a:solidFill>
                  <a:srgbClr val="000066"/>
                </a:solidFill>
                <a:latin typeface="Calibri" panose="020F0502020204030204" pitchFamily="34" charset="0"/>
              </a:rPr>
              <a:t>and learn the law of God,</a:t>
            </a:r>
            <a:br>
              <a:rPr lang="en-US" altLang="en-US" dirty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en-US" altLang="en-US" dirty="0">
                <a:solidFill>
                  <a:srgbClr val="000066"/>
                </a:solidFill>
                <a:latin typeface="Calibri" panose="020F0502020204030204" pitchFamily="34" charset="0"/>
              </a:rPr>
              <a:t>the law we will be judged by!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 rot="-1344969">
            <a:off x="1828800" y="2117725"/>
            <a:ext cx="1012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HOLY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BIBLE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429000"/>
            <a:ext cx="9144000" cy="2819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chemeClr val="tx1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48200" y="2743200"/>
            <a:ext cx="2743200" cy="641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John 12:48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600" y="3603010"/>
            <a:ext cx="8686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 we must give the more earnest heed to the things we have heard, </a:t>
            </a:r>
            <a:r>
              <a:rPr lang="en-US" altLang="en-US" sz="2400" i="1" dirty="0">
                <a:solidFill>
                  <a:srgbClr val="99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lest we drift away</a:t>
            </a:r>
            <a:r>
              <a:rPr lang="en-US" alt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if the word spoken through angels proved steadfast, and every transgression and disobedience received a just reward, </a:t>
            </a:r>
            <a:r>
              <a:rPr lang="en-US" altLang="en-US" sz="2400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shall we escape if we neglect so great a salvation</a:t>
            </a:r>
            <a:r>
              <a:rPr lang="en-US" altLang="en-US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at the first began to be spoken by the Lord, and was confirmed to us by those who heard Him,</a:t>
            </a:r>
          </a:p>
          <a:p>
            <a:pPr algn="ctr"/>
            <a:r>
              <a:rPr lang="en-US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2:1-3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52400" y="64770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52400" y="6248400"/>
            <a:ext cx="8839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“And you shall know the truth, and the truth shall make you free.”</a:t>
            </a:r>
            <a:r>
              <a:rPr lang="en-US" alt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(John 8:32)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04800" y="304800"/>
          <a:ext cx="13716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Drawing" r:id="rId4" imgW="2685960" imgH="2629080" progId="Presentations.Drawing.11">
                  <p:embed/>
                </p:oleObj>
              </mc:Choice>
              <mc:Fallback>
                <p:oleObj name="Drawing" r:id="rId4" imgW="2685960" imgH="2629080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13716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8077200" y="304800"/>
          <a:ext cx="8080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Drawing" r:id="rId6" imgW="1467000" imgH="2629080" progId="Presentations.Drawing.11">
                  <p:embed/>
                </p:oleObj>
              </mc:Choice>
              <mc:Fallback>
                <p:oleObj name="Drawing" r:id="rId6" imgW="1467000" imgH="2629080" progId="Presentations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04800"/>
                        <a:ext cx="8080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" y="1752600"/>
            <a:ext cx="8686800" cy="6096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rgbClr val="0000FF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04800" y="2438400"/>
          <a:ext cx="85153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5" name="Drawing" r:id="rId8" imgW="8515440" imgH="2228760" progId="Presentations.Drawing.11">
                  <p:embed/>
                </p:oleObj>
              </mc:Choice>
              <mc:Fallback>
                <p:oleObj name="Drawing" r:id="rId8" imgW="8515440" imgH="2228760" progId="Presentations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851535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828800" y="2819400"/>
            <a:ext cx="541020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Adam and Eve</a:t>
            </a:r>
          </a:p>
          <a:p>
            <a:pPr algn="ctr"/>
            <a:r>
              <a:rPr lang="en-US" altLang="en-US" sz="2200" b="0" dirty="0">
                <a:latin typeface="Calibri" panose="020F0502020204030204" pitchFamily="34" charset="0"/>
              </a:rPr>
              <a:t>Don’t eat of the tree of Knowledge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Cain</a:t>
            </a:r>
          </a:p>
          <a:p>
            <a:pPr algn="ctr"/>
            <a:r>
              <a:rPr lang="en-US" altLang="en-US" sz="2200" b="0" dirty="0">
                <a:latin typeface="Calibri" panose="020F0502020204030204" pitchFamily="34" charset="0"/>
              </a:rPr>
              <a:t>Told how to properly sacrifice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Man Gathering Sticks</a:t>
            </a:r>
          </a:p>
          <a:p>
            <a:pPr algn="ctr"/>
            <a:r>
              <a:rPr lang="en-US" altLang="en-US" sz="2200" b="0" dirty="0">
                <a:latin typeface="Calibri" panose="020F0502020204030204" pitchFamily="34" charset="0"/>
              </a:rPr>
              <a:t>Keep the Sabbath Day Holy</a:t>
            </a:r>
          </a:p>
          <a:p>
            <a:pPr algn="ctr"/>
            <a:r>
              <a:rPr lang="en-US" altLang="en-US" sz="2400" dirty="0" err="1">
                <a:latin typeface="Calibri" panose="020F0502020204030204" pitchFamily="34" charset="0"/>
              </a:rPr>
              <a:t>Uzzah</a:t>
            </a:r>
            <a:endParaRPr lang="en-US" altLang="en-US" sz="2400" dirty="0">
              <a:latin typeface="Calibri" panose="020F0502020204030204" pitchFamily="34" charset="0"/>
            </a:endParaRPr>
          </a:p>
          <a:p>
            <a:pPr algn="ctr"/>
            <a:r>
              <a:rPr lang="en-US" altLang="en-US" sz="2200" b="0" dirty="0">
                <a:latin typeface="Calibri" panose="020F0502020204030204" pitchFamily="34" charset="0"/>
              </a:rPr>
              <a:t>Don’t Touch any Holy thing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28600" y="1766888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God’s Established Law of the Old Testament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569" name="WordArt 17"/>
          <p:cNvSpPr>
            <a:spLocks noChangeArrowheads="1" noChangeShapeType="1" noTextEdit="1"/>
          </p:cNvSpPr>
          <p:nvPr/>
        </p:nvSpPr>
        <p:spPr bwMode="auto">
          <a:xfrm>
            <a:off x="1676400" y="304800"/>
            <a:ext cx="6248400" cy="13716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anose="020F0502020204030204" pitchFamily="34" charset="0"/>
              </a:rPr>
              <a:t>Have You Not Read?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04800" y="304800"/>
          <a:ext cx="13716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Drawing" r:id="rId4" imgW="2685960" imgH="2629080" progId="Presentations.Drawing.11">
                  <p:embed/>
                </p:oleObj>
              </mc:Choice>
              <mc:Fallback>
                <p:oleObj name="Drawing" r:id="rId4" imgW="2685960" imgH="2629080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13716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8077200" y="304800"/>
          <a:ext cx="8080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Drawing" r:id="rId6" imgW="1467000" imgH="2629080" progId="Presentations.Drawing.11">
                  <p:embed/>
                </p:oleObj>
              </mc:Choice>
              <mc:Fallback>
                <p:oleObj name="Drawing" r:id="rId6" imgW="1467000" imgH="2629080" progId="Presentations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04800"/>
                        <a:ext cx="8080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8600" y="1752600"/>
            <a:ext cx="8686800" cy="6096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rgbClr val="0000FF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28600" y="2438400"/>
          <a:ext cx="8686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Drawing" r:id="rId8" imgW="8515440" imgH="2228760" progId="Presentations.Drawing.11">
                  <p:embed/>
                </p:oleObj>
              </mc:Choice>
              <mc:Fallback>
                <p:oleObj name="Drawing" r:id="rId8" imgW="8515440" imgH="2228760" progId="Presentations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38400"/>
                        <a:ext cx="8686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28600" y="17526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DISOBEDIENCE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1676400" y="304800"/>
            <a:ext cx="6248400" cy="13716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anose="020F0502020204030204" pitchFamily="34" charset="0"/>
              </a:rPr>
              <a:t>Have You Not Read?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828800" y="2971800"/>
            <a:ext cx="54864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700" b="0" dirty="0">
                <a:latin typeface="Calibri" panose="020F0502020204030204" pitchFamily="34" charset="0"/>
              </a:rPr>
              <a:t>An unwillingness to comply with the guidance of authority, especially a neglect of God’s will. In most every case of disobedience it becomes a matter of setting the desire of the flesh </a:t>
            </a:r>
            <a:r>
              <a:rPr lang="en-US" altLang="en-US" sz="2700" u="sng" dirty="0">
                <a:latin typeface="Calibri" panose="020F0502020204030204" pitchFamily="34" charset="0"/>
              </a:rPr>
              <a:t>above</a:t>
            </a:r>
            <a:r>
              <a:rPr lang="en-US" altLang="en-US" sz="2700" b="0" dirty="0">
                <a:latin typeface="Calibri" panose="020F0502020204030204" pitchFamily="34" charset="0"/>
              </a:rPr>
              <a:t> the will of God!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28600" y="228600"/>
          <a:ext cx="868680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Drawing" r:id="rId3" imgW="7257067" imgH="2324111" progId="Presentations.Drawing.11">
                  <p:embed/>
                </p:oleObj>
              </mc:Choice>
              <mc:Fallback>
                <p:oleObj name="Drawing" r:id="rId3" imgW="7257067" imgH="2324111" progId="Presentations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686800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650669">
            <a:off x="4538968" y="786848"/>
            <a:ext cx="3657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latin typeface="Calibri" panose="020F0502020204030204" pitchFamily="34" charset="0"/>
              </a:rPr>
              <a:t>1 Chronicles 13:10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“…and He struck him because he put his hand to the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ark; and he died there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before God.”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" y="3505200"/>
            <a:ext cx="8839200" cy="31242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chemeClr val="tx1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2400" y="2819400"/>
            <a:ext cx="88392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solidFill>
                  <a:srgbClr val="000066"/>
                </a:solidFill>
                <a:latin typeface="Calibri" panose="020F0502020204030204" pitchFamily="34" charset="0"/>
              </a:rPr>
              <a:t>God’s Law Was Violated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8600" y="3657600"/>
            <a:ext cx="86868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Adam and Eve</a:t>
            </a: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b="0" dirty="0">
                <a:solidFill>
                  <a:schemeClr val="bg1"/>
                </a:solidFill>
                <a:latin typeface="Calibri" panose="020F0502020204030204" pitchFamily="34" charset="0"/>
              </a:rPr>
              <a:t>(Ate of the tree)</a:t>
            </a:r>
          </a:p>
          <a:p>
            <a:pPr algn="ctr">
              <a:spcBef>
                <a:spcPct val="50000"/>
              </a:spcBef>
            </a:pP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Cain</a:t>
            </a: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b="0" dirty="0">
                <a:solidFill>
                  <a:schemeClr val="bg1"/>
                </a:solidFill>
                <a:latin typeface="Calibri" panose="020F0502020204030204" pitchFamily="34" charset="0"/>
              </a:rPr>
              <a:t>(Sacrifice not according to God’s Word)</a:t>
            </a:r>
          </a:p>
          <a:p>
            <a:pPr algn="ctr">
              <a:spcBef>
                <a:spcPct val="50000"/>
              </a:spcBef>
            </a:pP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Man Gathering Sticks</a:t>
            </a: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b="0" dirty="0">
                <a:solidFill>
                  <a:schemeClr val="bg1"/>
                </a:solidFill>
                <a:latin typeface="Calibri" panose="020F0502020204030204" pitchFamily="34" charset="0"/>
              </a:rPr>
              <a:t>(Doing it on the Sabbath)</a:t>
            </a:r>
          </a:p>
          <a:p>
            <a:pPr algn="ctr">
              <a:spcBef>
                <a:spcPct val="50000"/>
              </a:spcBef>
            </a:pPr>
            <a:r>
              <a:rPr lang="en-US" altLang="en-US" sz="3000" dirty="0" err="1">
                <a:solidFill>
                  <a:srgbClr val="FFFF00"/>
                </a:solidFill>
                <a:latin typeface="Calibri" panose="020F0502020204030204" pitchFamily="34" charset="0"/>
              </a:rPr>
              <a:t>Uzzah</a:t>
            </a: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b="0" dirty="0">
                <a:solidFill>
                  <a:schemeClr val="bg1"/>
                </a:solidFill>
                <a:latin typeface="Calibri" panose="020F0502020204030204" pitchFamily="34" charset="0"/>
              </a:rPr>
              <a:t>(Touched the Holy Ark)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28600" y="228600"/>
          <a:ext cx="868680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Drawing" r:id="rId3" imgW="7257067" imgH="2324111" progId="Presentations.Drawing.11">
                  <p:embed/>
                </p:oleObj>
              </mc:Choice>
              <mc:Fallback>
                <p:oleObj name="Drawing" r:id="rId3" imgW="7257067" imgH="2324111" progId="Presentations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686800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52400" y="3505200"/>
            <a:ext cx="8839200" cy="31242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chemeClr val="tx1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 rot="576063">
            <a:off x="4572000" y="746125"/>
            <a:ext cx="3657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latin typeface="Calibri" panose="020F0502020204030204" pitchFamily="34" charset="0"/>
              </a:rPr>
              <a:t>Numbers 15:36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“…all the congregation brought him outside the camp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and stoned him with</a:t>
            </a:r>
          </a:p>
          <a:p>
            <a:r>
              <a:rPr lang="en-US" altLang="en-US" sz="2000" b="0" i="1" dirty="0">
                <a:latin typeface="Calibri" panose="020F0502020204030204" pitchFamily="34" charset="0"/>
              </a:rPr>
              <a:t>stones, and he died”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52400" y="2863850"/>
            <a:ext cx="8763000" cy="641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000066"/>
                </a:solidFill>
                <a:latin typeface="Calibri" panose="020F0502020204030204" pitchFamily="34" charset="0"/>
              </a:rPr>
              <a:t>God’s Consequences for</a:t>
            </a:r>
            <a:r>
              <a:rPr lang="en-US" altLang="en-US" sz="3600" dirty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Disobedience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28600" y="3739277"/>
            <a:ext cx="8686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Adam and Eve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- </a:t>
            </a: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Death – separation from God,    	banished from the garden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(Genesis 3:16-18, 24) </a:t>
            </a:r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Cain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- </a:t>
            </a: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Death – separation from God, sent to the</a:t>
            </a:r>
            <a:b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	land of Nod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(Genesis 4:10-13, 16)</a:t>
            </a:r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Man Gathering Sticks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– </a:t>
            </a: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Stoned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(Numbers 15:33-36)</a:t>
            </a:r>
          </a:p>
          <a:p>
            <a:pPr>
              <a:buFontTx/>
              <a:buChar char="•"/>
            </a:pPr>
            <a:r>
              <a:rPr lang="en-US" altLang="en-US" dirty="0" err="1">
                <a:solidFill>
                  <a:srgbClr val="FFFF00"/>
                </a:solidFill>
                <a:latin typeface="Calibri" panose="020F0502020204030204" pitchFamily="34" charset="0"/>
              </a:rPr>
              <a:t>Uzzah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- </a:t>
            </a: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Struck Dead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Chronicles 13:9-10)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304800" y="304800"/>
            <a:ext cx="6400800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gradFill rotWithShape="0">
                  <a:gsLst>
                    <a:gs pos="0">
                      <a:schemeClr val="tx1"/>
                    </a:gs>
                    <a:gs pos="100000">
                      <a:srgbClr val="0000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C000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God’s Established Law</a:t>
            </a:r>
          </a:p>
          <a:p>
            <a:pPr algn="ctr"/>
            <a:r>
              <a:rPr lang="en-US" sz="3600" kern="10" dirty="0">
                <a:gradFill rotWithShape="0">
                  <a:gsLst>
                    <a:gs pos="0">
                      <a:schemeClr val="tx1"/>
                    </a:gs>
                    <a:gs pos="100000">
                      <a:srgbClr val="0000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C000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of the New Testament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28600" y="2082225"/>
            <a:ext cx="8686800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Calibri" panose="020F0502020204030204" pitchFamily="34" charset="0"/>
              </a:rPr>
              <a:t>Man Must Obey God’s Established Laws Today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0" y="2133600"/>
            <a:ext cx="91440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2667000"/>
            <a:ext cx="9144000" cy="4191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chemeClr val="tx1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52400" y="2811463"/>
            <a:ext cx="8839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04800" y="2590800"/>
            <a:ext cx="86106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Singing</a:t>
            </a:r>
          </a:p>
          <a:p>
            <a:pPr algn="ctr"/>
            <a:r>
              <a:rPr lang="en-US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5:19; Hebrews 13:15</a:t>
            </a:r>
          </a:p>
          <a:p>
            <a:pPr algn="ctr"/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Violation:</a:t>
            </a:r>
          </a:p>
          <a:p>
            <a:pPr algn="ctr"/>
            <a:r>
              <a:rPr lang="en-US" altLang="en-US" sz="2400" b="0" dirty="0">
                <a:solidFill>
                  <a:srgbClr val="FFFF00"/>
                </a:solidFill>
                <a:latin typeface="Calibri" panose="020F0502020204030204" pitchFamily="34" charset="0"/>
              </a:rPr>
              <a:t>Instruments, clapping, stomping, etc.</a:t>
            </a:r>
          </a:p>
          <a:p>
            <a:pPr algn="ctr"/>
            <a:endParaRPr lang="en-US" altLang="en-US" sz="2400" b="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Worship in Spirit and Truth</a:t>
            </a:r>
          </a:p>
          <a:p>
            <a:pPr algn="ctr"/>
            <a:r>
              <a:rPr lang="en-US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4:24; 8:32</a:t>
            </a:r>
          </a:p>
          <a:p>
            <a:pPr algn="ctr"/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Violation:</a:t>
            </a:r>
          </a:p>
          <a:p>
            <a:pPr algn="ctr"/>
            <a:r>
              <a:rPr lang="en-US" altLang="en-US" sz="2400" b="0" dirty="0">
                <a:solidFill>
                  <a:srgbClr val="FFFF00"/>
                </a:solidFill>
                <a:latin typeface="Calibri" panose="020F0502020204030204" pitchFamily="34" charset="0"/>
              </a:rPr>
              <a:t>Celebrating Christmas and Easter through special worship experiences and other additions not authorized</a:t>
            </a:r>
          </a:p>
        </p:txBody>
      </p:sp>
      <p:pic>
        <p:nvPicPr>
          <p:cNvPr id="28680" name="Picture 8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304800"/>
            <a:ext cx="19335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6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6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6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04800" y="304800"/>
            <a:ext cx="6400800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gradFill rotWithShape="0">
                  <a:gsLst>
                    <a:gs pos="0">
                      <a:schemeClr val="tx1"/>
                    </a:gs>
                    <a:gs pos="100000">
                      <a:srgbClr val="0000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C000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God’s Established Law</a:t>
            </a:r>
          </a:p>
          <a:p>
            <a:pPr algn="ctr"/>
            <a:r>
              <a:rPr lang="en-US" sz="3600" kern="10" dirty="0">
                <a:gradFill rotWithShape="0">
                  <a:gsLst>
                    <a:gs pos="0">
                      <a:schemeClr val="tx1"/>
                    </a:gs>
                    <a:gs pos="100000">
                      <a:srgbClr val="0000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C000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of the New Testament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8600" y="2082225"/>
            <a:ext cx="8686800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Calibri" panose="020F0502020204030204" pitchFamily="34" charset="0"/>
              </a:rPr>
              <a:t>Man Must Obey God’s Established Laws Today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0" y="2133600"/>
            <a:ext cx="91440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2667000"/>
            <a:ext cx="9144000" cy="4191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50000">
                <a:schemeClr val="tx1"/>
              </a:gs>
              <a:gs pos="100000">
                <a:srgbClr val="00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52400" y="2811463"/>
            <a:ext cx="8839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04800" y="2590800"/>
            <a:ext cx="86106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Women Not to Lead in the Assembly</a:t>
            </a:r>
          </a:p>
          <a:p>
            <a:pPr algn="ctr"/>
            <a:r>
              <a:rPr lang="en-US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14:34-35; 1 Timothy 2:11-15</a:t>
            </a:r>
          </a:p>
          <a:p>
            <a:pPr algn="ctr"/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Violation:</a:t>
            </a:r>
          </a:p>
          <a:p>
            <a:pPr algn="ctr"/>
            <a:r>
              <a:rPr lang="en-US" altLang="en-US" sz="2400" b="0" dirty="0">
                <a:solidFill>
                  <a:srgbClr val="FFFF00"/>
                </a:solidFill>
                <a:latin typeface="Calibri" panose="020F0502020204030204" pitchFamily="34" charset="0"/>
              </a:rPr>
              <a:t>Women speaking in church, preaching, teaching adult Bible classes where men are present</a:t>
            </a:r>
          </a:p>
          <a:p>
            <a:pPr algn="ctr"/>
            <a:endParaRPr lang="en-US" altLang="en-US" sz="2400" b="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Marriage, Divorce, and Remarriage</a:t>
            </a:r>
          </a:p>
          <a:p>
            <a:pPr algn="ctr"/>
            <a:r>
              <a:rPr lang="en-US" altLang="en-US" sz="24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19:9; Romans 7:2-3</a:t>
            </a:r>
          </a:p>
          <a:p>
            <a:pPr algn="ctr"/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Violation:</a:t>
            </a:r>
          </a:p>
          <a:p>
            <a:pPr algn="ctr"/>
            <a:r>
              <a:rPr lang="en-US" altLang="en-US" sz="2400" b="0" dirty="0">
                <a:solidFill>
                  <a:srgbClr val="FFFF00"/>
                </a:solidFill>
                <a:latin typeface="Calibri" panose="020F0502020204030204" pitchFamily="34" charset="0"/>
              </a:rPr>
              <a:t>Divorced without scriptural reason and remarried</a:t>
            </a:r>
          </a:p>
        </p:txBody>
      </p:sp>
      <p:pic>
        <p:nvPicPr>
          <p:cNvPr id="7180" name="Picture 12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304800"/>
            <a:ext cx="19335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609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19685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How Would YOU Respond?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4800" y="998538"/>
            <a:ext cx="85344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b="0" dirty="0">
                <a:latin typeface="Calibri" panose="020F0502020204030204" pitchFamily="34" charset="0"/>
              </a:rPr>
              <a:t>The July 1996 edition of Christian Chronicle, a newspaper type of publication which purports to be an “international Newspaper for churches of Christ”, carried an article entitled </a:t>
            </a:r>
            <a:r>
              <a:rPr lang="en-US" altLang="en-US" sz="2600" b="0" i="1" dirty="0">
                <a:latin typeface="Calibri" panose="020F0502020204030204" pitchFamily="34" charset="0"/>
              </a:rPr>
              <a:t>“Minister’s Beliefs (A Special Report).”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b="0" dirty="0">
                <a:latin typeface="Calibri" panose="020F0502020204030204" pitchFamily="34" charset="0"/>
              </a:rPr>
              <a:t>1,200 random churches around the nation were surveyed.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b="0" dirty="0">
                <a:latin typeface="Calibri" panose="020F0502020204030204" pitchFamily="34" charset="0"/>
              </a:rPr>
              <a:t>348 “pulpit” ministers responded to the survey along with 138 “youth and education” ministers and 147 additional ministers (some retired) taken from a roster maintained by Abilene Christian University.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b="0" dirty="0">
                <a:solidFill>
                  <a:srgbClr val="000066"/>
                </a:solidFill>
                <a:latin typeface="Calibri" panose="020F0502020204030204" pitchFamily="34" charset="0"/>
              </a:rPr>
              <a:t>The following statistics were derived exclusively from the responses from the </a:t>
            </a:r>
            <a:r>
              <a:rPr lang="en-US" altLang="en-US" sz="2600" dirty="0">
                <a:solidFill>
                  <a:srgbClr val="000066"/>
                </a:solidFill>
                <a:latin typeface="Calibri" panose="020F0502020204030204" pitchFamily="34" charset="0"/>
              </a:rPr>
              <a:t>348 “pulpit” ministers</a:t>
            </a:r>
            <a:r>
              <a:rPr lang="en-US" altLang="en-US" sz="2600" b="0" dirty="0">
                <a:solidFill>
                  <a:srgbClr val="000066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CHURCH OF CHRIST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Ministers’ beliefs about current issues:</a:t>
            </a:r>
            <a:endParaRPr lang="en-US" alt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136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58249"/>
              </p:ext>
            </p:extLst>
          </p:nvPr>
        </p:nvGraphicFramePr>
        <p:xfrm>
          <a:off x="0" y="914400"/>
          <a:ext cx="9144000" cy="5882640"/>
        </p:xfrm>
        <a:graphic>
          <a:graphicData uri="http://schemas.openxmlformats.org/drawingml/2006/table">
            <a:tbl>
              <a:tblPr/>
              <a:tblGrid>
                <a:gridCol w="5181600">
                  <a:extLst>
                    <a:ext uri="{9D8B030D-6E8A-4147-A177-3AD203B41FA5}">
                      <a16:colId xmlns:a16="http://schemas.microsoft.com/office/drawing/2014/main" val="33244755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050615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89950125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41805255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Belief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Uncertain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379366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Acappella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singing is the only acceptable form of music in the public assemblies of the church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804497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Immersed believers who use musical instruments in worship cannot go to heaven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949606"/>
                  </a:ext>
                </a:extLst>
              </a:tr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use of music other than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acappella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music in the public worship assemblies of the church will endanger the salvation of those who participate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807719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Special music by small groups and dramatic skits have no place in the worship assembly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491825"/>
                  </a:ext>
                </a:extLst>
              </a:tr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 is acceptable for a congregation to observe religious holidays like Christmas and Easter through special worship experiences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683062"/>
                  </a:ext>
                </a:extLst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New Testament clearly restricts worship to the five acts of singing, praying, teaching or preaching, giving, and the Lord’s Supper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46905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uvenir Lt BT" panose="020805030405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uvenir Lt BT" panose="02080503040505020303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939</Words>
  <Application>Microsoft Office PowerPoint</Application>
  <PresentationFormat>On-screen Show (4:3)</PresentationFormat>
  <Paragraphs>143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Souvenir Lt BT</vt:lpstr>
      <vt:lpstr>Default Design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36</cp:revision>
  <dcterms:created xsi:type="dcterms:W3CDTF">2003-07-10T21:54:19Z</dcterms:created>
  <dcterms:modified xsi:type="dcterms:W3CDTF">2016-10-02T23:21:27Z</dcterms:modified>
</cp:coreProperties>
</file>