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</p:sldIdLst>
  <p:sldSz cx="12192000" cy="6858000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Souvenir Lt BT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32"/>
    <a:srgbClr val="FFFF9B"/>
    <a:srgbClr val="FFFF00"/>
    <a:srgbClr val="FFFFAF"/>
    <a:srgbClr val="FFFFCC"/>
    <a:srgbClr val="00100F"/>
    <a:srgbClr val="001817"/>
    <a:srgbClr val="002B2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r>
              <a:rPr lang="en-US" dirty="0">
                <a:latin typeface="Calibri" panose="020F0502020204030204" pitchFamily="34" charset="0"/>
              </a:rPr>
              <a:t>The Hand of God Working In Our Life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r>
              <a:rPr lang="en-US" dirty="0">
                <a:latin typeface="Calibri" panose="020F0502020204030204" pitchFamily="34" charset="0"/>
              </a:rPr>
              <a:t>Richie Thetford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fld id="{A7BA97D2-3CB2-4F2F-A9A8-230C995BD5D5}" type="slidenum">
              <a:rPr lang="en-US">
                <a:latin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202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The Hand of God Working In Our Life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2988" y="525463"/>
            <a:ext cx="4665662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Richie Thetford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Calibri" panose="020F0502020204030204" pitchFamily="34" charset="0"/>
              </a:defRPr>
            </a:lvl1pPr>
          </a:lstStyle>
          <a:p>
            <a:fld id="{DC3EB1B0-2B19-45B0-8EA6-C34199DE40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6412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Hand of God Working In Our Life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</a:t>
            </a: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2988" y="525463"/>
            <a:ext cx="4665662" cy="26257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74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Hand of God Working In Our Life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</a:t>
            </a: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2988" y="525463"/>
            <a:ext cx="4665662" cy="26257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72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BBB76-7FAC-449D-9EFC-AC7245787D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87BB7-69BE-4CD2-97B2-6060475AA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AC806-274D-4DB5-B628-F884C961B1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AC66BDA-4381-476D-AE29-73F12143E8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9745A-D80E-4545-A3BE-90931D62BB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40807-C4D3-426B-9D92-AB9E4E0543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37A57-96D0-4F1A-BE3F-2370BB7795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0B03A-B90B-4D4E-916A-BD698ED902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83FC9-1157-42D6-9DD7-934AD8E56E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0F93-C27E-4B99-9E23-45C24B240F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EF67D-D5EA-4E8C-A724-C82D332076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4F935-2D75-4409-9B80-1D5DBEEB4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0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50F2A61B-2121-4D22-B383-DE4659F8CD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7">
            <a:extLst>
              <a:ext uri="{FF2B5EF4-FFF2-40B4-BE49-F238E27FC236}">
                <a16:creationId xmlns:a16="http://schemas.microsoft.com/office/drawing/2014/main" id="{AE97EA62-CA10-4BA3-B445-E77F6E6A2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Down Arrow Callout 17"/>
          <p:cNvSpPr/>
          <p:nvPr/>
        </p:nvSpPr>
        <p:spPr>
          <a:xfrm>
            <a:off x="331839" y="271045"/>
            <a:ext cx="11582400" cy="2776955"/>
          </a:xfrm>
          <a:prstGeom prst="downArrow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1838" y="381000"/>
            <a:ext cx="11555361" cy="1524000"/>
          </a:xfrm>
        </p:spPr>
        <p:txBody>
          <a:bodyPr/>
          <a:lstStyle/>
          <a:p>
            <a:r>
              <a:rPr lang="en-US" sz="5400" b="1" dirty="0">
                <a:solidFill>
                  <a:sysClr val="windowText" lastClr="000000"/>
                </a:solidFill>
                <a:cs typeface="Segoe UI" panose="020B0502040204020203" pitchFamily="34" charset="0"/>
              </a:rPr>
              <a:t>The Hand of God Working In Our Life!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31837" y="3200400"/>
            <a:ext cx="1155536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“Blessed be the God and Father of our Lord Jesus Christ, who has blessed us with every spiritual blessing in the heavenly places in Christ”</a:t>
            </a:r>
            <a:b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Segoe UI" panose="020B0502040204020203" pitchFamily="34" charset="0"/>
              </a:rPr>
              <a:t>Ephesians 1:3</a:t>
            </a:r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10DBBD92-1B2D-4F00-AD8E-76A39543C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215574D9-470D-4634-AD61-2A90CAC6D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2192000" cy="152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4A9616-880F-44A7-8047-8369F181EA02}"/>
              </a:ext>
            </a:extLst>
          </p:cNvPr>
          <p:cNvSpPr txBox="1"/>
          <p:nvPr/>
        </p:nvSpPr>
        <p:spPr>
          <a:xfrm>
            <a:off x="19665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12" name="Rectangle 19">
            <a:extLst>
              <a:ext uri="{FF2B5EF4-FFF2-40B4-BE49-F238E27FC236}">
                <a16:creationId xmlns:a16="http://schemas.microsoft.com/office/drawing/2014/main" id="{1630E05F-8FE1-480D-858D-068642DC3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6400800"/>
            <a:ext cx="12172335" cy="152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52400"/>
            <a:ext cx="8839200" cy="685800"/>
          </a:xfrm>
        </p:spPr>
        <p:txBody>
          <a:bodyPr/>
          <a:lstStyle/>
          <a:p>
            <a:r>
              <a:rPr lang="en-US" sz="3600" b="1" dirty="0">
                <a:cs typeface="Segoe UI" panose="020B0502040204020203" pitchFamily="34" charset="0"/>
              </a:rPr>
              <a:t>The Hand of God Working In Our Life!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2064" y="1755076"/>
            <a:ext cx="6076335" cy="2971800"/>
          </a:xfrm>
        </p:spPr>
        <p:txBody>
          <a:bodyPr/>
          <a:lstStyle/>
          <a:p>
            <a:r>
              <a:rPr lang="en-US" sz="3600" b="1" dirty="0">
                <a:solidFill>
                  <a:srgbClr val="FF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Old Testament</a:t>
            </a:r>
          </a:p>
          <a:p>
            <a:r>
              <a:rPr lang="en-US" sz="3400" b="1" dirty="0">
                <a:solidFill>
                  <a:srgbClr val="FFFF00"/>
                </a:solidFill>
                <a:cs typeface="Segoe UI" panose="020B0502040204020203" pitchFamily="34" charset="0"/>
              </a:rPr>
              <a:t>Joseph</a:t>
            </a:r>
            <a:r>
              <a:rPr lang="en-US" sz="3400" b="1" dirty="0">
                <a:cs typeface="Segoe UI" panose="020B0502040204020203" pitchFamily="34" charset="0"/>
              </a:rPr>
              <a:t> </a:t>
            </a:r>
            <a:r>
              <a:rPr lang="en-US" sz="3400" dirty="0">
                <a:cs typeface="Segoe UI" panose="020B0502040204020203" pitchFamily="34" charset="0"/>
              </a:rPr>
              <a:t>(Genesis 39:21)</a:t>
            </a:r>
          </a:p>
          <a:p>
            <a:r>
              <a:rPr lang="en-US" sz="3400" b="1" dirty="0">
                <a:solidFill>
                  <a:srgbClr val="FFFF00"/>
                </a:solidFill>
                <a:cs typeface="Segoe UI" panose="020B0502040204020203" pitchFamily="34" charset="0"/>
              </a:rPr>
              <a:t>Esther</a:t>
            </a:r>
            <a:r>
              <a:rPr lang="en-US" sz="3400" b="1" dirty="0">
                <a:cs typeface="Segoe UI" panose="020B0502040204020203" pitchFamily="34" charset="0"/>
              </a:rPr>
              <a:t> </a:t>
            </a:r>
            <a:r>
              <a:rPr lang="en-US" sz="3400" dirty="0">
                <a:cs typeface="Segoe UI" panose="020B0502040204020203" pitchFamily="34" charset="0"/>
              </a:rPr>
              <a:t>(Esther 4:14)</a:t>
            </a:r>
          </a:p>
          <a:p>
            <a:r>
              <a:rPr lang="en-US" sz="3400" b="1" dirty="0">
                <a:solidFill>
                  <a:srgbClr val="FFFF00"/>
                </a:solidFill>
                <a:cs typeface="Segoe UI" panose="020B0502040204020203" pitchFamily="34" charset="0"/>
              </a:rPr>
              <a:t>Cyrus</a:t>
            </a:r>
            <a:r>
              <a:rPr lang="en-US" sz="3400" dirty="0">
                <a:cs typeface="Segoe UI" panose="020B0502040204020203" pitchFamily="34" charset="0"/>
              </a:rPr>
              <a:t> (Isaiah 44:28)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9665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9665" y="0"/>
            <a:ext cx="12192000" cy="152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665" y="914400"/>
            <a:ext cx="12152669" cy="609600"/>
          </a:xfrm>
          <a:prstGeom prst="rect">
            <a:avLst/>
          </a:prstGeom>
          <a:solidFill>
            <a:srgbClr val="FFF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8382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Providence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8932" y="4611706"/>
            <a:ext cx="11382067" cy="1484293"/>
          </a:xfrm>
          <a:prstGeom prst="rect">
            <a:avLst/>
          </a:prstGeom>
          <a:solidFill>
            <a:srgbClr val="0033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4743271"/>
            <a:ext cx="1097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We can be assured that God will provide for our needs if we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faithfully serve Him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and do our part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68C7FF-611D-4ABC-B1BA-BD212AB2FB8A}"/>
              </a:ext>
            </a:extLst>
          </p:cNvPr>
          <p:cNvSpPr txBox="1"/>
          <p:nvPr/>
        </p:nvSpPr>
        <p:spPr>
          <a:xfrm>
            <a:off x="19665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9665" y="6400800"/>
            <a:ext cx="12192000" cy="152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D37E085-7ED2-4B87-A2F5-B2DDF5E23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752039"/>
            <a:ext cx="5715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3600" b="1" kern="0" dirty="0">
                <a:solidFill>
                  <a:srgbClr val="FF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Today</a:t>
            </a:r>
          </a:p>
          <a:p>
            <a:r>
              <a:rPr lang="en-US" sz="3400" b="1" kern="0" dirty="0">
                <a:solidFill>
                  <a:srgbClr val="FFFF00"/>
                </a:solidFill>
                <a:cs typeface="Segoe UI" panose="020B0502040204020203" pitchFamily="34" charset="0"/>
              </a:rPr>
              <a:t>Civil Rulers</a:t>
            </a:r>
            <a:r>
              <a:rPr lang="en-US" sz="3400" b="1" kern="0" dirty="0">
                <a:cs typeface="Segoe UI" panose="020B0502040204020203" pitchFamily="34" charset="0"/>
              </a:rPr>
              <a:t> </a:t>
            </a:r>
            <a:r>
              <a:rPr lang="en-US" sz="3400" kern="0" dirty="0">
                <a:cs typeface="Segoe UI" panose="020B0502040204020203" pitchFamily="34" charset="0"/>
              </a:rPr>
              <a:t>(1 Timothy 2:1-2)</a:t>
            </a:r>
          </a:p>
          <a:p>
            <a:r>
              <a:rPr lang="en-US" sz="3400" b="1" kern="0" dirty="0">
                <a:solidFill>
                  <a:srgbClr val="FFFF00"/>
                </a:solidFill>
                <a:cs typeface="Segoe UI" panose="020B0502040204020203" pitchFamily="34" charset="0"/>
              </a:rPr>
              <a:t>His Children</a:t>
            </a:r>
            <a:r>
              <a:rPr lang="en-US" sz="3400" b="1" kern="0" dirty="0">
                <a:cs typeface="Segoe UI" panose="020B0502040204020203" pitchFamily="34" charset="0"/>
              </a:rPr>
              <a:t> </a:t>
            </a:r>
            <a:r>
              <a:rPr lang="en-US" sz="3400" kern="0" dirty="0">
                <a:cs typeface="Segoe UI" panose="020B0502040204020203" pitchFamily="34" charset="0"/>
              </a:rPr>
              <a:t>(Matthew 6:33)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2065" y="914400"/>
            <a:ext cx="12000270" cy="609600"/>
          </a:xfrm>
          <a:prstGeom prst="rect">
            <a:avLst/>
          </a:prstGeom>
          <a:solidFill>
            <a:srgbClr val="FFF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95735"/>
            <a:ext cx="11582400" cy="45809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FF9B"/>
                </a:solidFill>
                <a:cs typeface="Segoe UI" panose="020B0502040204020203" pitchFamily="34" charset="0"/>
              </a:rPr>
              <a:t>“The power that works in us</a:t>
            </a:r>
            <a:r>
              <a:rPr lang="en-US" sz="2800" b="1" dirty="0">
                <a:solidFill>
                  <a:srgbClr val="FFFF9B"/>
                </a:solidFill>
                <a:cs typeface="Segoe UI" panose="020B0502040204020203" pitchFamily="34" charset="0"/>
              </a:rPr>
              <a:t>”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solidFill>
                  <a:srgbClr val="FFFF00"/>
                </a:solidFill>
                <a:cs typeface="Segoe UI" panose="020B0502040204020203" pitchFamily="34" charset="0"/>
              </a:rPr>
              <a:t>Ephesians 3:14-21</a:t>
            </a:r>
          </a:p>
          <a:p>
            <a:pPr lvl="1">
              <a:lnSpc>
                <a:spcPct val="90000"/>
              </a:lnSpc>
            </a:pPr>
            <a:r>
              <a:rPr lang="en-US" sz="2900" dirty="0">
                <a:cs typeface="Segoe UI" panose="020B0502040204020203" pitchFamily="34" charset="0"/>
              </a:rPr>
              <a:t>Some make this a mystical experience; or direct action of the Holy Spirit in the Christian’s life.</a:t>
            </a:r>
          </a:p>
          <a:p>
            <a:pPr lvl="2">
              <a:lnSpc>
                <a:spcPct val="90000"/>
              </a:lnSpc>
            </a:pPr>
            <a:r>
              <a:rPr lang="en-US" sz="2600" dirty="0">
                <a:solidFill>
                  <a:srgbClr val="FFFF00"/>
                </a:solidFill>
                <a:cs typeface="Segoe UI" panose="020B0502040204020203" pitchFamily="34" charset="0"/>
              </a:rPr>
              <a:t>V.14-15</a:t>
            </a:r>
            <a:r>
              <a:rPr lang="en-US" sz="2600" dirty="0">
                <a:cs typeface="Segoe UI" panose="020B0502040204020203" pitchFamily="34" charset="0"/>
              </a:rPr>
              <a:t> – Grants you to be strengthened</a:t>
            </a:r>
          </a:p>
          <a:p>
            <a:pPr lvl="2">
              <a:lnSpc>
                <a:spcPct val="90000"/>
              </a:lnSpc>
            </a:pPr>
            <a:r>
              <a:rPr lang="en-US" sz="2600" dirty="0">
                <a:solidFill>
                  <a:srgbClr val="FFFF00"/>
                </a:solidFill>
                <a:cs typeface="Segoe UI" panose="020B0502040204020203" pitchFamily="34" charset="0"/>
              </a:rPr>
              <a:t>V.16</a:t>
            </a:r>
            <a:r>
              <a:rPr lang="en-US" sz="2600" dirty="0">
                <a:cs typeface="Segoe UI" panose="020B0502040204020203" pitchFamily="34" charset="0"/>
              </a:rPr>
              <a:t> – Spirit works on the inner man</a:t>
            </a:r>
          </a:p>
          <a:p>
            <a:pPr lvl="2">
              <a:lnSpc>
                <a:spcPct val="90000"/>
              </a:lnSpc>
            </a:pPr>
            <a:r>
              <a:rPr lang="en-US" sz="2600" dirty="0">
                <a:solidFill>
                  <a:srgbClr val="FFFF00"/>
                </a:solidFill>
                <a:cs typeface="Segoe UI" panose="020B0502040204020203" pitchFamily="34" charset="0"/>
              </a:rPr>
              <a:t>V.17</a:t>
            </a:r>
            <a:r>
              <a:rPr lang="en-US" sz="2600" dirty="0">
                <a:cs typeface="Segoe UI" panose="020B0502040204020203" pitchFamily="34" charset="0"/>
              </a:rPr>
              <a:t> – Christ dwelling in our heart by faith</a:t>
            </a:r>
          </a:p>
          <a:p>
            <a:pPr lvl="2">
              <a:lnSpc>
                <a:spcPct val="90000"/>
              </a:lnSpc>
            </a:pPr>
            <a:r>
              <a:rPr lang="en-US" sz="2600" dirty="0">
                <a:solidFill>
                  <a:srgbClr val="FFFF00"/>
                </a:solidFill>
                <a:cs typeface="Segoe UI" panose="020B0502040204020203" pitchFamily="34" charset="0"/>
              </a:rPr>
              <a:t>V.17-19</a:t>
            </a:r>
            <a:r>
              <a:rPr lang="en-US" sz="2600" dirty="0">
                <a:cs typeface="Segoe UI" panose="020B0502040204020203" pitchFamily="34" charset="0"/>
              </a:rPr>
              <a:t> – Benefits</a:t>
            </a:r>
          </a:p>
          <a:p>
            <a:pPr lvl="2">
              <a:lnSpc>
                <a:spcPct val="90000"/>
              </a:lnSpc>
            </a:pPr>
            <a:r>
              <a:rPr lang="en-US" sz="2600" dirty="0">
                <a:solidFill>
                  <a:srgbClr val="FFFF00"/>
                </a:solidFill>
                <a:cs typeface="Segoe UI" panose="020B0502040204020203" pitchFamily="34" charset="0"/>
              </a:rPr>
              <a:t>V.20 </a:t>
            </a:r>
            <a:r>
              <a:rPr lang="en-US" sz="2600" dirty="0">
                <a:cs typeface="Segoe UI" panose="020B0502040204020203" pitchFamily="34" charset="0"/>
              </a:rPr>
              <a:t>– The power works in us </a:t>
            </a:r>
            <a:r>
              <a:rPr lang="en-US" sz="2600" dirty="0">
                <a:solidFill>
                  <a:srgbClr val="FFFF9B"/>
                </a:solidFill>
                <a:cs typeface="Segoe UI" panose="020B0502040204020203" pitchFamily="34" charset="0"/>
              </a:rPr>
              <a:t>(power of God working in our lives)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US" i="1" dirty="0">
              <a:cs typeface="Segoe UI" panose="020B0502040204020203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676400" y="152400"/>
            <a:ext cx="883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Segoe UI" panose="020B0502040204020203" pitchFamily="34" charset="0"/>
              </a:rPr>
              <a:t>The Hand of God Working In Our Life!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066" y="838200"/>
            <a:ext cx="11867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God Works In 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5791199"/>
            <a:ext cx="11582400" cy="457201"/>
          </a:xfrm>
          <a:prstGeom prst="rect">
            <a:avLst/>
          </a:prstGeom>
          <a:solidFill>
            <a:srgbClr val="0033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465" y="5791200"/>
            <a:ext cx="11562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1 John 5:4; Colossians 1:9-11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D90B5D-A9CE-4498-A04C-98F014396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633DC2D7-A4A5-4BC3-AC44-3345C5C4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980A245C-6059-4CFE-A187-1232F5DF9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2192000" cy="152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EA4FFD-07BB-4FED-BD85-7C553E6499EC}"/>
              </a:ext>
            </a:extLst>
          </p:cNvPr>
          <p:cNvSpPr txBox="1"/>
          <p:nvPr/>
        </p:nvSpPr>
        <p:spPr>
          <a:xfrm>
            <a:off x="19665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22" name="Rectangle 19">
            <a:extLst>
              <a:ext uri="{FF2B5EF4-FFF2-40B4-BE49-F238E27FC236}">
                <a16:creationId xmlns:a16="http://schemas.microsoft.com/office/drawing/2014/main" id="{E7000F75-3825-4609-BFF4-AA6C7CD73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6400800"/>
            <a:ext cx="12192000" cy="152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2065" y="914400"/>
            <a:ext cx="12000270" cy="609600"/>
          </a:xfrm>
          <a:prstGeom prst="rect">
            <a:avLst/>
          </a:prstGeom>
          <a:solidFill>
            <a:srgbClr val="FFF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799"/>
            <a:ext cx="11506200" cy="6096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Man and God are at work to accomplish God’s will in man’s life!</a:t>
            </a:r>
            <a:endParaRPr lang="en-US" i="1" dirty="0">
              <a:solidFill>
                <a:srgbClr val="FFFF9B"/>
              </a:solidFill>
              <a:cs typeface="Segoe UI" panose="020B0502040204020203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676400" y="152400"/>
            <a:ext cx="883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Segoe UI" panose="020B0502040204020203" pitchFamily="34" charset="0"/>
              </a:rPr>
              <a:t>The Hand of God Working In Our Life!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065" y="838200"/>
            <a:ext cx="11847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God Works In Us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2971801"/>
            <a:ext cx="11506200" cy="269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“Therefore, my beloved, as you have always obeyed,</a:t>
            </a:r>
            <a:b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not as in my presence only, but now much more in my absence, </a:t>
            </a:r>
            <a:r>
              <a:rPr lang="en-US" b="1" dirty="0">
                <a:latin typeface="Calibri" panose="020F0502020204030204" pitchFamily="34" charset="0"/>
                <a:cs typeface="Segoe UI" panose="020B0502040204020203" pitchFamily="34" charset="0"/>
              </a:rPr>
              <a:t>work out your own salvation</a:t>
            </a:r>
            <a:r>
              <a:rPr lang="en-US" dirty="0">
                <a:latin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with fear and trembling;</a:t>
            </a:r>
            <a:b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for it is </a:t>
            </a:r>
            <a:r>
              <a:rPr lang="en-US" b="1" dirty="0">
                <a:latin typeface="Calibri" panose="020F0502020204030204" pitchFamily="34" charset="0"/>
                <a:cs typeface="Segoe UI" panose="020B0502040204020203" pitchFamily="34" charset="0"/>
              </a:rPr>
              <a:t>God who works in you</a:t>
            </a:r>
            <a:r>
              <a:rPr lang="en-US" dirty="0">
                <a:latin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both to will</a:t>
            </a:r>
            <a:b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and to do for His good pleasure.”</a:t>
            </a:r>
            <a:b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2800" b="1" dirty="0">
                <a:solidFill>
                  <a:srgbClr val="FFFF9B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Philippians 2:12-13</a:t>
            </a:r>
            <a:r>
              <a:rPr lang="en-US" sz="2800" dirty="0">
                <a:solidFill>
                  <a:srgbClr val="FFFF9B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8ABE803-D88E-4DF8-8C00-D9A656757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8F956AB9-DAFD-402E-9F25-A9002CB2B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5597F22B-3396-4DB0-88BE-A78437B95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2192000" cy="152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7AEABA-B822-4E4C-978A-668C5B9A780C}"/>
              </a:ext>
            </a:extLst>
          </p:cNvPr>
          <p:cNvSpPr txBox="1"/>
          <p:nvPr/>
        </p:nvSpPr>
        <p:spPr>
          <a:xfrm>
            <a:off x="19665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F8A2E50E-EFFC-4C0E-B312-DD37D9C36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6400800"/>
            <a:ext cx="12192000" cy="152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9665" y="914400"/>
            <a:ext cx="12019935" cy="609600"/>
          </a:xfrm>
          <a:prstGeom prst="rect">
            <a:avLst/>
          </a:prstGeom>
          <a:solidFill>
            <a:srgbClr val="FFF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0" y="1752601"/>
            <a:ext cx="6477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Through the Gospel</a:t>
            </a:r>
          </a:p>
          <a:p>
            <a:r>
              <a:rPr lang="en-US" sz="3400" dirty="0">
                <a:latin typeface="Calibri" panose="020F0502020204030204" pitchFamily="34" charset="0"/>
                <a:cs typeface="Segoe UI" panose="020B0502040204020203" pitchFamily="34" charset="0"/>
              </a:rPr>
              <a:t>Acts 2:37, 39; 16:13-15</a:t>
            </a:r>
          </a:p>
        </p:txBody>
      </p:sp>
      <p:sp>
        <p:nvSpPr>
          <p:cNvPr id="6237" name="Text Box 93"/>
          <p:cNvSpPr txBox="1">
            <a:spLocks noChangeArrowheads="1"/>
          </p:cNvSpPr>
          <p:nvPr/>
        </p:nvSpPr>
        <p:spPr bwMode="auto">
          <a:xfrm>
            <a:off x="2286000" y="3352800"/>
            <a:ext cx="6553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Through Human Agents</a:t>
            </a:r>
          </a:p>
          <a:p>
            <a:r>
              <a:rPr lang="en-US" sz="3400" dirty="0">
                <a:latin typeface="Calibri" panose="020F0502020204030204" pitchFamily="34" charset="0"/>
                <a:cs typeface="Segoe UI" panose="020B0502040204020203" pitchFamily="34" charset="0"/>
              </a:rPr>
              <a:t>Ephesians 4:11-13; 1 Corinthians 3:9</a:t>
            </a:r>
          </a:p>
        </p:txBody>
      </p:sp>
      <p:sp>
        <p:nvSpPr>
          <p:cNvPr id="6238" name="Text Box 94"/>
          <p:cNvSpPr txBox="1">
            <a:spLocks noChangeArrowheads="1"/>
          </p:cNvSpPr>
          <p:nvPr/>
        </p:nvSpPr>
        <p:spPr bwMode="auto">
          <a:xfrm>
            <a:off x="2286000" y="4953000"/>
            <a:ext cx="6553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Through Prayer</a:t>
            </a:r>
          </a:p>
          <a:p>
            <a:r>
              <a:rPr lang="en-US" sz="3400" dirty="0">
                <a:latin typeface="Calibri" panose="020F0502020204030204" pitchFamily="34" charset="0"/>
                <a:cs typeface="Segoe UI" panose="020B0502040204020203" pitchFamily="34" charset="0"/>
              </a:rPr>
              <a:t>John 14:13-14; 15:7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76400" y="152400"/>
            <a:ext cx="883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Segoe UI" panose="020B0502040204020203" pitchFamily="34" charset="0"/>
              </a:rPr>
              <a:t>The Hand of God Working In Our Life!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065" y="838200"/>
            <a:ext cx="11867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How Does God Work In Our Life?</a:t>
            </a:r>
          </a:p>
        </p:txBody>
      </p:sp>
      <p:pic>
        <p:nvPicPr>
          <p:cNvPr id="17" name="Picture 16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752600"/>
            <a:ext cx="1714081" cy="1371600"/>
          </a:xfrm>
          <a:prstGeom prst="rect">
            <a:avLst/>
          </a:prstGeom>
        </p:spPr>
      </p:pic>
      <p:pic>
        <p:nvPicPr>
          <p:cNvPr id="19" name="Picture 18" descr="PreachersLook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1" y="3359376"/>
            <a:ext cx="1703264" cy="1441224"/>
          </a:xfrm>
          <a:prstGeom prst="rect">
            <a:avLst/>
          </a:prstGeom>
        </p:spPr>
      </p:pic>
      <p:pic>
        <p:nvPicPr>
          <p:cNvPr id="21" name="Picture 20" descr="t_Praying_Hands008[1]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778" y="4981331"/>
            <a:ext cx="1703264" cy="1238737"/>
          </a:xfrm>
          <a:prstGeom prst="rect">
            <a:avLst/>
          </a:prstGeom>
        </p:spPr>
      </p:pic>
      <p:sp>
        <p:nvSpPr>
          <p:cNvPr id="18" name="Rectangle 16">
            <a:extLst>
              <a:ext uri="{FF2B5EF4-FFF2-40B4-BE49-F238E27FC236}">
                <a16:creationId xmlns:a16="http://schemas.microsoft.com/office/drawing/2014/main" id="{EB323764-571B-4BD9-B13B-9551BA71D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F4BF4CE1-A52D-4D84-88E2-074A2CFF5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F623F7EC-6350-40AC-A5CF-BD89E862F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2192000" cy="152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3F0AB3-DAA5-4136-BDDB-B46EFED360B7}"/>
              </a:ext>
            </a:extLst>
          </p:cNvPr>
          <p:cNvSpPr txBox="1"/>
          <p:nvPr/>
        </p:nvSpPr>
        <p:spPr>
          <a:xfrm>
            <a:off x="19665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24" name="Rectangle 19">
            <a:extLst>
              <a:ext uri="{FF2B5EF4-FFF2-40B4-BE49-F238E27FC236}">
                <a16:creationId xmlns:a16="http://schemas.microsoft.com/office/drawing/2014/main" id="{6F3F0B9F-85D3-4064-9C63-C297C6B31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6400800"/>
            <a:ext cx="12192000" cy="152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237" grpId="0"/>
      <p:bldP spid="62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72065" y="914400"/>
            <a:ext cx="12000270" cy="533400"/>
          </a:xfrm>
          <a:prstGeom prst="rect">
            <a:avLst/>
          </a:prstGeom>
          <a:solidFill>
            <a:srgbClr val="FFF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11582400" cy="2362200"/>
          </a:xfrm>
        </p:spPr>
        <p:txBody>
          <a:bodyPr/>
          <a:lstStyle/>
          <a:p>
            <a:r>
              <a:rPr lang="en-US" b="1" dirty="0">
                <a:solidFill>
                  <a:srgbClr val="FF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WE MUST!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cs typeface="Segoe UI" panose="020B0502040204020203" pitchFamily="34" charset="0"/>
              </a:rPr>
              <a:t>John 6:27-29</a:t>
            </a:r>
          </a:p>
          <a:p>
            <a:pPr lvl="1"/>
            <a:r>
              <a:rPr lang="en-US" sz="3000" dirty="0">
                <a:cs typeface="Segoe UI" panose="020B0502040204020203" pitchFamily="34" charset="0"/>
              </a:rPr>
              <a:t>Faith is a work that we </a:t>
            </a:r>
            <a:r>
              <a:rPr lang="en-US" sz="3000" b="1" dirty="0">
                <a:cs typeface="Segoe UI" panose="020B0502040204020203" pitchFamily="34" charset="0"/>
              </a:rPr>
              <a:t>MUST </a:t>
            </a:r>
            <a:r>
              <a:rPr lang="en-US" sz="3000" dirty="0">
                <a:cs typeface="Segoe UI" panose="020B0502040204020203" pitchFamily="34" charset="0"/>
              </a:rPr>
              <a:t>do</a:t>
            </a:r>
          </a:p>
          <a:p>
            <a:pPr lvl="1"/>
            <a:r>
              <a:rPr lang="en-US" sz="3000" dirty="0">
                <a:cs typeface="Segoe UI" panose="020B0502040204020203" pitchFamily="34" charset="0"/>
              </a:rPr>
              <a:t>Through our obedience God’s works are accomplished in our life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676400" y="152400"/>
            <a:ext cx="883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Segoe UI" panose="020B0502040204020203" pitchFamily="34" charset="0"/>
              </a:rPr>
              <a:t>The Hand of God Working In Our Life!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2065" y="838200"/>
            <a:ext cx="1184787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Can Men Do God’s Work in Their Lives?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4465" y="4038600"/>
            <a:ext cx="1156273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“Therefore, my beloved, </a:t>
            </a:r>
            <a:r>
              <a:rPr lang="en-US" sz="3000" b="1" dirty="0">
                <a:latin typeface="Calibri" panose="020F0502020204030204" pitchFamily="34" charset="0"/>
                <a:cs typeface="Segoe UI" panose="020B0502040204020203" pitchFamily="34" charset="0"/>
              </a:rPr>
              <a:t>as you have always obeyed</a:t>
            </a: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, not as in my presence only, but now much more in my absence, work out your</a:t>
            </a:r>
            <a:b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own salvation with fear and trembling; </a:t>
            </a:r>
            <a:r>
              <a:rPr lang="en-US" sz="3000" b="1" dirty="0">
                <a:latin typeface="Calibri" panose="020F0502020204030204" pitchFamily="34" charset="0"/>
                <a:cs typeface="Segoe UI" panose="020B0502040204020203" pitchFamily="34" charset="0"/>
              </a:rPr>
              <a:t>for it is God who works in</a:t>
            </a:r>
            <a:br>
              <a:rPr lang="en-US" sz="3000" b="1" dirty="0"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000" b="1" dirty="0">
                <a:latin typeface="Calibri" panose="020F0502020204030204" pitchFamily="34" charset="0"/>
                <a:cs typeface="Segoe UI" panose="020B0502040204020203" pitchFamily="34" charset="0"/>
              </a:rPr>
              <a:t>you both to will and to do for His good pleasure</a:t>
            </a:r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.”</a:t>
            </a:r>
            <a:b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000" b="1" dirty="0">
                <a:solidFill>
                  <a:srgbClr val="FFFF9B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Philippians 2:12-13 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4F33BF81-812D-4323-B36E-B123EFE4A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3F254E22-1EA3-4C3D-B1C7-E9BE3B78D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DFF1D960-865E-4405-983E-8A26C12B3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2192000" cy="152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DE8476-5A4A-4139-A1B2-067A75A438F6}"/>
              </a:ext>
            </a:extLst>
          </p:cNvPr>
          <p:cNvSpPr txBox="1"/>
          <p:nvPr/>
        </p:nvSpPr>
        <p:spPr>
          <a:xfrm>
            <a:off x="19665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18" name="Rectangle 19">
            <a:extLst>
              <a:ext uri="{FF2B5EF4-FFF2-40B4-BE49-F238E27FC236}">
                <a16:creationId xmlns:a16="http://schemas.microsoft.com/office/drawing/2014/main" id="{D74C7CF4-0848-4A6B-9A35-828A61FE1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6400800"/>
            <a:ext cx="12192000" cy="152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72065" y="914400"/>
            <a:ext cx="12000270" cy="609600"/>
          </a:xfrm>
          <a:prstGeom prst="rect">
            <a:avLst/>
          </a:prstGeom>
          <a:solidFill>
            <a:srgbClr val="FFFF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1676399"/>
            <a:ext cx="11506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*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Trust</a:t>
            </a:r>
            <a:r>
              <a:rPr lang="en-US" b="1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b="1" u="sng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in</a:t>
            </a:r>
            <a:r>
              <a:rPr lang="en-US" b="1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God</a:t>
            </a:r>
            <a:b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Calibri" panose="020F0502020204030204" pitchFamily="34" charset="0"/>
                <a:cs typeface="Segoe UI" panose="020B0502040204020203" pitchFamily="34" charset="0"/>
              </a:rPr>
              <a:t>   </a:t>
            </a:r>
            <a: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  <a:t>(Matthew 6:30-32)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anose="020F0502020204030204" pitchFamily="34" charset="0"/>
              </a:rPr>
              <a:t>			</a:t>
            </a:r>
            <a:r>
              <a:rPr lang="en-US" dirty="0">
                <a:latin typeface="Calibri" panose="020F0502020204030204" pitchFamily="34" charset="0"/>
                <a:cs typeface="Segoe UI" panose="020B0502040204020203" pitchFamily="34" charset="0"/>
              </a:rPr>
              <a:t>*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Pray </a:t>
            </a:r>
            <a:r>
              <a:rPr lang="en-US" b="1" u="sng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to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 God</a:t>
            </a:r>
            <a:b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Calibri" panose="020F0502020204030204" pitchFamily="34" charset="0"/>
                <a:cs typeface="Segoe UI" panose="020B0502040204020203" pitchFamily="34" charset="0"/>
              </a:rPr>
              <a:t>			   </a:t>
            </a:r>
            <a: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  <a:t>(Matthew 7:7-11; James 5:13-18)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anose="020F0502020204030204" pitchFamily="34" charset="0"/>
                <a:cs typeface="Segoe UI" panose="020B0502040204020203" pitchFamily="34" charset="0"/>
              </a:rPr>
              <a:t>				*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Live faithfully</a:t>
            </a:r>
            <a:r>
              <a:rPr lang="en-US" b="1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b="1" u="sng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for</a:t>
            </a:r>
            <a:r>
              <a:rPr lang="en-US" b="1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God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81000" y="4800600"/>
            <a:ext cx="11430000" cy="1415772"/>
          </a:xfrm>
          <a:prstGeom prst="roundRect">
            <a:avLst>
              <a:gd name="adj" fmla="val 16667"/>
            </a:avLst>
          </a:prstGeom>
          <a:solidFill>
            <a:srgbClr val="FFFF9B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57200" y="4895671"/>
            <a:ext cx="1135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We should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work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 as if everything depends upon us,</a:t>
            </a:r>
            <a:b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and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pray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 as if everything depends upon God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676400" y="152400"/>
            <a:ext cx="883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Segoe UI" panose="020B0502040204020203" pitchFamily="34" charset="0"/>
              </a:rPr>
              <a:t>The Hand of God Working In Our Life!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2065" y="838200"/>
            <a:ext cx="11867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What Have We Learned?</a:t>
            </a:r>
          </a:p>
        </p:txBody>
      </p:sp>
      <p:pic>
        <p:nvPicPr>
          <p:cNvPr id="15" name="Picture 14" descr="784222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743200"/>
            <a:ext cx="2667000" cy="1905000"/>
          </a:xfrm>
          <a:prstGeom prst="rect">
            <a:avLst/>
          </a:prstGeom>
        </p:spPr>
      </p:pic>
      <p:sp>
        <p:nvSpPr>
          <p:cNvPr id="16" name="Rectangle 16">
            <a:extLst>
              <a:ext uri="{FF2B5EF4-FFF2-40B4-BE49-F238E27FC236}">
                <a16:creationId xmlns:a16="http://schemas.microsoft.com/office/drawing/2014/main" id="{2030F004-D6B3-408E-9F11-D7CAB5241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59EB692D-89EF-4B03-900D-78C02D11A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9600" y="0"/>
            <a:ext cx="1524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2ACBE51F-7742-4015-A2AF-AC1CE6E0E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0"/>
            <a:ext cx="12192000" cy="152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2DEB1B-546D-424C-B788-807B66B24870}"/>
              </a:ext>
            </a:extLst>
          </p:cNvPr>
          <p:cNvSpPr txBox="1"/>
          <p:nvPr/>
        </p:nvSpPr>
        <p:spPr>
          <a:xfrm>
            <a:off x="19665" y="6519446"/>
            <a:ext cx="12192000" cy="33855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895B4AA-180A-45CC-8EE6-4671A6DD9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" y="6400800"/>
            <a:ext cx="12192000" cy="152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  <p:bldP spid="1127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644</Words>
  <Application>Microsoft Office PowerPoint</Application>
  <PresentationFormat>Widescreen</PresentationFormat>
  <Paragraphs>59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Souvenir Lt BT</vt:lpstr>
      <vt:lpstr>Default Design</vt:lpstr>
      <vt:lpstr>The Hand of God Working In Our Life!</vt:lpstr>
      <vt:lpstr>The Hand of God Working In Our Life!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Richard Thetford</cp:lastModifiedBy>
  <cp:revision>38</cp:revision>
  <dcterms:created xsi:type="dcterms:W3CDTF">2003-06-11T01:32:23Z</dcterms:created>
  <dcterms:modified xsi:type="dcterms:W3CDTF">2021-01-31T22:51:56Z</dcterms:modified>
</cp:coreProperties>
</file>