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65" r:id="rId3"/>
    <p:sldId id="257" r:id="rId4"/>
    <p:sldId id="266" r:id="rId5"/>
    <p:sldId id="258" r:id="rId6"/>
    <p:sldId id="259" r:id="rId7"/>
    <p:sldId id="260" r:id="rId8"/>
  </p:sldIdLst>
  <p:sldSz cx="12192000" cy="6858000"/>
  <p:notesSz cx="9290050" cy="70040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Souvenir Lt BT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Souvenir Lt BT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Souvenir Lt BT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Souvenir Lt BT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Souvenir Lt BT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Souvenir Lt BT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Souvenir Lt BT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Souvenir Lt BT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Souvenir Lt BT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03332"/>
    <a:srgbClr val="FFFF9B"/>
    <a:srgbClr val="FFFF00"/>
    <a:srgbClr val="FFFFAF"/>
    <a:srgbClr val="FFFFCC"/>
    <a:srgbClr val="00100F"/>
    <a:srgbClr val="001817"/>
    <a:srgbClr val="002B2A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778" y="43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25900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4" tIns="46552" rIns="93104" bIns="46552" numCol="1" anchor="t" anchorCtr="0" compatLnSpc="1">
            <a:prstTxWarp prst="textNoShape">
              <a:avLst/>
            </a:prstTxWarp>
          </a:bodyPr>
          <a:lstStyle>
            <a:lvl1pPr defTabSz="930275">
              <a:defRPr sz="1200">
                <a:latin typeface="Arial" charset="0"/>
              </a:defRPr>
            </a:lvl1pPr>
          </a:lstStyle>
          <a:p>
            <a:r>
              <a:rPr lang="en-US" dirty="0">
                <a:latin typeface="Calibri" panose="020F0502020204030204" pitchFamily="34" charset="0"/>
              </a:rPr>
              <a:t>The Hand of God Working In Our Life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62563" y="0"/>
            <a:ext cx="4025900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4" tIns="46552" rIns="93104" bIns="46552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>
                <a:latin typeface="Arial" charset="0"/>
              </a:defRPr>
            </a:lvl1pPr>
          </a:lstStyle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651625"/>
            <a:ext cx="4025900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4" tIns="46552" rIns="93104" bIns="46552" numCol="1" anchor="b" anchorCtr="0" compatLnSpc="1">
            <a:prstTxWarp prst="textNoShape">
              <a:avLst/>
            </a:prstTxWarp>
          </a:bodyPr>
          <a:lstStyle>
            <a:lvl1pPr defTabSz="930275">
              <a:defRPr sz="1200">
                <a:latin typeface="Arial" charset="0"/>
              </a:defRPr>
            </a:lvl1pPr>
          </a:lstStyle>
          <a:p>
            <a:r>
              <a:rPr lang="en-US" dirty="0">
                <a:latin typeface="Calibri" panose="020F0502020204030204" pitchFamily="34" charset="0"/>
              </a:rPr>
              <a:t>Richie Thetford</a:t>
            </a:r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62563" y="6651625"/>
            <a:ext cx="4025900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4" tIns="46552" rIns="93104" bIns="46552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>
                <a:latin typeface="Arial" charset="0"/>
              </a:defRPr>
            </a:lvl1pPr>
          </a:lstStyle>
          <a:p>
            <a:fld id="{A7BA97D2-3CB2-4F2F-A9A8-230C995BD5D5}" type="slidenum">
              <a:rPr lang="en-US">
                <a:latin typeface="Calibri" panose="020F0502020204030204" pitchFamily="34" charset="0"/>
              </a:rPr>
              <a:pPr/>
              <a:t>‹#›</a:t>
            </a:fld>
            <a:endParaRPr 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72028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25900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4" tIns="46552" rIns="93104" bIns="46552" numCol="1" anchor="t" anchorCtr="0" compatLnSpc="1">
            <a:prstTxWarp prst="textNoShape">
              <a:avLst/>
            </a:prstTxWarp>
          </a:bodyPr>
          <a:lstStyle>
            <a:lvl1pPr defTabSz="930275">
              <a:defRPr sz="120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The Hand of God Working In Our Life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62563" y="0"/>
            <a:ext cx="4025900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4" tIns="46552" rIns="93104" bIns="46552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>
                <a:latin typeface="Calibri" panose="020F0502020204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312988" y="525463"/>
            <a:ext cx="4665662" cy="26257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8688" y="3327400"/>
            <a:ext cx="7432675" cy="3151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4" tIns="46552" rIns="93104" bIns="4655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651625"/>
            <a:ext cx="4025900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4" tIns="46552" rIns="93104" bIns="46552" numCol="1" anchor="b" anchorCtr="0" compatLnSpc="1">
            <a:prstTxWarp prst="textNoShape">
              <a:avLst/>
            </a:prstTxWarp>
          </a:bodyPr>
          <a:lstStyle>
            <a:lvl1pPr defTabSz="930275">
              <a:defRPr sz="120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Richie Thetford</a:t>
            </a:r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62563" y="6651625"/>
            <a:ext cx="4025900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4" tIns="46552" rIns="93104" bIns="46552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>
                <a:latin typeface="Calibri" panose="020F0502020204030204" pitchFamily="34" charset="0"/>
              </a:defRPr>
            </a:lvl1pPr>
          </a:lstStyle>
          <a:p>
            <a:fld id="{DC3EB1B0-2B19-45B0-8EA6-C34199DE40F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3464129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Hand of God Working In Our Life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Richie Thetford</a:t>
            </a:r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2988" y="525463"/>
            <a:ext cx="4665662" cy="2625725"/>
          </a:xfrm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9745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Hand of God Working In Our Life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Richie Thetford</a:t>
            </a:r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2988" y="525463"/>
            <a:ext cx="4665662" cy="2625725"/>
          </a:xfrm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4724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ABBB76-7FAC-449D-9EFC-AC7245787D7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F87BB7-69BE-4CD2-97B2-6060475AAB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CAC806-274D-4DB5-B628-F884C961B17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1AC66BDA-4381-476D-AE29-73F12143E80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99745A-D80E-4545-A3BE-90931D62BB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440807-C4D3-426B-9D92-AB9E4E0543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137A57-96D0-4F1A-BE3F-2370BB7795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60B03A-B90B-4D4E-916A-BD698ED9021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B83FC9-1157-42D6-9DD7-934AD8E56EC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990F93-C27E-4B99-9E23-45C24B240FF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EEF67D-D5EA-4E8C-A724-C82D332076F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64F935-2D75-4409-9B80-1D5DBEEB486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eelOff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100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Calibri" panose="020F0502020204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Calibri" panose="020F0502020204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Calibri" panose="020F0502020204030204" pitchFamily="34" charset="0"/>
              </a:defRPr>
            </a:lvl1pPr>
          </a:lstStyle>
          <a:p>
            <a:fld id="{50F2A61B-2121-4D22-B383-DE4659F8CDE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72" r:id="rId12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eelOff"/>
      </p:transition>
    </mc:Choice>
    <mc:Fallback xmlns="">
      <p:transition spd="slow">
        <p:fade/>
      </p:transition>
    </mc:Fallback>
  </mc:AlternateConten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anose="020F0502020204030204" pitchFamily="34" charset="0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Calibri" panose="020F0502020204030204" pitchFamily="34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 panose="020F0502020204030204" pitchFamily="34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anose="020F0502020204030204" pitchFamily="34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anose="020F0502020204030204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7">
            <a:extLst>
              <a:ext uri="{FF2B5EF4-FFF2-40B4-BE49-F238E27FC236}">
                <a16:creationId xmlns:a16="http://schemas.microsoft.com/office/drawing/2014/main" id="{AE97EA62-CA10-4BA3-B445-E77F6E6A21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39600" y="0"/>
            <a:ext cx="152400" cy="68580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Down Arrow Callout 17"/>
          <p:cNvSpPr/>
          <p:nvPr/>
        </p:nvSpPr>
        <p:spPr>
          <a:xfrm>
            <a:off x="331839" y="271045"/>
            <a:ext cx="11582400" cy="2776955"/>
          </a:xfrm>
          <a:prstGeom prst="downArrowCallou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31838" y="381000"/>
            <a:ext cx="11555361" cy="1524000"/>
          </a:xfrm>
        </p:spPr>
        <p:txBody>
          <a:bodyPr/>
          <a:lstStyle/>
          <a:p>
            <a:r>
              <a:rPr lang="en-US" sz="5400" b="1" dirty="0">
                <a:solidFill>
                  <a:sysClr val="windowText" lastClr="000000"/>
                </a:solidFill>
                <a:cs typeface="Segoe UI" panose="020B0502040204020203" pitchFamily="34" charset="0"/>
              </a:rPr>
              <a:t>The Hand of God Working In Our Life!</a:t>
            </a:r>
          </a:p>
        </p:txBody>
      </p:sp>
      <p:sp>
        <p:nvSpPr>
          <p:cNvPr id="2062" name="Text Box 14"/>
          <p:cNvSpPr txBox="1">
            <a:spLocks noChangeArrowheads="1"/>
          </p:cNvSpPr>
          <p:nvPr/>
        </p:nvSpPr>
        <p:spPr bwMode="auto">
          <a:xfrm>
            <a:off x="331837" y="3200400"/>
            <a:ext cx="11555361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4000" dirty="0">
                <a:solidFill>
                  <a:srgbClr val="FFFF00"/>
                </a:solidFill>
                <a:latin typeface="Calibri" panose="020F0502020204030204" pitchFamily="34" charset="0"/>
                <a:cs typeface="Segoe UI" panose="020B0502040204020203" pitchFamily="34" charset="0"/>
              </a:rPr>
              <a:t>“Blessed be the God and Father of our Lord Jesus Christ, who has blessed us with every spiritual blessing in the heavenly places in Christ”</a:t>
            </a:r>
            <a:br>
              <a:rPr lang="en-US" sz="4000" dirty="0">
                <a:solidFill>
                  <a:srgbClr val="FFFF00"/>
                </a:solidFill>
                <a:latin typeface="Calibri" panose="020F0502020204030204" pitchFamily="34" charset="0"/>
                <a:cs typeface="Segoe UI" panose="020B0502040204020203" pitchFamily="34" charset="0"/>
              </a:rPr>
            </a:br>
            <a:r>
              <a:rPr lang="en-US" sz="4000" b="1" dirty="0">
                <a:latin typeface="Calibri" panose="020F0502020204030204" pitchFamily="34" charset="0"/>
                <a:cs typeface="Segoe UI" panose="020B0502040204020203" pitchFamily="34" charset="0"/>
              </a:rPr>
              <a:t>Ephesians 1:3</a:t>
            </a:r>
          </a:p>
        </p:txBody>
      </p:sp>
      <p:sp>
        <p:nvSpPr>
          <p:cNvPr id="9" name="Rectangle 16">
            <a:extLst>
              <a:ext uri="{FF2B5EF4-FFF2-40B4-BE49-F238E27FC236}">
                <a16:creationId xmlns:a16="http://schemas.microsoft.com/office/drawing/2014/main" id="{10DBBD92-1B2D-4F00-AD8E-76A39543CE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665" y="0"/>
            <a:ext cx="152400" cy="68580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18">
            <a:extLst>
              <a:ext uri="{FF2B5EF4-FFF2-40B4-BE49-F238E27FC236}">
                <a16:creationId xmlns:a16="http://schemas.microsoft.com/office/drawing/2014/main" id="{215574D9-470D-4634-AD61-2A90CAC6DB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665" y="0"/>
            <a:ext cx="12192000" cy="152399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24A9616-880F-44A7-8047-8369F181EA02}"/>
              </a:ext>
            </a:extLst>
          </p:cNvPr>
          <p:cNvSpPr txBox="1"/>
          <p:nvPr/>
        </p:nvSpPr>
        <p:spPr>
          <a:xfrm>
            <a:off x="19665" y="6519446"/>
            <a:ext cx="12192000" cy="338554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Richard Thetford									              www.thetfordcountry.com</a:t>
            </a:r>
          </a:p>
        </p:txBody>
      </p:sp>
      <p:sp>
        <p:nvSpPr>
          <p:cNvPr id="12" name="Rectangle 19">
            <a:extLst>
              <a:ext uri="{FF2B5EF4-FFF2-40B4-BE49-F238E27FC236}">
                <a16:creationId xmlns:a16="http://schemas.microsoft.com/office/drawing/2014/main" id="{1630E05F-8FE1-480D-858D-068642DC3E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665" y="6400800"/>
            <a:ext cx="12172335" cy="152399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76400" y="152400"/>
            <a:ext cx="8839200" cy="685800"/>
          </a:xfrm>
        </p:spPr>
        <p:txBody>
          <a:bodyPr/>
          <a:lstStyle/>
          <a:p>
            <a:r>
              <a:rPr lang="en-US" sz="3600" b="1" dirty="0">
                <a:cs typeface="Segoe UI" panose="020B0502040204020203" pitchFamily="34" charset="0"/>
              </a:rPr>
              <a:t>The Hand of God Working In Our Life!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2064" y="1755076"/>
            <a:ext cx="6076335" cy="2971800"/>
          </a:xfrm>
        </p:spPr>
        <p:txBody>
          <a:bodyPr/>
          <a:lstStyle/>
          <a:p>
            <a:r>
              <a:rPr lang="en-US" sz="3600" b="1" dirty="0">
                <a:solidFill>
                  <a:srgbClr val="FFFF9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egoe UI" panose="020B0502040204020203" pitchFamily="34" charset="0"/>
              </a:rPr>
              <a:t>Old Testament</a:t>
            </a:r>
          </a:p>
          <a:p>
            <a:r>
              <a:rPr lang="en-US" sz="3400" b="1" dirty="0">
                <a:solidFill>
                  <a:srgbClr val="FFFF00"/>
                </a:solidFill>
                <a:cs typeface="Segoe UI" panose="020B0502040204020203" pitchFamily="34" charset="0"/>
              </a:rPr>
              <a:t>Joseph</a:t>
            </a:r>
            <a:r>
              <a:rPr lang="en-US" sz="3400" b="1" dirty="0">
                <a:cs typeface="Segoe UI" panose="020B0502040204020203" pitchFamily="34" charset="0"/>
              </a:rPr>
              <a:t> </a:t>
            </a:r>
            <a:r>
              <a:rPr lang="en-US" sz="3400" dirty="0">
                <a:cs typeface="Segoe UI" panose="020B0502040204020203" pitchFamily="34" charset="0"/>
              </a:rPr>
              <a:t>(Genesis 39:21)</a:t>
            </a:r>
          </a:p>
          <a:p>
            <a:r>
              <a:rPr lang="en-US" sz="3400" b="1" dirty="0">
                <a:solidFill>
                  <a:srgbClr val="FFFF00"/>
                </a:solidFill>
                <a:cs typeface="Segoe UI" panose="020B0502040204020203" pitchFamily="34" charset="0"/>
              </a:rPr>
              <a:t>Esther</a:t>
            </a:r>
            <a:r>
              <a:rPr lang="en-US" sz="3400" b="1" dirty="0">
                <a:cs typeface="Segoe UI" panose="020B0502040204020203" pitchFamily="34" charset="0"/>
              </a:rPr>
              <a:t> </a:t>
            </a:r>
            <a:r>
              <a:rPr lang="en-US" sz="3400" dirty="0">
                <a:cs typeface="Segoe UI" panose="020B0502040204020203" pitchFamily="34" charset="0"/>
              </a:rPr>
              <a:t>(Esther 4:14)</a:t>
            </a:r>
          </a:p>
          <a:p>
            <a:r>
              <a:rPr lang="en-US" sz="3400" b="1" dirty="0">
                <a:solidFill>
                  <a:srgbClr val="FFFF00"/>
                </a:solidFill>
                <a:cs typeface="Segoe UI" panose="020B0502040204020203" pitchFamily="34" charset="0"/>
              </a:rPr>
              <a:t>Cyrus</a:t>
            </a:r>
            <a:r>
              <a:rPr lang="en-US" sz="3400" dirty="0">
                <a:cs typeface="Segoe UI" panose="020B0502040204020203" pitchFamily="34" charset="0"/>
              </a:rPr>
              <a:t> (Isaiah 44:28)</a:t>
            </a:r>
          </a:p>
        </p:txBody>
      </p:sp>
      <p:sp>
        <p:nvSpPr>
          <p:cNvPr id="2064" name="Rectangle 16"/>
          <p:cNvSpPr>
            <a:spLocks noChangeArrowheads="1"/>
          </p:cNvSpPr>
          <p:nvPr/>
        </p:nvSpPr>
        <p:spPr bwMode="auto">
          <a:xfrm>
            <a:off x="19665" y="0"/>
            <a:ext cx="152400" cy="68580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12039600" y="0"/>
            <a:ext cx="152400" cy="68580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66" name="Rectangle 18"/>
          <p:cNvSpPr>
            <a:spLocks noChangeArrowheads="1"/>
          </p:cNvSpPr>
          <p:nvPr/>
        </p:nvSpPr>
        <p:spPr bwMode="auto">
          <a:xfrm>
            <a:off x="19665" y="0"/>
            <a:ext cx="12192000" cy="152399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9665" y="914400"/>
            <a:ext cx="12152669" cy="609600"/>
          </a:xfrm>
          <a:prstGeom prst="rect">
            <a:avLst/>
          </a:prstGeom>
          <a:solidFill>
            <a:srgbClr val="FFFF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590800" y="838200"/>
            <a:ext cx="7924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Segoe UI" panose="020B0502040204020203" pitchFamily="34" charset="0"/>
              </a:rPr>
              <a:t>Providence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28932" y="4611706"/>
            <a:ext cx="11382067" cy="1484293"/>
          </a:xfrm>
          <a:prstGeom prst="rect">
            <a:avLst/>
          </a:prstGeom>
          <a:solidFill>
            <a:srgbClr val="0033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09600" y="4743271"/>
            <a:ext cx="10972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Segoe UI" panose="020B0502040204020203" pitchFamily="34" charset="0"/>
              </a:rPr>
              <a:t>We can be assured that God will provide for our needs if we </a:t>
            </a:r>
            <a:r>
              <a:rPr lang="en-US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Segoe UI" panose="020B0502040204020203" pitchFamily="34" charset="0"/>
              </a:rPr>
              <a:t>faithfully serve Him </a:t>
            </a:r>
            <a:r>
              <a:rPr 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Segoe UI" panose="020B0502040204020203" pitchFamily="34" charset="0"/>
              </a:rPr>
              <a:t>and do our part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968C7FF-611D-4ABC-B1BA-BD212AB2FB8A}"/>
              </a:ext>
            </a:extLst>
          </p:cNvPr>
          <p:cNvSpPr txBox="1"/>
          <p:nvPr/>
        </p:nvSpPr>
        <p:spPr>
          <a:xfrm>
            <a:off x="19665" y="6519446"/>
            <a:ext cx="12192000" cy="338554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Richard Thetford									              www.thetfordcountry.com</a:t>
            </a:r>
          </a:p>
        </p:txBody>
      </p:sp>
      <p:sp>
        <p:nvSpPr>
          <p:cNvPr id="2067" name="Rectangle 19"/>
          <p:cNvSpPr>
            <a:spLocks noChangeArrowheads="1"/>
          </p:cNvSpPr>
          <p:nvPr/>
        </p:nvSpPr>
        <p:spPr bwMode="auto">
          <a:xfrm>
            <a:off x="19665" y="6400800"/>
            <a:ext cx="12192000" cy="1524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Rectangle 3">
            <a:extLst>
              <a:ext uri="{FF2B5EF4-FFF2-40B4-BE49-F238E27FC236}">
                <a16:creationId xmlns:a16="http://schemas.microsoft.com/office/drawing/2014/main" id="{2D37E085-7ED2-4B87-A2F5-B2DDF5E23F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1752039"/>
            <a:ext cx="57150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3600" b="1" kern="0" dirty="0">
                <a:solidFill>
                  <a:srgbClr val="FFFF9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egoe UI" panose="020B0502040204020203" pitchFamily="34" charset="0"/>
              </a:rPr>
              <a:t>Today</a:t>
            </a:r>
          </a:p>
          <a:p>
            <a:r>
              <a:rPr lang="en-US" sz="3400" b="1" kern="0" dirty="0">
                <a:solidFill>
                  <a:srgbClr val="FFFF00"/>
                </a:solidFill>
                <a:cs typeface="Segoe UI" panose="020B0502040204020203" pitchFamily="34" charset="0"/>
              </a:rPr>
              <a:t>Civil Rulers</a:t>
            </a:r>
            <a:r>
              <a:rPr lang="en-US" sz="3400" b="1" kern="0" dirty="0">
                <a:cs typeface="Segoe UI" panose="020B0502040204020203" pitchFamily="34" charset="0"/>
              </a:rPr>
              <a:t> </a:t>
            </a:r>
            <a:r>
              <a:rPr lang="en-US" sz="3400" kern="0" dirty="0">
                <a:cs typeface="Segoe UI" panose="020B0502040204020203" pitchFamily="34" charset="0"/>
              </a:rPr>
              <a:t>(1 Timothy 2:1-2)</a:t>
            </a:r>
          </a:p>
          <a:p>
            <a:r>
              <a:rPr lang="en-US" sz="3400" b="1" kern="0" dirty="0">
                <a:solidFill>
                  <a:srgbClr val="FFFF00"/>
                </a:solidFill>
                <a:cs typeface="Segoe UI" panose="020B0502040204020203" pitchFamily="34" charset="0"/>
              </a:rPr>
              <a:t>His Children</a:t>
            </a:r>
            <a:r>
              <a:rPr lang="en-US" sz="3400" b="1" kern="0" dirty="0">
                <a:cs typeface="Segoe UI" panose="020B0502040204020203" pitchFamily="34" charset="0"/>
              </a:rPr>
              <a:t> </a:t>
            </a:r>
            <a:r>
              <a:rPr lang="en-US" sz="3400" kern="0" dirty="0">
                <a:cs typeface="Segoe UI" panose="020B0502040204020203" pitchFamily="34" charset="0"/>
              </a:rPr>
              <a:t>(Matthew 6:33)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72065" y="914400"/>
            <a:ext cx="12000270" cy="609600"/>
          </a:xfrm>
          <a:prstGeom prst="rect">
            <a:avLst/>
          </a:prstGeom>
          <a:solidFill>
            <a:srgbClr val="FFFF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95735"/>
            <a:ext cx="11582400" cy="4580931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b="1" dirty="0">
                <a:solidFill>
                  <a:srgbClr val="FFFF9B"/>
                </a:solidFill>
                <a:cs typeface="Segoe UI" panose="020B0502040204020203" pitchFamily="34" charset="0"/>
              </a:rPr>
              <a:t>“The power that works in us</a:t>
            </a:r>
            <a:r>
              <a:rPr lang="en-US" sz="2800" b="1" dirty="0">
                <a:solidFill>
                  <a:srgbClr val="FFFF9B"/>
                </a:solidFill>
                <a:cs typeface="Segoe UI" panose="020B0502040204020203" pitchFamily="34" charset="0"/>
              </a:rPr>
              <a:t>”</a:t>
            </a:r>
          </a:p>
          <a:p>
            <a:pPr lvl="1">
              <a:lnSpc>
                <a:spcPct val="90000"/>
              </a:lnSpc>
            </a:pPr>
            <a:r>
              <a:rPr lang="en-US" sz="3000" dirty="0">
                <a:solidFill>
                  <a:srgbClr val="FFFF00"/>
                </a:solidFill>
                <a:cs typeface="Segoe UI" panose="020B0502040204020203" pitchFamily="34" charset="0"/>
              </a:rPr>
              <a:t>Ephesians 3:14-21</a:t>
            </a:r>
          </a:p>
          <a:p>
            <a:pPr lvl="1">
              <a:lnSpc>
                <a:spcPct val="90000"/>
              </a:lnSpc>
            </a:pPr>
            <a:r>
              <a:rPr lang="en-US" sz="2900" dirty="0">
                <a:cs typeface="Segoe UI" panose="020B0502040204020203" pitchFamily="34" charset="0"/>
              </a:rPr>
              <a:t>Some make this a mystical experience; or direct action of the Holy Spirit in the Christian’s life.</a:t>
            </a:r>
          </a:p>
          <a:p>
            <a:pPr lvl="2">
              <a:lnSpc>
                <a:spcPct val="90000"/>
              </a:lnSpc>
            </a:pPr>
            <a:r>
              <a:rPr lang="en-US" sz="2600" dirty="0">
                <a:solidFill>
                  <a:srgbClr val="FFFF00"/>
                </a:solidFill>
                <a:cs typeface="Segoe UI" panose="020B0502040204020203" pitchFamily="34" charset="0"/>
              </a:rPr>
              <a:t>V.14-15</a:t>
            </a:r>
            <a:r>
              <a:rPr lang="en-US" sz="2600" dirty="0">
                <a:cs typeface="Segoe UI" panose="020B0502040204020203" pitchFamily="34" charset="0"/>
              </a:rPr>
              <a:t> – Grants you to be strengthened</a:t>
            </a:r>
          </a:p>
          <a:p>
            <a:pPr lvl="2">
              <a:lnSpc>
                <a:spcPct val="90000"/>
              </a:lnSpc>
            </a:pPr>
            <a:r>
              <a:rPr lang="en-US" sz="2600" dirty="0">
                <a:solidFill>
                  <a:srgbClr val="FFFF00"/>
                </a:solidFill>
                <a:cs typeface="Segoe UI" panose="020B0502040204020203" pitchFamily="34" charset="0"/>
              </a:rPr>
              <a:t>V.16</a:t>
            </a:r>
            <a:r>
              <a:rPr lang="en-US" sz="2600" dirty="0">
                <a:cs typeface="Segoe UI" panose="020B0502040204020203" pitchFamily="34" charset="0"/>
              </a:rPr>
              <a:t> – Spirit works on the inner man</a:t>
            </a:r>
          </a:p>
          <a:p>
            <a:pPr lvl="2">
              <a:lnSpc>
                <a:spcPct val="90000"/>
              </a:lnSpc>
            </a:pPr>
            <a:r>
              <a:rPr lang="en-US" sz="2600" dirty="0">
                <a:solidFill>
                  <a:srgbClr val="FFFF00"/>
                </a:solidFill>
                <a:cs typeface="Segoe UI" panose="020B0502040204020203" pitchFamily="34" charset="0"/>
              </a:rPr>
              <a:t>V.17</a:t>
            </a:r>
            <a:r>
              <a:rPr lang="en-US" sz="2600" dirty="0">
                <a:cs typeface="Segoe UI" panose="020B0502040204020203" pitchFamily="34" charset="0"/>
              </a:rPr>
              <a:t> – Christ dwelling in our heart by faith</a:t>
            </a:r>
          </a:p>
          <a:p>
            <a:pPr lvl="2">
              <a:lnSpc>
                <a:spcPct val="90000"/>
              </a:lnSpc>
            </a:pPr>
            <a:r>
              <a:rPr lang="en-US" sz="2600" dirty="0">
                <a:solidFill>
                  <a:srgbClr val="FFFF00"/>
                </a:solidFill>
                <a:cs typeface="Segoe UI" panose="020B0502040204020203" pitchFamily="34" charset="0"/>
              </a:rPr>
              <a:t>V.17-19</a:t>
            </a:r>
            <a:r>
              <a:rPr lang="en-US" sz="2600" dirty="0">
                <a:cs typeface="Segoe UI" panose="020B0502040204020203" pitchFamily="34" charset="0"/>
              </a:rPr>
              <a:t> – Benefits</a:t>
            </a:r>
          </a:p>
          <a:p>
            <a:pPr lvl="2">
              <a:lnSpc>
                <a:spcPct val="90000"/>
              </a:lnSpc>
            </a:pPr>
            <a:r>
              <a:rPr lang="en-US" sz="2600" dirty="0">
                <a:solidFill>
                  <a:srgbClr val="FFFF00"/>
                </a:solidFill>
                <a:cs typeface="Segoe UI" panose="020B0502040204020203" pitchFamily="34" charset="0"/>
              </a:rPr>
              <a:t>V.20 </a:t>
            </a:r>
            <a:r>
              <a:rPr lang="en-US" sz="2600" dirty="0">
                <a:cs typeface="Segoe UI" panose="020B0502040204020203" pitchFamily="34" charset="0"/>
              </a:rPr>
              <a:t>– The power works in us </a:t>
            </a:r>
            <a:r>
              <a:rPr lang="en-US" sz="2600" dirty="0">
                <a:solidFill>
                  <a:srgbClr val="FFFF9B"/>
                </a:solidFill>
                <a:cs typeface="Segoe UI" panose="020B0502040204020203" pitchFamily="34" charset="0"/>
              </a:rPr>
              <a:t>(power of God working in our lives)</a:t>
            </a:r>
          </a:p>
          <a:p>
            <a:pPr lvl="1" algn="ctr">
              <a:lnSpc>
                <a:spcPct val="90000"/>
              </a:lnSpc>
              <a:buFontTx/>
              <a:buNone/>
            </a:pPr>
            <a:endParaRPr lang="en-US" i="1" dirty="0">
              <a:cs typeface="Segoe UI" panose="020B0502040204020203" pitchFamily="34" charset="0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1676400" y="152400"/>
            <a:ext cx="8839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sz="3600" b="1" kern="0" dirty="0">
                <a:solidFill>
                  <a:schemeClr val="tx2"/>
                </a:solidFill>
                <a:latin typeface="Calibri" panose="020F0502020204030204" pitchFamily="34" charset="0"/>
                <a:ea typeface="+mj-ea"/>
                <a:cs typeface="Segoe UI" panose="020B0502040204020203" pitchFamily="34" charset="0"/>
              </a:rPr>
              <a:t>The Hand of God Working In Our Life!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72066" y="838200"/>
            <a:ext cx="118675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Segoe UI" panose="020B0502040204020203" pitchFamily="34" charset="0"/>
              </a:rPr>
              <a:t>God Works In Us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04800" y="5791199"/>
            <a:ext cx="11582400" cy="457201"/>
          </a:xfrm>
          <a:prstGeom prst="rect">
            <a:avLst/>
          </a:prstGeom>
          <a:solidFill>
            <a:srgbClr val="0033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24465" y="5791200"/>
            <a:ext cx="115627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Segoe UI" panose="020B0502040204020203" pitchFamily="34" charset="0"/>
              </a:rPr>
              <a:t>1 John 5:4; Colossians 1:9-11</a:t>
            </a:r>
          </a:p>
        </p:txBody>
      </p:sp>
      <p:sp>
        <p:nvSpPr>
          <p:cNvPr id="18" name="Rectangle 16">
            <a:extLst>
              <a:ext uri="{FF2B5EF4-FFF2-40B4-BE49-F238E27FC236}">
                <a16:creationId xmlns:a16="http://schemas.microsoft.com/office/drawing/2014/main" id="{FBD90B5D-A9CE-4498-A04C-98F014396B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665" y="0"/>
            <a:ext cx="152400" cy="68580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Rectangle 17">
            <a:extLst>
              <a:ext uri="{FF2B5EF4-FFF2-40B4-BE49-F238E27FC236}">
                <a16:creationId xmlns:a16="http://schemas.microsoft.com/office/drawing/2014/main" id="{633DC2D7-A4A5-4BC3-AC44-3345C5C46F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39600" y="0"/>
            <a:ext cx="152400" cy="68580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Rectangle 18">
            <a:extLst>
              <a:ext uri="{FF2B5EF4-FFF2-40B4-BE49-F238E27FC236}">
                <a16:creationId xmlns:a16="http://schemas.microsoft.com/office/drawing/2014/main" id="{980A245C-6059-4CFE-A187-1232F5DF9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665" y="0"/>
            <a:ext cx="12192000" cy="152399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5EA4FFD-07BB-4FED-BD85-7C553E6499EC}"/>
              </a:ext>
            </a:extLst>
          </p:cNvPr>
          <p:cNvSpPr txBox="1"/>
          <p:nvPr/>
        </p:nvSpPr>
        <p:spPr>
          <a:xfrm>
            <a:off x="19665" y="6519446"/>
            <a:ext cx="12192000" cy="338554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Richard Thetford									              www.thetfordcountry.com</a:t>
            </a:r>
          </a:p>
        </p:txBody>
      </p:sp>
      <p:sp>
        <p:nvSpPr>
          <p:cNvPr id="22" name="Rectangle 19">
            <a:extLst>
              <a:ext uri="{FF2B5EF4-FFF2-40B4-BE49-F238E27FC236}">
                <a16:creationId xmlns:a16="http://schemas.microsoft.com/office/drawing/2014/main" id="{E7000F75-3825-4609-BFF4-AA6C7CD73C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665" y="6400800"/>
            <a:ext cx="12192000" cy="1524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72065" y="914400"/>
            <a:ext cx="12000270" cy="609600"/>
          </a:xfrm>
          <a:prstGeom prst="rect">
            <a:avLst/>
          </a:prstGeom>
          <a:solidFill>
            <a:srgbClr val="FFFF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828799"/>
            <a:ext cx="11506200" cy="609601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b="1" dirty="0">
                <a:solidFill>
                  <a:srgbClr val="FFFF9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egoe UI" panose="020B0502040204020203" pitchFamily="34" charset="0"/>
              </a:rPr>
              <a:t>Man and God are at work to accomplish God’s will in man’s life!</a:t>
            </a:r>
            <a:endParaRPr lang="en-US" i="1" dirty="0">
              <a:solidFill>
                <a:srgbClr val="FFFF9B"/>
              </a:solidFill>
              <a:cs typeface="Segoe UI" panose="020B0502040204020203" pitchFamily="34" charset="0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1676400" y="152400"/>
            <a:ext cx="8839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sz="3600" b="1" kern="0" dirty="0">
                <a:solidFill>
                  <a:schemeClr val="tx2"/>
                </a:solidFill>
                <a:latin typeface="Calibri" panose="020F0502020204030204" pitchFamily="34" charset="0"/>
                <a:ea typeface="+mj-ea"/>
                <a:cs typeface="Segoe UI" panose="020B0502040204020203" pitchFamily="34" charset="0"/>
              </a:rPr>
              <a:t>The Hand of God Working In Our Life!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72065" y="838200"/>
            <a:ext cx="118478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Segoe UI" panose="020B0502040204020203" pitchFamily="34" charset="0"/>
              </a:rPr>
              <a:t>God Works In Us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81000" y="2971801"/>
            <a:ext cx="11506200" cy="26961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dirty="0">
                <a:solidFill>
                  <a:srgbClr val="FFFF00"/>
                </a:solidFill>
                <a:latin typeface="Calibri" panose="020F0502020204030204" pitchFamily="34" charset="0"/>
                <a:cs typeface="Segoe UI" panose="020B0502040204020203" pitchFamily="34" charset="0"/>
              </a:rPr>
              <a:t>“Therefore, my beloved, as you have always obeyed,</a:t>
            </a:r>
            <a:br>
              <a:rPr lang="en-US" dirty="0">
                <a:solidFill>
                  <a:srgbClr val="FFFF00"/>
                </a:solidFill>
                <a:latin typeface="Calibri" panose="020F0502020204030204" pitchFamily="34" charset="0"/>
                <a:cs typeface="Segoe UI" panose="020B0502040204020203" pitchFamily="34" charset="0"/>
              </a:rPr>
            </a:br>
            <a:r>
              <a:rPr lang="en-US" dirty="0">
                <a:solidFill>
                  <a:srgbClr val="FFFF00"/>
                </a:solidFill>
                <a:latin typeface="Calibri" panose="020F0502020204030204" pitchFamily="34" charset="0"/>
                <a:cs typeface="Segoe UI" panose="020B0502040204020203" pitchFamily="34" charset="0"/>
              </a:rPr>
              <a:t>not as in my presence only, but now much more in my absence, </a:t>
            </a:r>
            <a:r>
              <a:rPr lang="en-US" b="1" dirty="0">
                <a:latin typeface="Calibri" panose="020F0502020204030204" pitchFamily="34" charset="0"/>
                <a:cs typeface="Segoe UI" panose="020B0502040204020203" pitchFamily="34" charset="0"/>
              </a:rPr>
              <a:t>work out your own salvation</a:t>
            </a:r>
            <a:r>
              <a:rPr lang="en-US" dirty="0">
                <a:latin typeface="Calibri" panose="020F0502020204030204" pitchFamily="34" charset="0"/>
                <a:cs typeface="Segoe UI" panose="020B0502040204020203" pitchFamily="34" charset="0"/>
              </a:rPr>
              <a:t> </a:t>
            </a:r>
            <a:r>
              <a:rPr lang="en-US" dirty="0">
                <a:solidFill>
                  <a:srgbClr val="FFFF00"/>
                </a:solidFill>
                <a:latin typeface="Calibri" panose="020F0502020204030204" pitchFamily="34" charset="0"/>
                <a:cs typeface="Segoe UI" panose="020B0502040204020203" pitchFamily="34" charset="0"/>
              </a:rPr>
              <a:t>with fear and trembling;</a:t>
            </a:r>
            <a:br>
              <a:rPr lang="en-US" dirty="0">
                <a:solidFill>
                  <a:srgbClr val="FFFF00"/>
                </a:solidFill>
                <a:latin typeface="Calibri" panose="020F0502020204030204" pitchFamily="34" charset="0"/>
                <a:cs typeface="Segoe UI" panose="020B0502040204020203" pitchFamily="34" charset="0"/>
              </a:rPr>
            </a:br>
            <a:r>
              <a:rPr lang="en-US" dirty="0">
                <a:solidFill>
                  <a:srgbClr val="FFFF00"/>
                </a:solidFill>
                <a:latin typeface="Calibri" panose="020F0502020204030204" pitchFamily="34" charset="0"/>
                <a:cs typeface="Segoe UI" panose="020B0502040204020203" pitchFamily="34" charset="0"/>
              </a:rPr>
              <a:t>for it is </a:t>
            </a:r>
            <a:r>
              <a:rPr lang="en-US" b="1" dirty="0">
                <a:latin typeface="Calibri" panose="020F0502020204030204" pitchFamily="34" charset="0"/>
                <a:cs typeface="Segoe UI" panose="020B0502040204020203" pitchFamily="34" charset="0"/>
              </a:rPr>
              <a:t>God who works in you</a:t>
            </a:r>
            <a:r>
              <a:rPr lang="en-US" dirty="0">
                <a:latin typeface="Calibri" panose="020F0502020204030204" pitchFamily="34" charset="0"/>
                <a:cs typeface="Segoe UI" panose="020B0502040204020203" pitchFamily="34" charset="0"/>
              </a:rPr>
              <a:t> </a:t>
            </a:r>
            <a:r>
              <a:rPr lang="en-US" dirty="0">
                <a:solidFill>
                  <a:srgbClr val="FFFF00"/>
                </a:solidFill>
                <a:latin typeface="Calibri" panose="020F0502020204030204" pitchFamily="34" charset="0"/>
                <a:cs typeface="Segoe UI" panose="020B0502040204020203" pitchFamily="34" charset="0"/>
              </a:rPr>
              <a:t>both to will</a:t>
            </a:r>
            <a:br>
              <a:rPr lang="en-US" dirty="0">
                <a:solidFill>
                  <a:srgbClr val="FFFF00"/>
                </a:solidFill>
                <a:latin typeface="Calibri" panose="020F0502020204030204" pitchFamily="34" charset="0"/>
                <a:cs typeface="Segoe UI" panose="020B0502040204020203" pitchFamily="34" charset="0"/>
              </a:rPr>
            </a:br>
            <a:r>
              <a:rPr lang="en-US" dirty="0">
                <a:solidFill>
                  <a:srgbClr val="FFFF00"/>
                </a:solidFill>
                <a:latin typeface="Calibri" panose="020F0502020204030204" pitchFamily="34" charset="0"/>
                <a:cs typeface="Segoe UI" panose="020B0502040204020203" pitchFamily="34" charset="0"/>
              </a:rPr>
              <a:t>and to do for His good pleasure.”</a:t>
            </a:r>
            <a:br>
              <a:rPr lang="en-US" dirty="0">
                <a:solidFill>
                  <a:srgbClr val="FFFF00"/>
                </a:solidFill>
                <a:latin typeface="Calibri" panose="020F0502020204030204" pitchFamily="34" charset="0"/>
                <a:cs typeface="Segoe UI" panose="020B0502040204020203" pitchFamily="34" charset="0"/>
              </a:rPr>
            </a:br>
            <a:r>
              <a:rPr lang="en-US" sz="2800" b="1" dirty="0">
                <a:solidFill>
                  <a:srgbClr val="FFFF9B"/>
                </a:solidFill>
                <a:latin typeface="Calibri" panose="020F0502020204030204" pitchFamily="34" charset="0"/>
                <a:cs typeface="Segoe UI" panose="020B0502040204020203" pitchFamily="34" charset="0"/>
              </a:rPr>
              <a:t>Philippians 2:12-13</a:t>
            </a:r>
            <a:r>
              <a:rPr lang="en-US" sz="2800" dirty="0">
                <a:solidFill>
                  <a:srgbClr val="FFFF9B"/>
                </a:solidFill>
                <a:latin typeface="Calibri" panose="020F0502020204030204" pitchFamily="34" charset="0"/>
                <a:cs typeface="Segoe UI" panose="020B0502040204020203" pitchFamily="34" charset="0"/>
              </a:rPr>
              <a:t> </a:t>
            </a:r>
          </a:p>
        </p:txBody>
      </p:sp>
      <p:sp>
        <p:nvSpPr>
          <p:cNvPr id="13" name="Rectangle 16">
            <a:extLst>
              <a:ext uri="{FF2B5EF4-FFF2-40B4-BE49-F238E27FC236}">
                <a16:creationId xmlns:a16="http://schemas.microsoft.com/office/drawing/2014/main" id="{A8ABE803-D88E-4DF8-8C00-D9A656757D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665" y="0"/>
            <a:ext cx="152400" cy="68580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Rectangle 17">
            <a:extLst>
              <a:ext uri="{FF2B5EF4-FFF2-40B4-BE49-F238E27FC236}">
                <a16:creationId xmlns:a16="http://schemas.microsoft.com/office/drawing/2014/main" id="{8F956AB9-DAFD-402E-9F25-A9002CB2B8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39600" y="0"/>
            <a:ext cx="152400" cy="68580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Rectangle 18">
            <a:extLst>
              <a:ext uri="{FF2B5EF4-FFF2-40B4-BE49-F238E27FC236}">
                <a16:creationId xmlns:a16="http://schemas.microsoft.com/office/drawing/2014/main" id="{5597F22B-3396-4DB0-88BE-A78437B953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665" y="0"/>
            <a:ext cx="12192000" cy="152399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B7AEABA-B822-4E4C-978A-668C5B9A780C}"/>
              </a:ext>
            </a:extLst>
          </p:cNvPr>
          <p:cNvSpPr txBox="1"/>
          <p:nvPr/>
        </p:nvSpPr>
        <p:spPr>
          <a:xfrm>
            <a:off x="19665" y="6519446"/>
            <a:ext cx="12192000" cy="338554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Richard Thetford									              www.thetfordcountry.com</a:t>
            </a:r>
          </a:p>
        </p:txBody>
      </p:sp>
      <p:sp>
        <p:nvSpPr>
          <p:cNvPr id="17" name="Rectangle 19">
            <a:extLst>
              <a:ext uri="{FF2B5EF4-FFF2-40B4-BE49-F238E27FC236}">
                <a16:creationId xmlns:a16="http://schemas.microsoft.com/office/drawing/2014/main" id="{F8A2E50E-EFFC-4C0E-B312-DD37D9C363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665" y="6400800"/>
            <a:ext cx="12192000" cy="1524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eelOff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9665" y="914400"/>
            <a:ext cx="12019935" cy="609600"/>
          </a:xfrm>
          <a:prstGeom prst="rect">
            <a:avLst/>
          </a:prstGeom>
          <a:solidFill>
            <a:srgbClr val="FFFF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2286000" y="1752601"/>
            <a:ext cx="6477000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rgbClr val="FFFF9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Segoe UI" panose="020B0502040204020203" pitchFamily="34" charset="0"/>
              </a:rPr>
              <a:t>Through the Gospel</a:t>
            </a:r>
          </a:p>
          <a:p>
            <a:r>
              <a:rPr lang="en-US" sz="3400" dirty="0">
                <a:latin typeface="Calibri" panose="020F0502020204030204" pitchFamily="34" charset="0"/>
                <a:cs typeface="Segoe UI" panose="020B0502040204020203" pitchFamily="34" charset="0"/>
              </a:rPr>
              <a:t>Acts 2:37, 39; 16:13-15</a:t>
            </a:r>
          </a:p>
        </p:txBody>
      </p:sp>
      <p:sp>
        <p:nvSpPr>
          <p:cNvPr id="6237" name="Text Box 93"/>
          <p:cNvSpPr txBox="1">
            <a:spLocks noChangeArrowheads="1"/>
          </p:cNvSpPr>
          <p:nvPr/>
        </p:nvSpPr>
        <p:spPr bwMode="auto">
          <a:xfrm>
            <a:off x="2286000" y="3352800"/>
            <a:ext cx="6553200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rgbClr val="FFFF9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Segoe UI" panose="020B0502040204020203" pitchFamily="34" charset="0"/>
              </a:rPr>
              <a:t>Through Human Agents</a:t>
            </a:r>
          </a:p>
          <a:p>
            <a:r>
              <a:rPr lang="en-US" sz="3400" dirty="0">
                <a:latin typeface="Calibri" panose="020F0502020204030204" pitchFamily="34" charset="0"/>
                <a:cs typeface="Segoe UI" panose="020B0502040204020203" pitchFamily="34" charset="0"/>
              </a:rPr>
              <a:t>Ephesians 4:11-13; 1 Corinthians 3:9</a:t>
            </a:r>
          </a:p>
        </p:txBody>
      </p:sp>
      <p:sp>
        <p:nvSpPr>
          <p:cNvPr id="6238" name="Text Box 94"/>
          <p:cNvSpPr txBox="1">
            <a:spLocks noChangeArrowheads="1"/>
          </p:cNvSpPr>
          <p:nvPr/>
        </p:nvSpPr>
        <p:spPr bwMode="auto">
          <a:xfrm>
            <a:off x="2286000" y="4953000"/>
            <a:ext cx="6553200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rgbClr val="FFFF9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Segoe UI" panose="020B0502040204020203" pitchFamily="34" charset="0"/>
              </a:rPr>
              <a:t>Through Prayer</a:t>
            </a:r>
          </a:p>
          <a:p>
            <a:r>
              <a:rPr lang="en-US" sz="3400" dirty="0">
                <a:latin typeface="Calibri" panose="020F0502020204030204" pitchFamily="34" charset="0"/>
                <a:cs typeface="Segoe UI" panose="020B0502040204020203" pitchFamily="34" charset="0"/>
              </a:rPr>
              <a:t>John 14:13-14; 15:7</a:t>
            </a:r>
          </a:p>
        </p:txBody>
      </p:sp>
      <p:sp>
        <p:nvSpPr>
          <p:cNvPr id="14" name="Rectangle 2"/>
          <p:cNvSpPr txBox="1">
            <a:spLocks noChangeArrowheads="1"/>
          </p:cNvSpPr>
          <p:nvPr/>
        </p:nvSpPr>
        <p:spPr bwMode="auto">
          <a:xfrm>
            <a:off x="1676400" y="152400"/>
            <a:ext cx="8839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sz="3600" b="1" kern="0" dirty="0">
                <a:solidFill>
                  <a:schemeClr val="tx2"/>
                </a:solidFill>
                <a:latin typeface="Calibri" panose="020F0502020204030204" pitchFamily="34" charset="0"/>
                <a:ea typeface="+mj-ea"/>
                <a:cs typeface="Segoe UI" panose="020B0502040204020203" pitchFamily="34" charset="0"/>
              </a:rPr>
              <a:t>The Hand of God Working In Our Life!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72065" y="838200"/>
            <a:ext cx="118675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Segoe UI" panose="020B0502040204020203" pitchFamily="34" charset="0"/>
              </a:rPr>
              <a:t>How Does God Work In Our Life?</a:t>
            </a:r>
          </a:p>
        </p:txBody>
      </p:sp>
      <p:pic>
        <p:nvPicPr>
          <p:cNvPr id="17" name="Picture 16" descr="Bible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1752600"/>
            <a:ext cx="1714081" cy="1371600"/>
          </a:xfrm>
          <a:prstGeom prst="rect">
            <a:avLst/>
          </a:prstGeom>
        </p:spPr>
      </p:pic>
      <p:pic>
        <p:nvPicPr>
          <p:cNvPr id="19" name="Picture 18" descr="PreachersLookin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001" y="3359376"/>
            <a:ext cx="1703264" cy="1441224"/>
          </a:xfrm>
          <a:prstGeom prst="rect">
            <a:avLst/>
          </a:prstGeom>
        </p:spPr>
      </p:pic>
      <p:pic>
        <p:nvPicPr>
          <p:cNvPr id="21" name="Picture 20" descr="t_Praying_Hands008[1]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64778" y="4981331"/>
            <a:ext cx="1703264" cy="1238737"/>
          </a:xfrm>
          <a:prstGeom prst="rect">
            <a:avLst/>
          </a:prstGeom>
        </p:spPr>
      </p:pic>
      <p:sp>
        <p:nvSpPr>
          <p:cNvPr id="18" name="Rectangle 16">
            <a:extLst>
              <a:ext uri="{FF2B5EF4-FFF2-40B4-BE49-F238E27FC236}">
                <a16:creationId xmlns:a16="http://schemas.microsoft.com/office/drawing/2014/main" id="{EB323764-571B-4BD9-B13B-9551BA71DE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665" y="0"/>
            <a:ext cx="152400" cy="68580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Rectangle 17">
            <a:extLst>
              <a:ext uri="{FF2B5EF4-FFF2-40B4-BE49-F238E27FC236}">
                <a16:creationId xmlns:a16="http://schemas.microsoft.com/office/drawing/2014/main" id="{F4BF4CE1-A52D-4D84-88E2-074A2CFF5A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39600" y="0"/>
            <a:ext cx="152400" cy="68580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Rectangle 18">
            <a:extLst>
              <a:ext uri="{FF2B5EF4-FFF2-40B4-BE49-F238E27FC236}">
                <a16:creationId xmlns:a16="http://schemas.microsoft.com/office/drawing/2014/main" id="{F623F7EC-6350-40AC-A5CF-BD89E862FB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665" y="0"/>
            <a:ext cx="12192000" cy="152399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83F0AB3-DAA5-4136-BDDB-B46EFED360B7}"/>
              </a:ext>
            </a:extLst>
          </p:cNvPr>
          <p:cNvSpPr txBox="1"/>
          <p:nvPr/>
        </p:nvSpPr>
        <p:spPr>
          <a:xfrm>
            <a:off x="19665" y="6519446"/>
            <a:ext cx="12192000" cy="338554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Richard Thetford									              www.thetfordcountry.com</a:t>
            </a:r>
          </a:p>
        </p:txBody>
      </p:sp>
      <p:sp>
        <p:nvSpPr>
          <p:cNvPr id="24" name="Rectangle 19">
            <a:extLst>
              <a:ext uri="{FF2B5EF4-FFF2-40B4-BE49-F238E27FC236}">
                <a16:creationId xmlns:a16="http://schemas.microsoft.com/office/drawing/2014/main" id="{6F3F0B9F-85D3-4064-9C63-C297C6B318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665" y="6400800"/>
            <a:ext cx="12192000" cy="1524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2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2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2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2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0" grpId="0"/>
      <p:bldP spid="6237" grpId="0"/>
      <p:bldP spid="623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72065" y="914400"/>
            <a:ext cx="12000270" cy="533400"/>
          </a:xfrm>
          <a:prstGeom prst="rect">
            <a:avLst/>
          </a:prstGeom>
          <a:solidFill>
            <a:srgbClr val="FFFF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11582400" cy="2362200"/>
          </a:xfrm>
        </p:spPr>
        <p:txBody>
          <a:bodyPr/>
          <a:lstStyle/>
          <a:p>
            <a:r>
              <a:rPr lang="en-US" b="1" dirty="0">
                <a:solidFill>
                  <a:srgbClr val="FFFF9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egoe UI" panose="020B0502040204020203" pitchFamily="34" charset="0"/>
              </a:rPr>
              <a:t>WE MUST!</a:t>
            </a:r>
          </a:p>
          <a:p>
            <a:pPr lvl="1"/>
            <a:r>
              <a:rPr lang="en-US" sz="3000" dirty="0">
                <a:solidFill>
                  <a:srgbClr val="FFFF00"/>
                </a:solidFill>
                <a:cs typeface="Segoe UI" panose="020B0502040204020203" pitchFamily="34" charset="0"/>
              </a:rPr>
              <a:t>John 6:27-29</a:t>
            </a:r>
          </a:p>
          <a:p>
            <a:pPr lvl="1"/>
            <a:r>
              <a:rPr lang="en-US" sz="3000" dirty="0">
                <a:cs typeface="Segoe UI" panose="020B0502040204020203" pitchFamily="34" charset="0"/>
              </a:rPr>
              <a:t>Faith is a work that we </a:t>
            </a:r>
            <a:r>
              <a:rPr lang="en-US" sz="3000" b="1" dirty="0">
                <a:cs typeface="Segoe UI" panose="020B0502040204020203" pitchFamily="34" charset="0"/>
              </a:rPr>
              <a:t>MUST </a:t>
            </a:r>
            <a:r>
              <a:rPr lang="en-US" sz="3000" dirty="0">
                <a:cs typeface="Segoe UI" panose="020B0502040204020203" pitchFamily="34" charset="0"/>
              </a:rPr>
              <a:t>do</a:t>
            </a:r>
          </a:p>
          <a:p>
            <a:pPr lvl="1"/>
            <a:r>
              <a:rPr lang="en-US" sz="3000" dirty="0">
                <a:cs typeface="Segoe UI" panose="020B0502040204020203" pitchFamily="34" charset="0"/>
              </a:rPr>
              <a:t>Through our obedience God’s works are accomplished in our life</a:t>
            </a: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1676400" y="152400"/>
            <a:ext cx="8839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sz="3600" b="1" kern="0" dirty="0">
                <a:solidFill>
                  <a:schemeClr val="tx2"/>
                </a:solidFill>
                <a:latin typeface="Calibri" panose="020F0502020204030204" pitchFamily="34" charset="0"/>
                <a:ea typeface="+mj-ea"/>
                <a:cs typeface="Segoe UI" panose="020B0502040204020203" pitchFamily="34" charset="0"/>
              </a:rPr>
              <a:t>The Hand of God Working In Our Life!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72065" y="838200"/>
            <a:ext cx="1184787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Segoe UI" panose="020B0502040204020203" pitchFamily="34" charset="0"/>
              </a:rPr>
              <a:t>Can Men Do God’s Work in Their Lives?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24465" y="4038600"/>
            <a:ext cx="11562735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3000" dirty="0">
                <a:solidFill>
                  <a:srgbClr val="FFFF00"/>
                </a:solidFill>
                <a:latin typeface="Calibri" panose="020F0502020204030204" pitchFamily="34" charset="0"/>
                <a:cs typeface="Segoe UI" panose="020B0502040204020203" pitchFamily="34" charset="0"/>
              </a:rPr>
              <a:t>“Therefore, my beloved, </a:t>
            </a:r>
            <a:r>
              <a:rPr lang="en-US" sz="3000" b="1" dirty="0">
                <a:latin typeface="Calibri" panose="020F0502020204030204" pitchFamily="34" charset="0"/>
                <a:cs typeface="Segoe UI" panose="020B0502040204020203" pitchFamily="34" charset="0"/>
              </a:rPr>
              <a:t>as you have always obeyed</a:t>
            </a:r>
            <a:r>
              <a:rPr lang="en-US" sz="3000" dirty="0">
                <a:solidFill>
                  <a:srgbClr val="FFFF00"/>
                </a:solidFill>
                <a:latin typeface="Calibri" panose="020F0502020204030204" pitchFamily="34" charset="0"/>
                <a:cs typeface="Segoe UI" panose="020B0502040204020203" pitchFamily="34" charset="0"/>
              </a:rPr>
              <a:t>, not as in my presence only, but now much more in my absence, work out your</a:t>
            </a:r>
            <a:br>
              <a:rPr lang="en-US" sz="3000" dirty="0">
                <a:solidFill>
                  <a:srgbClr val="FFFF00"/>
                </a:solidFill>
                <a:latin typeface="Calibri" panose="020F0502020204030204" pitchFamily="34" charset="0"/>
                <a:cs typeface="Segoe UI" panose="020B0502040204020203" pitchFamily="34" charset="0"/>
              </a:rPr>
            </a:br>
            <a:r>
              <a:rPr lang="en-US" sz="3000" dirty="0">
                <a:solidFill>
                  <a:srgbClr val="FFFF00"/>
                </a:solidFill>
                <a:latin typeface="Calibri" panose="020F0502020204030204" pitchFamily="34" charset="0"/>
                <a:cs typeface="Segoe UI" panose="020B0502040204020203" pitchFamily="34" charset="0"/>
              </a:rPr>
              <a:t>own salvation with fear and trembling; </a:t>
            </a:r>
            <a:r>
              <a:rPr lang="en-US" sz="3000" b="1" dirty="0">
                <a:latin typeface="Calibri" panose="020F0502020204030204" pitchFamily="34" charset="0"/>
                <a:cs typeface="Segoe UI" panose="020B0502040204020203" pitchFamily="34" charset="0"/>
              </a:rPr>
              <a:t>for it is God who works in</a:t>
            </a:r>
            <a:br>
              <a:rPr lang="en-US" sz="3000" b="1" dirty="0">
                <a:latin typeface="Calibri" panose="020F0502020204030204" pitchFamily="34" charset="0"/>
                <a:cs typeface="Segoe UI" panose="020B0502040204020203" pitchFamily="34" charset="0"/>
              </a:rPr>
            </a:br>
            <a:r>
              <a:rPr lang="en-US" sz="3000" b="1" dirty="0">
                <a:latin typeface="Calibri" panose="020F0502020204030204" pitchFamily="34" charset="0"/>
                <a:cs typeface="Segoe UI" panose="020B0502040204020203" pitchFamily="34" charset="0"/>
              </a:rPr>
              <a:t>you both to will and to do for His good pleasure</a:t>
            </a:r>
            <a:r>
              <a:rPr lang="en-US" sz="3000" dirty="0">
                <a:solidFill>
                  <a:srgbClr val="FFFF00"/>
                </a:solidFill>
                <a:latin typeface="Calibri" panose="020F0502020204030204" pitchFamily="34" charset="0"/>
                <a:cs typeface="Segoe UI" panose="020B0502040204020203" pitchFamily="34" charset="0"/>
              </a:rPr>
              <a:t>.”</a:t>
            </a:r>
            <a:br>
              <a:rPr lang="en-US" sz="3000" dirty="0">
                <a:solidFill>
                  <a:srgbClr val="FFFF00"/>
                </a:solidFill>
                <a:latin typeface="Calibri" panose="020F0502020204030204" pitchFamily="34" charset="0"/>
                <a:cs typeface="Segoe UI" panose="020B0502040204020203" pitchFamily="34" charset="0"/>
              </a:rPr>
            </a:br>
            <a:r>
              <a:rPr lang="en-US" sz="3000" b="1" dirty="0">
                <a:solidFill>
                  <a:srgbClr val="FFFF9B"/>
                </a:solidFill>
                <a:latin typeface="Calibri" panose="020F0502020204030204" pitchFamily="34" charset="0"/>
                <a:cs typeface="Segoe UI" panose="020B0502040204020203" pitchFamily="34" charset="0"/>
              </a:rPr>
              <a:t>Philippians 2:12-13 </a:t>
            </a:r>
          </a:p>
        </p:txBody>
      </p:sp>
      <p:sp>
        <p:nvSpPr>
          <p:cNvPr id="14" name="Rectangle 16">
            <a:extLst>
              <a:ext uri="{FF2B5EF4-FFF2-40B4-BE49-F238E27FC236}">
                <a16:creationId xmlns:a16="http://schemas.microsoft.com/office/drawing/2014/main" id="{4F33BF81-812D-4323-B36E-B123EFE4A3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665" y="0"/>
            <a:ext cx="152400" cy="68580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Rectangle 17">
            <a:extLst>
              <a:ext uri="{FF2B5EF4-FFF2-40B4-BE49-F238E27FC236}">
                <a16:creationId xmlns:a16="http://schemas.microsoft.com/office/drawing/2014/main" id="{3F254E22-1EA3-4C3D-B1C7-E9BE3B78DE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39600" y="0"/>
            <a:ext cx="152400" cy="68580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Rectangle 18">
            <a:extLst>
              <a:ext uri="{FF2B5EF4-FFF2-40B4-BE49-F238E27FC236}">
                <a16:creationId xmlns:a16="http://schemas.microsoft.com/office/drawing/2014/main" id="{DFF1D960-865E-4405-983E-8A26C12B38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665" y="0"/>
            <a:ext cx="12192000" cy="152399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0DE8476-5A4A-4139-A1B2-067A75A438F6}"/>
              </a:ext>
            </a:extLst>
          </p:cNvPr>
          <p:cNvSpPr txBox="1"/>
          <p:nvPr/>
        </p:nvSpPr>
        <p:spPr>
          <a:xfrm>
            <a:off x="19665" y="6519446"/>
            <a:ext cx="12192000" cy="338554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Richard Thetford									              www.thetfordcountry.com</a:t>
            </a:r>
          </a:p>
        </p:txBody>
      </p:sp>
      <p:sp>
        <p:nvSpPr>
          <p:cNvPr id="18" name="Rectangle 19">
            <a:extLst>
              <a:ext uri="{FF2B5EF4-FFF2-40B4-BE49-F238E27FC236}">
                <a16:creationId xmlns:a16="http://schemas.microsoft.com/office/drawing/2014/main" id="{D74C7CF4-0848-4A6B-9A35-828A61FE10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665" y="6400800"/>
            <a:ext cx="12192000" cy="1524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72065" y="914400"/>
            <a:ext cx="12000270" cy="609600"/>
          </a:xfrm>
          <a:prstGeom prst="rect">
            <a:avLst/>
          </a:prstGeom>
          <a:solidFill>
            <a:srgbClr val="FFFF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381000" y="1676399"/>
            <a:ext cx="115062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* </a:t>
            </a:r>
            <a:r>
              <a:rPr lang="en-US" dirty="0">
                <a:solidFill>
                  <a:srgbClr val="FFFF00"/>
                </a:solidFill>
                <a:latin typeface="Calibri" panose="020F0502020204030204" pitchFamily="34" charset="0"/>
                <a:cs typeface="Segoe UI" panose="020B0502040204020203" pitchFamily="34" charset="0"/>
              </a:rPr>
              <a:t>Trust</a:t>
            </a:r>
            <a:r>
              <a:rPr lang="en-US" b="1" dirty="0">
                <a:solidFill>
                  <a:srgbClr val="FFFF00"/>
                </a:solidFill>
                <a:latin typeface="Calibri" panose="020F0502020204030204" pitchFamily="34" charset="0"/>
                <a:cs typeface="Segoe UI" panose="020B0502040204020203" pitchFamily="34" charset="0"/>
              </a:rPr>
              <a:t> </a:t>
            </a:r>
            <a:r>
              <a:rPr lang="en-US" b="1" u="sng" dirty="0">
                <a:solidFill>
                  <a:srgbClr val="FFFF00"/>
                </a:solidFill>
                <a:latin typeface="Calibri" panose="020F0502020204030204" pitchFamily="34" charset="0"/>
                <a:cs typeface="Segoe UI" panose="020B0502040204020203" pitchFamily="34" charset="0"/>
              </a:rPr>
              <a:t>in</a:t>
            </a:r>
            <a:r>
              <a:rPr lang="en-US" b="1" dirty="0">
                <a:solidFill>
                  <a:srgbClr val="FFFF00"/>
                </a:solidFill>
                <a:latin typeface="Calibri" panose="020F0502020204030204" pitchFamily="34" charset="0"/>
                <a:cs typeface="Segoe UI" panose="020B0502040204020203" pitchFamily="34" charset="0"/>
              </a:rPr>
              <a:t> </a:t>
            </a:r>
            <a:r>
              <a:rPr lang="en-US" dirty="0">
                <a:solidFill>
                  <a:srgbClr val="FFFF00"/>
                </a:solidFill>
                <a:latin typeface="Calibri" panose="020F0502020204030204" pitchFamily="34" charset="0"/>
                <a:cs typeface="Segoe UI" panose="020B0502040204020203" pitchFamily="34" charset="0"/>
              </a:rPr>
              <a:t>God</a:t>
            </a:r>
            <a:br>
              <a:rPr lang="en-US" dirty="0">
                <a:solidFill>
                  <a:srgbClr val="FFFF00"/>
                </a:solidFill>
                <a:latin typeface="Calibri" panose="020F0502020204030204" pitchFamily="34" charset="0"/>
                <a:cs typeface="Segoe UI" panose="020B0502040204020203" pitchFamily="34" charset="0"/>
              </a:rPr>
            </a:br>
            <a:r>
              <a:rPr lang="en-US" dirty="0">
                <a:latin typeface="Calibri" panose="020F0502020204030204" pitchFamily="34" charset="0"/>
                <a:cs typeface="Segoe UI" panose="020B0502040204020203" pitchFamily="34" charset="0"/>
              </a:rPr>
              <a:t>   </a:t>
            </a:r>
            <a:r>
              <a:rPr lang="en-US" sz="3000" dirty="0">
                <a:latin typeface="Calibri" panose="020F0502020204030204" pitchFamily="34" charset="0"/>
                <a:cs typeface="Segoe UI" panose="020B0502040204020203" pitchFamily="34" charset="0"/>
              </a:rPr>
              <a:t>(Matthew 6:30-32)</a:t>
            </a:r>
          </a:p>
          <a:p>
            <a:pPr>
              <a:spcBef>
                <a:spcPct val="50000"/>
              </a:spcBef>
            </a:pPr>
            <a:r>
              <a:rPr lang="en-US" dirty="0">
                <a:latin typeface="Calibri" panose="020F0502020204030204" pitchFamily="34" charset="0"/>
              </a:rPr>
              <a:t>			</a:t>
            </a:r>
            <a:r>
              <a:rPr lang="en-US" dirty="0">
                <a:latin typeface="Calibri" panose="020F0502020204030204" pitchFamily="34" charset="0"/>
                <a:cs typeface="Segoe UI" panose="020B0502040204020203" pitchFamily="34" charset="0"/>
              </a:rPr>
              <a:t>* </a:t>
            </a:r>
            <a:r>
              <a:rPr lang="en-US" dirty="0">
                <a:solidFill>
                  <a:srgbClr val="FFFF00"/>
                </a:solidFill>
                <a:latin typeface="Calibri" panose="020F0502020204030204" pitchFamily="34" charset="0"/>
                <a:cs typeface="Segoe UI" panose="020B0502040204020203" pitchFamily="34" charset="0"/>
              </a:rPr>
              <a:t>Pray </a:t>
            </a:r>
            <a:r>
              <a:rPr lang="en-US" b="1" u="sng" dirty="0">
                <a:solidFill>
                  <a:srgbClr val="FFFF00"/>
                </a:solidFill>
                <a:latin typeface="Calibri" panose="020F0502020204030204" pitchFamily="34" charset="0"/>
                <a:cs typeface="Segoe UI" panose="020B0502040204020203" pitchFamily="34" charset="0"/>
              </a:rPr>
              <a:t>to</a:t>
            </a:r>
            <a:r>
              <a:rPr lang="en-US" dirty="0">
                <a:solidFill>
                  <a:srgbClr val="FFFF00"/>
                </a:solidFill>
                <a:latin typeface="Calibri" panose="020F0502020204030204" pitchFamily="34" charset="0"/>
                <a:cs typeface="Segoe UI" panose="020B0502040204020203" pitchFamily="34" charset="0"/>
              </a:rPr>
              <a:t> God</a:t>
            </a:r>
            <a:br>
              <a:rPr lang="en-US" dirty="0">
                <a:solidFill>
                  <a:srgbClr val="FFFF00"/>
                </a:solidFill>
                <a:latin typeface="Calibri" panose="020F0502020204030204" pitchFamily="34" charset="0"/>
                <a:cs typeface="Segoe UI" panose="020B0502040204020203" pitchFamily="34" charset="0"/>
              </a:rPr>
            </a:br>
            <a:r>
              <a:rPr lang="en-US" dirty="0">
                <a:latin typeface="Calibri" panose="020F0502020204030204" pitchFamily="34" charset="0"/>
                <a:cs typeface="Segoe UI" panose="020B0502040204020203" pitchFamily="34" charset="0"/>
              </a:rPr>
              <a:t>			   </a:t>
            </a:r>
            <a:r>
              <a:rPr lang="en-US" sz="3000" dirty="0">
                <a:latin typeface="Calibri" panose="020F0502020204030204" pitchFamily="34" charset="0"/>
                <a:cs typeface="Segoe UI" panose="020B0502040204020203" pitchFamily="34" charset="0"/>
              </a:rPr>
              <a:t>(Matthew 7:7-11; James 5:13-18)</a:t>
            </a:r>
          </a:p>
          <a:p>
            <a:pPr>
              <a:spcBef>
                <a:spcPct val="50000"/>
              </a:spcBef>
            </a:pPr>
            <a:r>
              <a:rPr lang="en-US" dirty="0">
                <a:latin typeface="Calibri" panose="020F0502020204030204" pitchFamily="34" charset="0"/>
                <a:cs typeface="Segoe UI" panose="020B0502040204020203" pitchFamily="34" charset="0"/>
              </a:rPr>
              <a:t>				* </a:t>
            </a:r>
            <a:r>
              <a:rPr lang="en-US" dirty="0">
                <a:solidFill>
                  <a:srgbClr val="FFFF00"/>
                </a:solidFill>
                <a:latin typeface="Calibri" panose="020F0502020204030204" pitchFamily="34" charset="0"/>
                <a:cs typeface="Segoe UI" panose="020B0502040204020203" pitchFamily="34" charset="0"/>
              </a:rPr>
              <a:t>Live faithfully</a:t>
            </a:r>
            <a:r>
              <a:rPr lang="en-US" b="1" dirty="0">
                <a:solidFill>
                  <a:srgbClr val="FFFF00"/>
                </a:solidFill>
                <a:latin typeface="Calibri" panose="020F0502020204030204" pitchFamily="34" charset="0"/>
                <a:cs typeface="Segoe UI" panose="020B0502040204020203" pitchFamily="34" charset="0"/>
              </a:rPr>
              <a:t> </a:t>
            </a:r>
            <a:r>
              <a:rPr lang="en-US" b="1" u="sng" dirty="0">
                <a:solidFill>
                  <a:srgbClr val="FFFF00"/>
                </a:solidFill>
                <a:latin typeface="Calibri" panose="020F0502020204030204" pitchFamily="34" charset="0"/>
                <a:cs typeface="Segoe UI" panose="020B0502040204020203" pitchFamily="34" charset="0"/>
              </a:rPr>
              <a:t>for</a:t>
            </a:r>
            <a:r>
              <a:rPr lang="en-US" b="1" dirty="0">
                <a:solidFill>
                  <a:srgbClr val="FFFF00"/>
                </a:solidFill>
                <a:latin typeface="Calibri" panose="020F0502020204030204" pitchFamily="34" charset="0"/>
                <a:cs typeface="Segoe UI" panose="020B0502040204020203" pitchFamily="34" charset="0"/>
              </a:rPr>
              <a:t> </a:t>
            </a:r>
            <a:r>
              <a:rPr lang="en-US" dirty="0">
                <a:solidFill>
                  <a:srgbClr val="FFFF00"/>
                </a:solidFill>
                <a:latin typeface="Calibri" panose="020F0502020204030204" pitchFamily="34" charset="0"/>
                <a:cs typeface="Segoe UI" panose="020B0502040204020203" pitchFamily="34" charset="0"/>
              </a:rPr>
              <a:t>God</a:t>
            </a:r>
          </a:p>
        </p:txBody>
      </p:sp>
      <p:sp>
        <p:nvSpPr>
          <p:cNvPr id="11271" name="AutoShape 7"/>
          <p:cNvSpPr>
            <a:spLocks noChangeArrowheads="1"/>
          </p:cNvSpPr>
          <p:nvPr/>
        </p:nvSpPr>
        <p:spPr bwMode="auto">
          <a:xfrm>
            <a:off x="381000" y="4800600"/>
            <a:ext cx="11430000" cy="1415772"/>
          </a:xfrm>
          <a:prstGeom prst="roundRect">
            <a:avLst>
              <a:gd name="adj" fmla="val 16667"/>
            </a:avLst>
          </a:prstGeom>
          <a:solidFill>
            <a:srgbClr val="FFFF9B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457200" y="4895671"/>
            <a:ext cx="11353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dirty="0">
                <a:solidFill>
                  <a:srgbClr val="000000"/>
                </a:solidFill>
                <a:latin typeface="Calibri" panose="020F0502020204030204" pitchFamily="34" charset="0"/>
                <a:cs typeface="Segoe UI" panose="020B0502040204020203" pitchFamily="34" charset="0"/>
              </a:rPr>
              <a:t>We should </a:t>
            </a:r>
            <a:r>
              <a:rPr lang="en-US" sz="3600" b="1" dirty="0">
                <a:solidFill>
                  <a:srgbClr val="000000"/>
                </a:solidFill>
                <a:latin typeface="Calibri" panose="020F0502020204030204" pitchFamily="34" charset="0"/>
                <a:cs typeface="Segoe UI" panose="020B0502040204020203" pitchFamily="34" charset="0"/>
              </a:rPr>
              <a:t>work</a:t>
            </a:r>
            <a:r>
              <a:rPr lang="en-US" sz="3600" dirty="0">
                <a:solidFill>
                  <a:srgbClr val="000000"/>
                </a:solidFill>
                <a:latin typeface="Calibri" panose="020F0502020204030204" pitchFamily="34" charset="0"/>
                <a:cs typeface="Segoe UI" panose="020B0502040204020203" pitchFamily="34" charset="0"/>
              </a:rPr>
              <a:t> as if everything depends upon us,</a:t>
            </a:r>
            <a:br>
              <a:rPr lang="en-US" sz="3600" dirty="0">
                <a:solidFill>
                  <a:srgbClr val="000000"/>
                </a:solidFill>
                <a:latin typeface="Calibri" panose="020F0502020204030204" pitchFamily="34" charset="0"/>
                <a:cs typeface="Segoe UI" panose="020B0502040204020203" pitchFamily="34" charset="0"/>
              </a:rPr>
            </a:br>
            <a:r>
              <a:rPr lang="en-US" sz="3600" dirty="0">
                <a:solidFill>
                  <a:srgbClr val="000000"/>
                </a:solidFill>
                <a:latin typeface="Calibri" panose="020F0502020204030204" pitchFamily="34" charset="0"/>
                <a:cs typeface="Segoe UI" panose="020B0502040204020203" pitchFamily="34" charset="0"/>
              </a:rPr>
              <a:t>and </a:t>
            </a:r>
            <a:r>
              <a:rPr lang="en-US" sz="3600" b="1" dirty="0">
                <a:solidFill>
                  <a:srgbClr val="000000"/>
                </a:solidFill>
                <a:latin typeface="Calibri" panose="020F0502020204030204" pitchFamily="34" charset="0"/>
                <a:cs typeface="Segoe UI" panose="020B0502040204020203" pitchFamily="34" charset="0"/>
              </a:rPr>
              <a:t>pray</a:t>
            </a:r>
            <a:r>
              <a:rPr lang="en-US" sz="3600" dirty="0">
                <a:solidFill>
                  <a:srgbClr val="000000"/>
                </a:solidFill>
                <a:latin typeface="Calibri" panose="020F0502020204030204" pitchFamily="34" charset="0"/>
                <a:cs typeface="Segoe UI" panose="020B0502040204020203" pitchFamily="34" charset="0"/>
              </a:rPr>
              <a:t> as if everything depends upon God</a:t>
            </a:r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1676400" y="152400"/>
            <a:ext cx="8839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sz="3600" b="1" kern="0" dirty="0">
                <a:solidFill>
                  <a:schemeClr val="tx2"/>
                </a:solidFill>
                <a:latin typeface="Calibri" panose="020F0502020204030204" pitchFamily="34" charset="0"/>
                <a:ea typeface="+mj-ea"/>
                <a:cs typeface="Segoe UI" panose="020B0502040204020203" pitchFamily="34" charset="0"/>
              </a:rPr>
              <a:t>The Hand of God Working In Our Life!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72065" y="838200"/>
            <a:ext cx="118675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Segoe UI" panose="020B0502040204020203" pitchFamily="34" charset="0"/>
              </a:rPr>
              <a:t>What Have We Learned?</a:t>
            </a:r>
          </a:p>
        </p:txBody>
      </p:sp>
      <p:pic>
        <p:nvPicPr>
          <p:cNvPr id="15" name="Picture 14" descr="7842221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2743200"/>
            <a:ext cx="2667000" cy="1905000"/>
          </a:xfrm>
          <a:prstGeom prst="rect">
            <a:avLst/>
          </a:prstGeom>
        </p:spPr>
      </p:pic>
      <p:sp>
        <p:nvSpPr>
          <p:cNvPr id="16" name="Rectangle 16">
            <a:extLst>
              <a:ext uri="{FF2B5EF4-FFF2-40B4-BE49-F238E27FC236}">
                <a16:creationId xmlns:a16="http://schemas.microsoft.com/office/drawing/2014/main" id="{2030F004-D6B3-408E-9F11-D7CAB52418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665" y="0"/>
            <a:ext cx="152400" cy="68580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Rectangle 17">
            <a:extLst>
              <a:ext uri="{FF2B5EF4-FFF2-40B4-BE49-F238E27FC236}">
                <a16:creationId xmlns:a16="http://schemas.microsoft.com/office/drawing/2014/main" id="{59EB692D-89EF-4B03-900D-78C02D11AA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39600" y="0"/>
            <a:ext cx="152400" cy="68580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Rectangle 18">
            <a:extLst>
              <a:ext uri="{FF2B5EF4-FFF2-40B4-BE49-F238E27FC236}">
                <a16:creationId xmlns:a16="http://schemas.microsoft.com/office/drawing/2014/main" id="{2ACBE51F-7742-4015-A2AF-AC1CE6E0E0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665" y="0"/>
            <a:ext cx="12192000" cy="152399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52DEB1B-546D-424C-B788-807B66B24870}"/>
              </a:ext>
            </a:extLst>
          </p:cNvPr>
          <p:cNvSpPr txBox="1"/>
          <p:nvPr/>
        </p:nvSpPr>
        <p:spPr>
          <a:xfrm>
            <a:off x="19665" y="6519446"/>
            <a:ext cx="12192000" cy="338554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Richard Thetford									              www.thetfordcountry.com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B895B4AA-180A-45CC-8EE6-4671A6DD94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665" y="6400800"/>
            <a:ext cx="12192000" cy="1524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1" grpId="0" animBg="1"/>
      <p:bldP spid="11272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6">
      <a:dk1>
        <a:srgbClr val="005A58"/>
      </a:dk1>
      <a:lt1>
        <a:srgbClr val="FFFFFF"/>
      </a:lt1>
      <a:dk2>
        <a:srgbClr val="008080"/>
      </a:dk2>
      <a:lt2>
        <a:srgbClr val="FFFF99"/>
      </a:lt2>
      <a:accent1>
        <a:srgbClr val="006462"/>
      </a:accent1>
      <a:accent2>
        <a:srgbClr val="6D6FC7"/>
      </a:accent2>
      <a:accent3>
        <a:srgbClr val="AAC0C0"/>
      </a:accent3>
      <a:accent4>
        <a:srgbClr val="DADADA"/>
      </a:accent4>
      <a:accent5>
        <a:srgbClr val="AAB8B7"/>
      </a:accent5>
      <a:accent6>
        <a:srgbClr val="6264B4"/>
      </a:accent6>
      <a:hlink>
        <a:srgbClr val="00FFFF"/>
      </a:hlink>
      <a:folHlink>
        <a:srgbClr val="00FF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493</TotalTime>
  <Words>644</Words>
  <Application>Microsoft Office PowerPoint</Application>
  <PresentationFormat>Widescreen</PresentationFormat>
  <Paragraphs>59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Souvenir Lt BT</vt:lpstr>
      <vt:lpstr>Default Design</vt:lpstr>
      <vt:lpstr>The Hand of God Working In Our Life!</vt:lpstr>
      <vt:lpstr>The Hand of God Working In Our Life!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Richie Thetford</dc:creator>
  <cp:lastModifiedBy>Richard Thetford</cp:lastModifiedBy>
  <cp:revision>38</cp:revision>
  <dcterms:created xsi:type="dcterms:W3CDTF">2003-06-11T01:32:23Z</dcterms:created>
  <dcterms:modified xsi:type="dcterms:W3CDTF">2021-01-31T22:51:56Z</dcterms:modified>
</cp:coreProperties>
</file>