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8" r:id="rId3"/>
    <p:sldId id="280" r:id="rId4"/>
    <p:sldId id="281" r:id="rId5"/>
    <p:sldId id="282" r:id="rId6"/>
    <p:sldId id="283" r:id="rId7"/>
    <p:sldId id="284" r:id="rId8"/>
    <p:sldId id="285" r:id="rId9"/>
    <p:sldId id="275" r:id="rId10"/>
  </p:sldIdLst>
  <p:sldSz cx="12192000" cy="6858000"/>
  <p:notesSz cx="7004050" cy="92900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0000"/>
    <a:srgbClr val="FF0000"/>
    <a:srgbClr val="CC3300"/>
    <a:srgbClr val="000048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4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Arial" charset="0"/>
              </a:defRPr>
            </a:lvl1pPr>
          </a:lstStyle>
          <a:p>
            <a:r>
              <a:rPr lang="en-US"/>
              <a:t>The Great Physician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7163" y="0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3325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Arial" charset="0"/>
              </a:defRPr>
            </a:lvl1pPr>
          </a:lstStyle>
          <a:p>
            <a:r>
              <a:rPr lang="en-US"/>
              <a:t>Richard Thetford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7163" y="8823325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Arial" charset="0"/>
              </a:defRPr>
            </a:lvl1pPr>
          </a:lstStyle>
          <a:p>
            <a:fld id="{B3FA0D86-032C-4B3B-8290-E5457AFEBC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r>
              <a:rPr lang="en-US"/>
              <a:t>The Great Physician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7163" y="0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1250" cy="3482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3250"/>
            <a:ext cx="5603875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3325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r>
              <a:rPr lang="en-US"/>
              <a:t>Richard Thetford</a:t>
            </a: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7163" y="8823325"/>
            <a:ext cx="30353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EF2BE059-A70A-49FB-BA1C-05EE0374906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Great Physician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Richard Thetford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C945BA-B504-4C5B-9021-119528683B4B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1250" cy="3482975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Great Physician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Richard Thetford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C945BA-B504-4C5B-9021-119528683B4B}" type="slidenum">
              <a:rPr lang="en-US"/>
              <a:pPr/>
              <a:t>2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1250" cy="3482975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Great Physician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Richard Thetford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C945BA-B504-4C5B-9021-119528683B4B}" type="slidenum">
              <a:rPr lang="en-US"/>
              <a:pPr/>
              <a:t>3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1250" cy="3482975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32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Great Physician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Richard Thetford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C945BA-B504-4C5B-9021-119528683B4B}" type="slidenum">
              <a:rPr lang="en-US"/>
              <a:pPr/>
              <a:t>4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1250" cy="3482975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652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Great Physician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Richard Thetford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C945BA-B504-4C5B-9021-119528683B4B}" type="slidenum">
              <a:rPr lang="en-US"/>
              <a:pPr/>
              <a:t>5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1250" cy="3482975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185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Great Physician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Richard Thetford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C945BA-B504-4C5B-9021-119528683B4B}" type="slidenum">
              <a:rPr lang="en-US"/>
              <a:pPr/>
              <a:t>6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1250" cy="3482975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362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Great Physician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Richard Thetford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C945BA-B504-4C5B-9021-119528683B4B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1250" cy="3482975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94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Great Physician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Richard Thetford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C945BA-B504-4C5B-9021-119528683B4B}" type="slidenum">
              <a:rPr lang="en-US"/>
              <a:pPr/>
              <a:t>8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1250" cy="3482975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9434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Great Physician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Richard Thetford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C945BA-B504-4C5B-9021-119528683B4B}" type="slidenum">
              <a:rPr lang="en-US"/>
              <a:pPr/>
              <a:t>9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1250" cy="3482975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3152" y="533400"/>
            <a:ext cx="2595033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3818" y="533400"/>
            <a:ext cx="7586133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817" y="5334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24984" y="21336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08184" y="21336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08184" y="42672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4984" y="21336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184" y="21336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" y="1"/>
            <a:ext cx="12189884" cy="6856413"/>
          </a:xfrm>
          <a:prstGeom prst="rect">
            <a:avLst/>
          </a:prstGeom>
          <a:gradFill rotWithShape="0">
            <a:gsLst>
              <a:gs pos="0">
                <a:srgbClr val="0000CC">
                  <a:gamma/>
                  <a:shade val="20000"/>
                  <a:invGamma/>
                </a:srgbClr>
              </a:gs>
              <a:gs pos="100000">
                <a:srgbClr val="0000CC"/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03817" y="533400"/>
            <a:ext cx="10363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4984" y="2133600"/>
            <a:ext cx="10363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level0</a:t>
            </a:r>
          </a:p>
        </p:txBody>
      </p:sp>
      <p:sp>
        <p:nvSpPr>
          <p:cNvPr id="4101" name="Freeform 5"/>
          <p:cNvSpPr>
            <a:spLocks/>
          </p:cNvSpPr>
          <p:nvPr/>
        </p:nvSpPr>
        <p:spPr bwMode="auto">
          <a:xfrm>
            <a:off x="8578852" y="5181600"/>
            <a:ext cx="1847849" cy="1055688"/>
          </a:xfrm>
          <a:custGeom>
            <a:avLst/>
            <a:gdLst/>
            <a:ahLst/>
            <a:cxnLst>
              <a:cxn ang="0">
                <a:pos x="0" y="332"/>
              </a:cxn>
              <a:cxn ang="0">
                <a:pos x="187" y="332"/>
              </a:cxn>
              <a:cxn ang="0">
                <a:pos x="244" y="140"/>
              </a:cxn>
              <a:cxn ang="0">
                <a:pos x="324" y="461"/>
              </a:cxn>
              <a:cxn ang="0">
                <a:pos x="443" y="0"/>
              </a:cxn>
              <a:cxn ang="0">
                <a:pos x="561" y="664"/>
              </a:cxn>
              <a:cxn ang="0">
                <a:pos x="697" y="114"/>
              </a:cxn>
              <a:cxn ang="0">
                <a:pos x="742" y="294"/>
              </a:cxn>
              <a:cxn ang="0">
                <a:pos x="981" y="294"/>
              </a:cxn>
            </a:cxnLst>
            <a:rect l="0" t="0" r="r" b="b"/>
            <a:pathLst>
              <a:path w="982" h="665">
                <a:moveTo>
                  <a:pt x="0" y="332"/>
                </a:moveTo>
                <a:lnTo>
                  <a:pt x="187" y="332"/>
                </a:lnTo>
                <a:lnTo>
                  <a:pt x="244" y="140"/>
                </a:lnTo>
                <a:lnTo>
                  <a:pt x="324" y="461"/>
                </a:lnTo>
                <a:lnTo>
                  <a:pt x="443" y="0"/>
                </a:lnTo>
                <a:lnTo>
                  <a:pt x="561" y="664"/>
                </a:lnTo>
                <a:lnTo>
                  <a:pt x="697" y="114"/>
                </a:lnTo>
                <a:lnTo>
                  <a:pt x="742" y="294"/>
                </a:lnTo>
                <a:lnTo>
                  <a:pt x="981" y="294"/>
                </a:lnTo>
              </a:path>
            </a:pathLst>
          </a:custGeom>
          <a:noFill/>
          <a:ln w="25400" cap="rnd" cmpd="sng">
            <a:solidFill>
              <a:srgbClr val="E5003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 sz="2400"/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9662585" y="4799014"/>
            <a:ext cx="2169583" cy="1830387"/>
            <a:chOff x="5136" y="3023"/>
            <a:chExt cx="1153" cy="1153"/>
          </a:xfrm>
        </p:grpSpPr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5624" y="3349"/>
              <a:ext cx="165" cy="40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5504" y="3469"/>
              <a:ext cx="409" cy="16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auto">
            <a:xfrm>
              <a:off x="5136" y="3023"/>
              <a:ext cx="1153" cy="1153"/>
            </a:xfrm>
            <a:custGeom>
              <a:avLst/>
              <a:gdLst/>
              <a:ahLst/>
              <a:cxnLst>
                <a:cxn ang="0">
                  <a:pos x="211" y="654"/>
                </a:cxn>
                <a:cxn ang="0">
                  <a:pos x="310" y="793"/>
                </a:cxn>
                <a:cxn ang="0">
                  <a:pos x="423" y="914"/>
                </a:cxn>
                <a:cxn ang="0">
                  <a:pos x="557" y="1042"/>
                </a:cxn>
                <a:cxn ang="0">
                  <a:pos x="701" y="914"/>
                </a:cxn>
                <a:cxn ang="0">
                  <a:pos x="818" y="793"/>
                </a:cxn>
                <a:cxn ang="0">
                  <a:pos x="928" y="643"/>
                </a:cxn>
                <a:cxn ang="0">
                  <a:pos x="979" y="549"/>
                </a:cxn>
                <a:cxn ang="0">
                  <a:pos x="1014" y="456"/>
                </a:cxn>
                <a:cxn ang="0">
                  <a:pos x="1021" y="399"/>
                </a:cxn>
                <a:cxn ang="0">
                  <a:pos x="1015" y="332"/>
                </a:cxn>
                <a:cxn ang="0">
                  <a:pos x="998" y="270"/>
                </a:cxn>
                <a:cxn ang="0">
                  <a:pos x="972" y="219"/>
                </a:cxn>
                <a:cxn ang="0">
                  <a:pos x="938" y="187"/>
                </a:cxn>
                <a:cxn ang="0">
                  <a:pos x="888" y="159"/>
                </a:cxn>
                <a:cxn ang="0">
                  <a:pos x="830" y="142"/>
                </a:cxn>
                <a:cxn ang="0">
                  <a:pos x="766" y="137"/>
                </a:cxn>
                <a:cxn ang="0">
                  <a:pos x="710" y="148"/>
                </a:cxn>
                <a:cxn ang="0">
                  <a:pos x="657" y="170"/>
                </a:cxn>
                <a:cxn ang="0">
                  <a:pos x="566" y="242"/>
                </a:cxn>
                <a:cxn ang="0">
                  <a:pos x="476" y="170"/>
                </a:cxn>
                <a:cxn ang="0">
                  <a:pos x="423" y="148"/>
                </a:cxn>
                <a:cxn ang="0">
                  <a:pos x="364" y="137"/>
                </a:cxn>
                <a:cxn ang="0">
                  <a:pos x="301" y="142"/>
                </a:cxn>
                <a:cxn ang="0">
                  <a:pos x="245" y="161"/>
                </a:cxn>
                <a:cxn ang="0">
                  <a:pos x="199" y="189"/>
                </a:cxn>
                <a:cxn ang="0">
                  <a:pos x="169" y="225"/>
                </a:cxn>
                <a:cxn ang="0">
                  <a:pos x="146" y="264"/>
                </a:cxn>
                <a:cxn ang="0">
                  <a:pos x="0" y="266"/>
                </a:cxn>
                <a:cxn ang="0">
                  <a:pos x="27" y="178"/>
                </a:cxn>
                <a:cxn ang="0">
                  <a:pos x="67" y="113"/>
                </a:cxn>
                <a:cxn ang="0">
                  <a:pos x="110" y="72"/>
                </a:cxn>
                <a:cxn ang="0">
                  <a:pos x="169" y="34"/>
                </a:cxn>
                <a:cxn ang="0">
                  <a:pos x="237" y="8"/>
                </a:cxn>
                <a:cxn ang="0">
                  <a:pos x="316" y="0"/>
                </a:cxn>
                <a:cxn ang="0">
                  <a:pos x="388" y="13"/>
                </a:cxn>
                <a:cxn ang="0">
                  <a:pos x="457" y="43"/>
                </a:cxn>
                <a:cxn ang="0">
                  <a:pos x="572" y="135"/>
                </a:cxn>
                <a:cxn ang="0">
                  <a:pos x="688" y="43"/>
                </a:cxn>
                <a:cxn ang="0">
                  <a:pos x="754" y="13"/>
                </a:cxn>
                <a:cxn ang="0">
                  <a:pos x="824" y="0"/>
                </a:cxn>
                <a:cxn ang="0">
                  <a:pos x="905" y="8"/>
                </a:cxn>
                <a:cxn ang="0">
                  <a:pos x="978" y="32"/>
                </a:cxn>
                <a:cxn ang="0">
                  <a:pos x="1032" y="69"/>
                </a:cxn>
                <a:cxn ang="0">
                  <a:pos x="1076" y="113"/>
                </a:cxn>
                <a:cxn ang="0">
                  <a:pos x="1110" y="163"/>
                </a:cxn>
                <a:cxn ang="0">
                  <a:pos x="1138" y="225"/>
                </a:cxn>
                <a:cxn ang="0">
                  <a:pos x="1152" y="304"/>
                </a:cxn>
                <a:cxn ang="0">
                  <a:pos x="1144" y="405"/>
                </a:cxn>
                <a:cxn ang="0">
                  <a:pos x="1107" y="525"/>
                </a:cxn>
                <a:cxn ang="0">
                  <a:pos x="1040" y="647"/>
                </a:cxn>
                <a:cxn ang="0">
                  <a:pos x="964" y="753"/>
                </a:cxn>
                <a:cxn ang="0">
                  <a:pos x="892" y="834"/>
                </a:cxn>
                <a:cxn ang="0">
                  <a:pos x="563" y="1152"/>
                </a:cxn>
                <a:cxn ang="0">
                  <a:pos x="388" y="990"/>
                </a:cxn>
                <a:cxn ang="0">
                  <a:pos x="248" y="834"/>
                </a:cxn>
                <a:cxn ang="0">
                  <a:pos x="119" y="654"/>
                </a:cxn>
                <a:cxn ang="0">
                  <a:pos x="211" y="654"/>
                </a:cxn>
              </a:cxnLst>
              <a:rect l="0" t="0" r="r" b="b"/>
              <a:pathLst>
                <a:path w="1153" h="1153">
                  <a:moveTo>
                    <a:pt x="211" y="654"/>
                  </a:moveTo>
                  <a:lnTo>
                    <a:pt x="310" y="793"/>
                  </a:lnTo>
                  <a:lnTo>
                    <a:pt x="423" y="914"/>
                  </a:lnTo>
                  <a:lnTo>
                    <a:pt x="557" y="1042"/>
                  </a:lnTo>
                  <a:lnTo>
                    <a:pt x="701" y="914"/>
                  </a:lnTo>
                  <a:lnTo>
                    <a:pt x="818" y="793"/>
                  </a:lnTo>
                  <a:lnTo>
                    <a:pt x="928" y="643"/>
                  </a:lnTo>
                  <a:lnTo>
                    <a:pt x="979" y="549"/>
                  </a:lnTo>
                  <a:lnTo>
                    <a:pt x="1014" y="456"/>
                  </a:lnTo>
                  <a:lnTo>
                    <a:pt x="1021" y="399"/>
                  </a:lnTo>
                  <a:lnTo>
                    <a:pt x="1015" y="332"/>
                  </a:lnTo>
                  <a:lnTo>
                    <a:pt x="998" y="270"/>
                  </a:lnTo>
                  <a:lnTo>
                    <a:pt x="972" y="219"/>
                  </a:lnTo>
                  <a:lnTo>
                    <a:pt x="938" y="187"/>
                  </a:lnTo>
                  <a:lnTo>
                    <a:pt x="888" y="159"/>
                  </a:lnTo>
                  <a:lnTo>
                    <a:pt x="830" y="142"/>
                  </a:lnTo>
                  <a:lnTo>
                    <a:pt x="766" y="137"/>
                  </a:lnTo>
                  <a:lnTo>
                    <a:pt x="710" y="148"/>
                  </a:lnTo>
                  <a:lnTo>
                    <a:pt x="657" y="170"/>
                  </a:lnTo>
                  <a:lnTo>
                    <a:pt x="566" y="242"/>
                  </a:lnTo>
                  <a:lnTo>
                    <a:pt x="476" y="170"/>
                  </a:lnTo>
                  <a:lnTo>
                    <a:pt x="423" y="148"/>
                  </a:lnTo>
                  <a:lnTo>
                    <a:pt x="364" y="137"/>
                  </a:lnTo>
                  <a:lnTo>
                    <a:pt x="301" y="142"/>
                  </a:lnTo>
                  <a:lnTo>
                    <a:pt x="245" y="161"/>
                  </a:lnTo>
                  <a:lnTo>
                    <a:pt x="199" y="189"/>
                  </a:lnTo>
                  <a:lnTo>
                    <a:pt x="169" y="225"/>
                  </a:lnTo>
                  <a:lnTo>
                    <a:pt x="146" y="264"/>
                  </a:lnTo>
                  <a:lnTo>
                    <a:pt x="0" y="266"/>
                  </a:lnTo>
                  <a:lnTo>
                    <a:pt x="27" y="178"/>
                  </a:lnTo>
                  <a:lnTo>
                    <a:pt x="67" y="113"/>
                  </a:lnTo>
                  <a:lnTo>
                    <a:pt x="110" y="72"/>
                  </a:lnTo>
                  <a:lnTo>
                    <a:pt x="169" y="34"/>
                  </a:lnTo>
                  <a:lnTo>
                    <a:pt x="237" y="8"/>
                  </a:lnTo>
                  <a:lnTo>
                    <a:pt x="316" y="0"/>
                  </a:lnTo>
                  <a:lnTo>
                    <a:pt x="388" y="13"/>
                  </a:lnTo>
                  <a:lnTo>
                    <a:pt x="457" y="43"/>
                  </a:lnTo>
                  <a:lnTo>
                    <a:pt x="572" y="135"/>
                  </a:lnTo>
                  <a:lnTo>
                    <a:pt x="688" y="43"/>
                  </a:lnTo>
                  <a:lnTo>
                    <a:pt x="754" y="13"/>
                  </a:lnTo>
                  <a:lnTo>
                    <a:pt x="824" y="0"/>
                  </a:lnTo>
                  <a:lnTo>
                    <a:pt x="905" y="8"/>
                  </a:lnTo>
                  <a:lnTo>
                    <a:pt x="978" y="32"/>
                  </a:lnTo>
                  <a:lnTo>
                    <a:pt x="1032" y="69"/>
                  </a:lnTo>
                  <a:lnTo>
                    <a:pt x="1076" y="113"/>
                  </a:lnTo>
                  <a:lnTo>
                    <a:pt x="1110" y="163"/>
                  </a:lnTo>
                  <a:lnTo>
                    <a:pt x="1138" y="225"/>
                  </a:lnTo>
                  <a:lnTo>
                    <a:pt x="1152" y="304"/>
                  </a:lnTo>
                  <a:lnTo>
                    <a:pt x="1144" y="405"/>
                  </a:lnTo>
                  <a:lnTo>
                    <a:pt x="1107" y="525"/>
                  </a:lnTo>
                  <a:lnTo>
                    <a:pt x="1040" y="647"/>
                  </a:lnTo>
                  <a:lnTo>
                    <a:pt x="964" y="753"/>
                  </a:lnTo>
                  <a:lnTo>
                    <a:pt x="892" y="834"/>
                  </a:lnTo>
                  <a:lnTo>
                    <a:pt x="563" y="1152"/>
                  </a:lnTo>
                  <a:lnTo>
                    <a:pt x="388" y="990"/>
                  </a:lnTo>
                  <a:lnTo>
                    <a:pt x="248" y="834"/>
                  </a:lnTo>
                  <a:lnTo>
                    <a:pt x="119" y="654"/>
                  </a:lnTo>
                  <a:lnTo>
                    <a:pt x="211" y="654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2400"/>
            </a:p>
          </p:txBody>
        </p:sp>
      </p:grp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814917" y="1905000"/>
            <a:ext cx="10564283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02026" y="1447800"/>
            <a:ext cx="5479774" cy="4707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828800"/>
            <a:ext cx="4419600" cy="3810000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“The Spirit of the LORD is upon Me, Because He has anointed Me To preach the gospel to the poor; He has sent Me to heal the brokenhearted, To proclaim liberty to the captives And recovery of sight to the blind, To set at liberty those who are oppressed”</a:t>
            </a: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5943600" y="2667000"/>
            <a:ext cx="1600200" cy="838200"/>
          </a:xfrm>
          <a:prstGeom prst="leftArrow">
            <a:avLst>
              <a:gd name="adj1" fmla="val 50000"/>
              <a:gd name="adj2" fmla="val 40000"/>
            </a:avLst>
          </a:prstGeom>
          <a:solidFill>
            <a:srgbClr val="FF9900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5943600" y="2876490"/>
            <a:ext cx="13716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Luke 4:18</a:t>
            </a:r>
          </a:p>
        </p:txBody>
      </p:sp>
      <p:pic>
        <p:nvPicPr>
          <p:cNvPr id="9" name="Picture 8" descr="444_jesus_teaching_discipl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04918" y="1600200"/>
            <a:ext cx="3615482" cy="44786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6" name="Rectangle 2">
            <a:extLst>
              <a:ext uri="{FF2B5EF4-FFF2-40B4-BE49-F238E27FC236}">
                <a16:creationId xmlns:a16="http://schemas.microsoft.com/office/drawing/2014/main" id="{78D46DDF-8C45-455A-94E1-34D91940D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28601"/>
            <a:ext cx="10972800" cy="1089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accent1">
                <a:lumMod val="60000"/>
                <a:lumOff val="40000"/>
              </a:schemeClr>
            </a:outerShdw>
          </a:effec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6000" i="0" kern="0" dirty="0">
                <a:latin typeface="Segoe UI" panose="020B0502040204020203" pitchFamily="34" charset="0"/>
                <a:cs typeface="Segoe UI" panose="020B0502040204020203" pitchFamily="34" charset="0"/>
              </a:rPr>
              <a:t>The Great Physician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FF5EF44-3262-4AD6-AA11-906291FBEE24}"/>
              </a:ext>
            </a:extLst>
          </p:cNvPr>
          <p:cNvSpPr/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CED383-58E7-4413-89B0-4D520A72E5F3}"/>
              </a:ext>
            </a:extLst>
          </p:cNvPr>
          <p:cNvSpPr/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EE45DFF-F04D-464A-9426-DDBC0B394D56}"/>
              </a:ext>
            </a:extLst>
          </p:cNvPr>
          <p:cNvSpPr/>
          <p:nvPr/>
        </p:nvSpPr>
        <p:spPr bwMode="auto">
          <a:xfrm>
            <a:off x="0" y="1"/>
            <a:ext cx="12115800" cy="2286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B73020-0613-4B12-AE39-7EFDED2AA041}"/>
              </a:ext>
            </a:extLst>
          </p:cNvPr>
          <p:cNvSpPr/>
          <p:nvPr/>
        </p:nvSpPr>
        <p:spPr bwMode="auto">
          <a:xfrm>
            <a:off x="228600" y="6324600"/>
            <a:ext cx="11734800" cy="2286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7374D22-9124-45E2-B367-10F427C6BC90}"/>
              </a:ext>
            </a:extLst>
          </p:cNvPr>
          <p:cNvCxnSpPr>
            <a:cxnSpLocks/>
          </p:cNvCxnSpPr>
          <p:nvPr/>
        </p:nvCxnSpPr>
        <p:spPr bwMode="auto">
          <a:xfrm>
            <a:off x="609600" y="1295400"/>
            <a:ext cx="10972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B1C0E10-26DD-4B13-912D-4C93863277F5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0098" y="1447800"/>
            <a:ext cx="6217794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1"/>
            <a:ext cx="10972800" cy="1089026"/>
          </a:xfrm>
          <a:effectLst>
            <a:outerShdw dist="35921" dir="2700000" algn="ctr" rotWithShape="0">
              <a:schemeClr val="accent1">
                <a:lumMod val="60000"/>
                <a:lumOff val="40000"/>
              </a:schemeClr>
            </a:outerShdw>
          </a:effectLst>
        </p:spPr>
        <p:txBody>
          <a:bodyPr/>
          <a:lstStyle/>
          <a:p>
            <a:r>
              <a:rPr lang="en-US" sz="4800" i="0" dirty="0">
                <a:latin typeface="Segoe UI" panose="020B0502040204020203" pitchFamily="34" charset="0"/>
                <a:cs typeface="Segoe UI" panose="020B0502040204020203" pitchFamily="34" charset="0"/>
              </a:rPr>
              <a:t>What Kind of Physician is Christ?</a:t>
            </a:r>
          </a:p>
        </p:txBody>
      </p:sp>
      <p:pic>
        <p:nvPicPr>
          <p:cNvPr id="9" name="Picture 8" descr="444_jesus_teaching_discipl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18892" y="1600200"/>
            <a:ext cx="3506308" cy="434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Rectangle 9"/>
          <p:cNvSpPr/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0" y="1"/>
            <a:ext cx="12115800" cy="2286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228600" y="6324600"/>
            <a:ext cx="11734800" cy="2286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 bwMode="auto">
          <a:xfrm>
            <a:off x="609600" y="1295400"/>
            <a:ext cx="10972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1629698" y="1828800"/>
            <a:ext cx="5150994" cy="358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3200" b="1" kern="0" dirty="0">
                <a:solidFill>
                  <a:srgbClr val="FF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Knows Our Case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kern="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John 2:24-25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3200" b="1" kern="0" dirty="0">
                <a:solidFill>
                  <a:srgbClr val="FF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Able to Save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kern="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Hebrews 7:25; John 11:25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3200" b="1" kern="0" dirty="0">
                <a:solidFill>
                  <a:srgbClr val="FF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Sympathetic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kern="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John 11:32-36; Hebrews 4:15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DAE94-F280-4C84-B17A-D06B3F7D5D85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0098" y="1447800"/>
            <a:ext cx="6217794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10972800" cy="1089027"/>
          </a:xfrm>
          <a:effectLst>
            <a:outerShdw dist="35921" dir="2700000" algn="ctr" rotWithShape="0">
              <a:schemeClr val="accent1">
                <a:lumMod val="60000"/>
                <a:lumOff val="40000"/>
              </a:schemeClr>
            </a:outerShdw>
          </a:effectLst>
        </p:spPr>
        <p:txBody>
          <a:bodyPr/>
          <a:lstStyle/>
          <a:p>
            <a:r>
              <a:rPr lang="en-US" sz="4800" i="0" dirty="0">
                <a:latin typeface="Segoe UI" panose="020B0502040204020203" pitchFamily="34" charset="0"/>
                <a:cs typeface="Segoe UI" panose="020B0502040204020203" pitchFamily="34" charset="0"/>
              </a:rPr>
              <a:t>What Can Christ Cure?</a:t>
            </a:r>
          </a:p>
        </p:txBody>
      </p:sp>
      <p:pic>
        <p:nvPicPr>
          <p:cNvPr id="9" name="Picture 8" descr="444_jesus_teaching_discipl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18892" y="1600200"/>
            <a:ext cx="3506308" cy="434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Rectangle 9"/>
          <p:cNvSpPr/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0" y="1"/>
            <a:ext cx="12115800" cy="2286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228600" y="6324600"/>
            <a:ext cx="11734800" cy="2286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 bwMode="auto">
          <a:xfrm>
            <a:off x="609600" y="1295400"/>
            <a:ext cx="10972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2F0DAE94-F280-4C84-B17A-D06B3F7D5D85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6A9C924B-11CC-45F8-97FA-9D65F1EA0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81200"/>
            <a:ext cx="38100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3200" b="1" kern="0" dirty="0">
                <a:solidFill>
                  <a:srgbClr val="FF9900"/>
                </a:solidFill>
                <a:latin typeface="Myriad Web Pro" pitchFamily="34" charset="0"/>
              </a:rPr>
              <a:t>Our Soul’s Disease</a:t>
            </a:r>
            <a:endParaRPr lang="en-US" sz="3200" kern="0" dirty="0">
              <a:solidFill>
                <a:srgbClr val="FF9900"/>
              </a:solidFill>
              <a:latin typeface="Myriad Web Pro" pitchFamily="34" charset="0"/>
            </a:endParaRP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57374032-68FC-408E-8C0E-C2ECFD6AA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667000"/>
            <a:ext cx="4876800" cy="18158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  <a:latin typeface="Myriad Web Pro" pitchFamily="34" charset="0"/>
              </a:rPr>
              <a:t>I said, "LORD, be merciful to</a:t>
            </a:r>
            <a:br>
              <a:rPr lang="en-US" sz="2800" dirty="0">
                <a:solidFill>
                  <a:srgbClr val="000000"/>
                </a:solidFill>
                <a:latin typeface="Myriad Web Pro" pitchFamily="34" charset="0"/>
              </a:rPr>
            </a:br>
            <a:r>
              <a:rPr lang="en-US" sz="2800" dirty="0">
                <a:solidFill>
                  <a:srgbClr val="000000"/>
                </a:solidFill>
                <a:latin typeface="Myriad Web Pro" pitchFamily="34" charset="0"/>
              </a:rPr>
              <a:t>me; </a:t>
            </a:r>
            <a:r>
              <a:rPr lang="en-US" sz="2800" b="1" dirty="0">
                <a:solidFill>
                  <a:srgbClr val="000000"/>
                </a:solidFill>
                <a:latin typeface="Myriad Web Pro" pitchFamily="34" charset="0"/>
              </a:rPr>
              <a:t>Heal my soul</a:t>
            </a:r>
            <a:r>
              <a:rPr lang="en-US" sz="2800" dirty="0">
                <a:solidFill>
                  <a:srgbClr val="000000"/>
                </a:solidFill>
                <a:latin typeface="Myriad Web Pro" pitchFamily="34" charset="0"/>
              </a:rPr>
              <a:t>, for I have sinned against You." 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Psalm 41:4</a:t>
            </a:r>
          </a:p>
        </p:txBody>
      </p:sp>
      <p:sp>
        <p:nvSpPr>
          <p:cNvPr id="18" name="Text Box 7">
            <a:extLst>
              <a:ext uri="{FF2B5EF4-FFF2-40B4-BE49-F238E27FC236}">
                <a16:creationId xmlns:a16="http://schemas.microsoft.com/office/drawing/2014/main" id="{6F4BC98C-98A3-4A38-8245-EA3C35DB1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357687"/>
            <a:ext cx="396240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Romans 11:26-27</a:t>
            </a:r>
          </a:p>
        </p:txBody>
      </p:sp>
    </p:spTree>
    <p:extLst>
      <p:ext uri="{BB962C8B-B14F-4D97-AF65-F5344CB8AC3E}">
        <p14:creationId xmlns:p14="http://schemas.microsoft.com/office/powerpoint/2010/main" val="68428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0098" y="1447800"/>
            <a:ext cx="6217794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1"/>
            <a:ext cx="10972800" cy="1089026"/>
          </a:xfrm>
          <a:effectLst>
            <a:outerShdw dist="35921" dir="2700000" algn="ctr" rotWithShape="0">
              <a:schemeClr val="accent1">
                <a:lumMod val="60000"/>
                <a:lumOff val="40000"/>
              </a:schemeClr>
            </a:outerShdw>
          </a:effectLst>
        </p:spPr>
        <p:txBody>
          <a:bodyPr/>
          <a:lstStyle/>
          <a:p>
            <a:r>
              <a:rPr lang="en-US" sz="4800" i="0" dirty="0">
                <a:latin typeface="Segoe UI" panose="020B0502040204020203" pitchFamily="34" charset="0"/>
                <a:cs typeface="Segoe UI" panose="020B0502040204020203" pitchFamily="34" charset="0"/>
              </a:rPr>
              <a:t>What Are the Stages of this Disease?</a:t>
            </a:r>
          </a:p>
        </p:txBody>
      </p:sp>
      <p:pic>
        <p:nvPicPr>
          <p:cNvPr id="9" name="Picture 8" descr="444_jesus_teaching_discipl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18892" y="1600200"/>
            <a:ext cx="3506308" cy="434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Rectangle 9"/>
          <p:cNvSpPr/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0" y="1"/>
            <a:ext cx="12115800" cy="2286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228600" y="6324600"/>
            <a:ext cx="11734800" cy="2286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 bwMode="auto">
          <a:xfrm>
            <a:off x="609600" y="1295400"/>
            <a:ext cx="10972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1629698" y="1828800"/>
            <a:ext cx="5150994" cy="358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3200" b="1" kern="0" dirty="0">
                <a:solidFill>
                  <a:srgbClr val="FF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Lust or Evil Desire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kern="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James 1:14-15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3200" b="1" kern="0" dirty="0">
                <a:solidFill>
                  <a:srgbClr val="FF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Practice of Sin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kern="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Romans 1:32; Galatians 5:21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3200" b="1" kern="0" dirty="0">
                <a:solidFill>
                  <a:srgbClr val="FF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Death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kern="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James 1:15; Romans 5:12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DAE94-F280-4C84-B17A-D06B3F7D5D85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16696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0098" y="1447800"/>
            <a:ext cx="6217794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1"/>
            <a:ext cx="10972800" cy="1089026"/>
          </a:xfrm>
          <a:effectLst>
            <a:outerShdw dist="35921" dir="2700000" algn="ctr" rotWithShape="0">
              <a:schemeClr val="accent1">
                <a:lumMod val="60000"/>
                <a:lumOff val="40000"/>
              </a:schemeClr>
            </a:outerShdw>
          </a:effectLst>
        </p:spPr>
        <p:txBody>
          <a:bodyPr/>
          <a:lstStyle/>
          <a:p>
            <a:r>
              <a:rPr lang="en-US" sz="4800" i="0" dirty="0">
                <a:latin typeface="Segoe UI" panose="020B0502040204020203" pitchFamily="34" charset="0"/>
                <a:cs typeface="Segoe UI" panose="020B0502040204020203" pitchFamily="34" charset="0"/>
              </a:rPr>
              <a:t>What is Christ’s Remedy for Sin?</a:t>
            </a:r>
          </a:p>
        </p:txBody>
      </p:sp>
      <p:pic>
        <p:nvPicPr>
          <p:cNvPr id="9" name="Picture 8" descr="444_jesus_teaching_discipl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18892" y="1600200"/>
            <a:ext cx="3506308" cy="434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Rectangle 9"/>
          <p:cNvSpPr/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0" y="1"/>
            <a:ext cx="12115800" cy="2286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228600" y="6324600"/>
            <a:ext cx="11734800" cy="2286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 bwMode="auto">
          <a:xfrm>
            <a:off x="609600" y="1295400"/>
            <a:ext cx="10972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1629698" y="1828800"/>
            <a:ext cx="5150994" cy="358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3200" b="1" kern="0" dirty="0">
                <a:solidFill>
                  <a:srgbClr val="FF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Word of God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kern="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Psalm 107:20; Romans 10:17 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3200" b="1" kern="0" dirty="0">
                <a:solidFill>
                  <a:srgbClr val="FF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Faith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kern="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Hebrews 11:6; John 8:24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3200" b="1" kern="0" dirty="0">
                <a:solidFill>
                  <a:srgbClr val="FF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Repentance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kern="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17:30; Luke 13:5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DAE94-F280-4C84-B17A-D06B3F7D5D85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56746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0098" y="1447800"/>
            <a:ext cx="6217794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1"/>
            <a:ext cx="10972800" cy="1089026"/>
          </a:xfrm>
          <a:effectLst>
            <a:outerShdw dist="35921" dir="2700000" algn="ctr" rotWithShape="0">
              <a:schemeClr val="accent1">
                <a:lumMod val="60000"/>
                <a:lumOff val="40000"/>
              </a:schemeClr>
            </a:outerShdw>
          </a:effectLst>
        </p:spPr>
        <p:txBody>
          <a:bodyPr/>
          <a:lstStyle/>
          <a:p>
            <a:r>
              <a:rPr lang="en-US" sz="4800" i="0" dirty="0">
                <a:latin typeface="Segoe UI" panose="020B0502040204020203" pitchFamily="34" charset="0"/>
                <a:cs typeface="Segoe UI" panose="020B0502040204020203" pitchFamily="34" charset="0"/>
              </a:rPr>
              <a:t>What is Christ’s Remedy for Sin?</a:t>
            </a:r>
          </a:p>
        </p:txBody>
      </p:sp>
      <p:pic>
        <p:nvPicPr>
          <p:cNvPr id="9" name="Picture 8" descr="444_jesus_teaching_discipl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18892" y="1600200"/>
            <a:ext cx="3506308" cy="434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Rectangle 9"/>
          <p:cNvSpPr/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0" y="1"/>
            <a:ext cx="12115800" cy="2286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228600" y="6324600"/>
            <a:ext cx="11734800" cy="2286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 bwMode="auto">
          <a:xfrm>
            <a:off x="609600" y="1295400"/>
            <a:ext cx="10972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1629698" y="1828800"/>
            <a:ext cx="5150994" cy="358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3200" b="1" kern="0" dirty="0">
                <a:solidFill>
                  <a:srgbClr val="FF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Baptism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kern="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22:16; Romans 6:3-4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kern="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John 1:7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kern="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3200" b="1" kern="0" dirty="0">
                <a:solidFill>
                  <a:srgbClr val="FF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Confession and Prayer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kern="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8:22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kern="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John 1:9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DAE94-F280-4C84-B17A-D06B3F7D5D85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74106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0098" y="1447800"/>
            <a:ext cx="6217794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1"/>
            <a:ext cx="10972800" cy="1089026"/>
          </a:xfrm>
          <a:effectLst>
            <a:outerShdw dist="35921" dir="2700000" algn="ctr" rotWithShape="0">
              <a:schemeClr val="accent1">
                <a:lumMod val="60000"/>
                <a:lumOff val="40000"/>
              </a:schemeClr>
            </a:outerShdw>
          </a:effectLst>
        </p:spPr>
        <p:txBody>
          <a:bodyPr/>
          <a:lstStyle/>
          <a:p>
            <a:r>
              <a:rPr lang="en-US" sz="4800" i="0" dirty="0">
                <a:latin typeface="Segoe UI" panose="020B0502040204020203" pitchFamily="34" charset="0"/>
                <a:cs typeface="Segoe UI" panose="020B0502040204020203" pitchFamily="34" charset="0"/>
              </a:rPr>
              <a:t>What Doesn’t Christ Heal All People?</a:t>
            </a:r>
          </a:p>
        </p:txBody>
      </p:sp>
      <p:pic>
        <p:nvPicPr>
          <p:cNvPr id="9" name="Picture 8" descr="444_jesus_teaching_discipl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18892" y="1600200"/>
            <a:ext cx="3506308" cy="434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Rectangle 9"/>
          <p:cNvSpPr/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0" y="1"/>
            <a:ext cx="12115800" cy="2286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228600" y="6324600"/>
            <a:ext cx="11734800" cy="2286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 bwMode="auto">
          <a:xfrm>
            <a:off x="609600" y="1295400"/>
            <a:ext cx="10972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1629698" y="1905000"/>
            <a:ext cx="5150994" cy="358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3200" b="1" kern="0" dirty="0">
                <a:solidFill>
                  <a:srgbClr val="FF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Many Will Not Come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kern="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John 5:39-40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kern="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11:28-30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kern="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3200" b="1" kern="0" dirty="0">
                <a:solidFill>
                  <a:srgbClr val="FF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Many Will Not Obey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kern="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Luke 6:46-49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kern="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Hebrews 5:8-9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DAE94-F280-4C84-B17A-D06B3F7D5D85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076494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0098" y="1447800"/>
            <a:ext cx="6217794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76202"/>
            <a:ext cx="10972800" cy="1241425"/>
          </a:xfrm>
          <a:effectLst>
            <a:outerShdw dist="35921" dir="2700000" algn="ctr" rotWithShape="0">
              <a:schemeClr val="accent1">
                <a:lumMod val="60000"/>
                <a:lumOff val="40000"/>
              </a:schemeClr>
            </a:outerShdw>
          </a:effectLst>
        </p:spPr>
        <p:txBody>
          <a:bodyPr/>
          <a:lstStyle/>
          <a:p>
            <a:r>
              <a:rPr lang="en-US" sz="4800" i="0" dirty="0">
                <a:latin typeface="Segoe UI" panose="020B0502040204020203" pitchFamily="34" charset="0"/>
                <a:cs typeface="Segoe UI" panose="020B0502040204020203" pitchFamily="34" charset="0"/>
              </a:rPr>
              <a:t>Who Needs the Great Physician?</a:t>
            </a:r>
          </a:p>
        </p:txBody>
      </p:sp>
      <p:pic>
        <p:nvPicPr>
          <p:cNvPr id="9" name="Picture 8" descr="444_jesus_teaching_discipl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18892" y="1600200"/>
            <a:ext cx="3506308" cy="434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Rectangle 9"/>
          <p:cNvSpPr/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0" y="1"/>
            <a:ext cx="12115800" cy="2286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228600" y="6324600"/>
            <a:ext cx="11734800" cy="2286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 bwMode="auto">
          <a:xfrm>
            <a:off x="609600" y="1295400"/>
            <a:ext cx="10972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1629698" y="2133600"/>
            <a:ext cx="5150994" cy="2667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3600" b="1" kern="0" dirty="0">
                <a:solidFill>
                  <a:srgbClr val="FF99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ALL DO!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“for all have sinned and fall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short of the glory of God”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kern="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Romans 3:23</a:t>
            </a:r>
          </a:p>
          <a:p>
            <a:pPr algn="ctr">
              <a:spcBef>
                <a:spcPct val="20000"/>
              </a:spcBef>
              <a:buSzPct val="100000"/>
              <a:defRPr/>
            </a:pPr>
            <a:r>
              <a:rPr lang="en-US" sz="2800" kern="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Romans 6:23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DAE94-F280-4C84-B17A-D06B3F7D5D85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0057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444_jesus_teaching_discipl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30362" y="1600201"/>
            <a:ext cx="4331277" cy="44418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930361" y="1752600"/>
            <a:ext cx="4331277" cy="4267199"/>
          </a:xfrm>
        </p:spPr>
        <p:txBody>
          <a:bodyPr/>
          <a:lstStyle/>
          <a:p>
            <a:r>
              <a:rPr lang="en-US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“Those who are well have no need of a physician, but those who are sick. I did not come to call the righteous, but sinners, to repentance.”</a:t>
            </a:r>
          </a:p>
          <a:p>
            <a:r>
              <a:rPr lang="en-US" b="1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Mark 2:17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609600" y="2362200"/>
            <a:ext cx="3320760" cy="2554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  <a:t>“The Great Physician now</a:t>
            </a:r>
            <a:b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200" dirty="0">
                <a:latin typeface="Segoe UI" panose="020B0502040204020203" pitchFamily="34" charset="0"/>
                <a:cs typeface="Segoe UI" panose="020B0502040204020203" pitchFamily="34" charset="0"/>
              </a:rPr>
              <a:t>is near, the sympathizing Jesus….”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8261638" y="2709208"/>
            <a:ext cx="3320762" cy="19389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FF9900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“O hear the voice of Jesus”</a:t>
            </a: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C5AFA815-D648-4527-9BCD-584826CDC02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76201"/>
            <a:ext cx="10972800" cy="1241425"/>
          </a:xfrm>
          <a:effectLst>
            <a:outerShdw dist="35921" dir="2700000" algn="ctr" rotWithShape="0">
              <a:schemeClr val="accent1">
                <a:lumMod val="60000"/>
                <a:lumOff val="40000"/>
              </a:schemeClr>
            </a:outerShdw>
          </a:effectLst>
        </p:spPr>
        <p:txBody>
          <a:bodyPr/>
          <a:lstStyle/>
          <a:p>
            <a:r>
              <a:rPr lang="en-US" sz="6000" i="0" dirty="0">
                <a:latin typeface="Segoe UI" panose="020B0502040204020203" pitchFamily="34" charset="0"/>
                <a:cs typeface="Segoe UI" panose="020B0502040204020203" pitchFamily="34" charset="0"/>
              </a:rPr>
              <a:t>The Great Physician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CE7E65-CF62-4FA0-803F-4A06512C1A45}"/>
              </a:ext>
            </a:extLst>
          </p:cNvPr>
          <p:cNvSpPr/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74B190-BC5A-4093-8BF3-E0138D6FD5A2}"/>
              </a:ext>
            </a:extLst>
          </p:cNvPr>
          <p:cNvSpPr/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7212BF0-457F-4F40-9185-8BC778524460}"/>
              </a:ext>
            </a:extLst>
          </p:cNvPr>
          <p:cNvSpPr/>
          <p:nvPr/>
        </p:nvSpPr>
        <p:spPr bwMode="auto">
          <a:xfrm>
            <a:off x="0" y="1"/>
            <a:ext cx="12115800" cy="2286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50C6D28-CF00-4DA5-9197-428EB3D924A9}"/>
              </a:ext>
            </a:extLst>
          </p:cNvPr>
          <p:cNvSpPr/>
          <p:nvPr/>
        </p:nvSpPr>
        <p:spPr bwMode="auto">
          <a:xfrm>
            <a:off x="228600" y="6324600"/>
            <a:ext cx="11734800" cy="228600"/>
          </a:xfrm>
          <a:prstGeom prst="rect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E00D508-F7B8-4E92-A177-827E4AEAA5E9}"/>
              </a:ext>
            </a:extLst>
          </p:cNvPr>
          <p:cNvCxnSpPr>
            <a:cxnSpLocks/>
          </p:cNvCxnSpPr>
          <p:nvPr/>
        </p:nvCxnSpPr>
        <p:spPr bwMode="auto">
          <a:xfrm>
            <a:off x="609600" y="1295400"/>
            <a:ext cx="109728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506CD8A-1407-4E38-AE82-E4247CFB3FB3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theme/theme1.xml><?xml version="1.0" encoding="utf-8"?>
<a:theme xmlns:a="http://schemas.openxmlformats.org/drawingml/2006/main" name="HEARTBT">
  <a:themeElements>
    <a:clrScheme name="">
      <a:dk1>
        <a:srgbClr val="5F5F5F"/>
      </a:dk1>
      <a:lt1>
        <a:srgbClr val="FFFFFF"/>
      </a:lt1>
      <a:dk2>
        <a:srgbClr val="993300"/>
      </a:dk2>
      <a:lt2>
        <a:srgbClr val="FFFFFF"/>
      </a:lt2>
      <a:accent1>
        <a:srgbClr val="663300"/>
      </a:accent1>
      <a:accent2>
        <a:srgbClr val="FF9900"/>
      </a:accent2>
      <a:accent3>
        <a:srgbClr val="CAADAA"/>
      </a:accent3>
      <a:accent4>
        <a:srgbClr val="DADADA"/>
      </a:accent4>
      <a:accent5>
        <a:srgbClr val="B8ADAA"/>
      </a:accent5>
      <a:accent6>
        <a:srgbClr val="E78A00"/>
      </a:accent6>
      <a:hlink>
        <a:srgbClr val="FFCC00"/>
      </a:hlink>
      <a:folHlink>
        <a:srgbClr val="B2B2B2"/>
      </a:folHlink>
    </a:clrScheme>
    <a:fontScheme name="HEARTB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EARTB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RTB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RTB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RTB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RTB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RTB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RTB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RTB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RTB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RTB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RTB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RTB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HEARTBT</Template>
  <TotalTime>749</TotalTime>
  <Words>359</Words>
  <Application>Microsoft Office PowerPoint</Application>
  <PresentationFormat>Widescreen</PresentationFormat>
  <Paragraphs>90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Myriad Web Pro</vt:lpstr>
      <vt:lpstr>Segoe UI</vt:lpstr>
      <vt:lpstr>Segoe UI Semibold</vt:lpstr>
      <vt:lpstr>Times New Roman</vt:lpstr>
      <vt:lpstr>HEARTBT</vt:lpstr>
      <vt:lpstr>PowerPoint Presentation</vt:lpstr>
      <vt:lpstr>What Kind of Physician is Christ?</vt:lpstr>
      <vt:lpstr>What Can Christ Cure?</vt:lpstr>
      <vt:lpstr>What Are the Stages of this Disease?</vt:lpstr>
      <vt:lpstr>What is Christ’s Remedy for Sin?</vt:lpstr>
      <vt:lpstr>What is Christ’s Remedy for Sin?</vt:lpstr>
      <vt:lpstr>What Doesn’t Christ Heal All People?</vt:lpstr>
      <vt:lpstr>Who Needs the Great Physician?</vt:lpstr>
      <vt:lpstr>The Great Physician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Great Physician</dc:title>
  <dc:creator>Richie Thetford</dc:creator>
  <cp:lastModifiedBy>Richard Thetford</cp:lastModifiedBy>
  <cp:revision>42</cp:revision>
  <dcterms:created xsi:type="dcterms:W3CDTF">2004-02-17T17:28:53Z</dcterms:created>
  <dcterms:modified xsi:type="dcterms:W3CDTF">2019-09-29T18:36:13Z</dcterms:modified>
</cp:coreProperties>
</file>