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8"/>
  </p:notesMasterIdLst>
  <p:handoutMasterIdLst>
    <p:handoutMasterId r:id="rId9"/>
  </p:handoutMasterIdLst>
  <p:sldIdLst>
    <p:sldId id="256" r:id="rId3"/>
    <p:sldId id="259" r:id="rId4"/>
    <p:sldId id="260" r:id="rId5"/>
    <p:sldId id="261" r:id="rId6"/>
    <p:sldId id="257" r:id="rId7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600" kern="1200">
        <a:solidFill>
          <a:srgbClr val="000000"/>
        </a:solidFill>
        <a:latin typeface="Futura LT Book" pitchFamily="2" charset="0"/>
        <a:ea typeface="굴림" charset="-127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rgbClr val="000000"/>
        </a:solidFill>
        <a:latin typeface="Futura LT Book" pitchFamily="2" charset="0"/>
        <a:ea typeface="굴림" charset="-127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rgbClr val="000000"/>
        </a:solidFill>
        <a:latin typeface="Futura LT Book" pitchFamily="2" charset="0"/>
        <a:ea typeface="굴림" charset="-127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rgbClr val="000000"/>
        </a:solidFill>
        <a:latin typeface="Futura LT Book" pitchFamily="2" charset="0"/>
        <a:ea typeface="굴림" charset="-127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rgbClr val="000000"/>
        </a:solidFill>
        <a:latin typeface="Futura LT Book" pitchFamily="2" charset="0"/>
        <a:ea typeface="굴림" charset="-127"/>
        <a:cs typeface="+mn-cs"/>
      </a:defRPr>
    </a:lvl5pPr>
    <a:lvl6pPr marL="2286000" algn="l" defTabSz="914400" rtl="0" eaLnBrk="1" latinLnBrk="0" hangingPunct="1">
      <a:defRPr sz="3600" kern="1200">
        <a:solidFill>
          <a:srgbClr val="000000"/>
        </a:solidFill>
        <a:latin typeface="Futura LT Book" pitchFamily="2" charset="0"/>
        <a:ea typeface="굴림" charset="-127"/>
        <a:cs typeface="+mn-cs"/>
      </a:defRPr>
    </a:lvl6pPr>
    <a:lvl7pPr marL="2743200" algn="l" defTabSz="914400" rtl="0" eaLnBrk="1" latinLnBrk="0" hangingPunct="1">
      <a:defRPr sz="3600" kern="1200">
        <a:solidFill>
          <a:srgbClr val="000000"/>
        </a:solidFill>
        <a:latin typeface="Futura LT Book" pitchFamily="2" charset="0"/>
        <a:ea typeface="굴림" charset="-127"/>
        <a:cs typeface="+mn-cs"/>
      </a:defRPr>
    </a:lvl7pPr>
    <a:lvl8pPr marL="3200400" algn="l" defTabSz="914400" rtl="0" eaLnBrk="1" latinLnBrk="0" hangingPunct="1">
      <a:defRPr sz="3600" kern="1200">
        <a:solidFill>
          <a:srgbClr val="000000"/>
        </a:solidFill>
        <a:latin typeface="Futura LT Book" pitchFamily="2" charset="0"/>
        <a:ea typeface="굴림" charset="-127"/>
        <a:cs typeface="+mn-cs"/>
      </a:defRPr>
    </a:lvl8pPr>
    <a:lvl9pPr marL="3657600" algn="l" defTabSz="914400" rtl="0" eaLnBrk="1" latinLnBrk="0" hangingPunct="1">
      <a:defRPr sz="3600" kern="1200">
        <a:solidFill>
          <a:srgbClr val="000000"/>
        </a:solidFill>
        <a:latin typeface="Futura LT Book" pitchFamily="2" charset="0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5806"/>
    <a:srgbClr val="DC0707"/>
    <a:srgbClr val="000000"/>
    <a:srgbClr val="65482B"/>
    <a:srgbClr val="00499F"/>
    <a:srgbClr val="0CC1E0"/>
    <a:srgbClr val="415860"/>
    <a:srgbClr val="6B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48" autoAdjust="0"/>
  </p:normalViewPr>
  <p:slideViewPr>
    <p:cSldViewPr>
      <p:cViewPr varScale="1">
        <p:scale>
          <a:sx n="78" d="100"/>
          <a:sy n="78" d="100"/>
        </p:scale>
        <p:origin x="667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171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5529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08DA4BBB-8C31-4DEC-9A55-0A0D7B674C0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96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2284" y="2997200"/>
            <a:ext cx="6144683" cy="1295400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  <a:endParaRPr lang="ru-RU" noProof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2284" y="4437063"/>
            <a:ext cx="6144683" cy="508000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>
              <a:buFontTx/>
              <a:buNone/>
              <a:defRPr>
                <a:latin typeface="Futura LT Book" pitchFamily="2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ru-RU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53D6A-CE39-4999-A56A-71C4E596D89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93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59752" y="258763"/>
            <a:ext cx="2544233" cy="568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7051" y="258763"/>
            <a:ext cx="7429500" cy="568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CA00D-D7D4-49B2-AB30-A3C1CD9DCCC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0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840F3-9C4F-4772-887A-D4535ACE280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21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DB155-EFE3-4351-B5B0-371C83C5DEE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78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E5622-194A-47A3-A0BA-AC1071C814B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13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4234" y="1600201"/>
            <a:ext cx="44174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64917" y="1600201"/>
            <a:ext cx="441748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99E1D9-D923-471F-AEDA-AFB8F1E8F47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13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A4DCDD-35AF-4AEA-ADAE-1F919B99713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4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EC20A-F74B-47A2-9B77-853EB8384DF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60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72D68-1E13-4EFF-939C-39F80C6F073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84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503A97-6D01-481C-9124-EB036243311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87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5F7A5-2749-4FA8-8D66-E299D4E257D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57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80068-FD8C-4723-B29D-AF6F90FACA6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26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6700F-F95F-4611-80C7-92B46E718BC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76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23917" y="274639"/>
            <a:ext cx="225848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4234" y="274639"/>
            <a:ext cx="6576484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B5AB8-C71D-4C14-9210-BD6DC9DCD59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16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807F8-E472-4061-8404-F1CF418BC6B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96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7051" y="1557339"/>
            <a:ext cx="4986867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7117" y="1557339"/>
            <a:ext cx="4986867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F8B24-F5FD-4880-8243-5087155BA59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64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B5A29-AA3B-41DC-AB19-53FF65901BA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38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A5C46-3C6D-47D5-B157-C6DD08FF74D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713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D2826-2D26-4D6F-8622-AD366E6495B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11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BB8DC-E310-41AF-8482-D5C61CE5E69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180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8FF6B-1B63-4534-AD31-3604A681DA6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11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7051" y="258763"/>
            <a:ext cx="10176933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1" y="1557339"/>
            <a:ext cx="1017693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81751"/>
            <a:ext cx="28448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bg1"/>
                </a:solidFill>
                <a:latin typeface="Futura LT" pitchFamily="2" charset="0"/>
              </a:defRPr>
            </a:lvl1pPr>
          </a:lstStyle>
          <a:p>
            <a:endParaRPr lang="en-GB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81751"/>
            <a:ext cx="38608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chemeClr val="bg1"/>
                </a:solidFill>
                <a:latin typeface="Futura LT" pitchFamily="2" charset="0"/>
              </a:defRPr>
            </a:lvl1pPr>
          </a:lstStyle>
          <a:p>
            <a:endParaRPr lang="en-GB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381751"/>
            <a:ext cx="28448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  <a:latin typeface="Futura LT" pitchFamily="2" charset="0"/>
              </a:defRPr>
            </a:lvl1pPr>
          </a:lstStyle>
          <a:p>
            <a:fld id="{E1C70F87-DC04-422F-BF5B-99A790B4883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utura LT Book" pitchFamily="2" charset="0"/>
          <a:ea typeface="굴림" charset="-127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utura LT Book" pitchFamily="2" charset="0"/>
          <a:ea typeface="굴림" charset="-127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utura LT Book" pitchFamily="2" charset="0"/>
          <a:ea typeface="굴림" charset="-127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utura LT Book" pitchFamily="2" charset="0"/>
          <a:ea typeface="굴림" charset="-127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utura LT Book" pitchFamily="2" charset="0"/>
          <a:ea typeface="굴림" charset="-127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utura LT Book" pitchFamily="2" charset="0"/>
          <a:ea typeface="굴림" charset="-127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utura LT Book" pitchFamily="2" charset="0"/>
          <a:ea typeface="굴림" charset="-127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utura LT Book" pitchFamily="2" charset="0"/>
          <a:ea typeface="굴림" charset="-127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44234" y="274638"/>
            <a:ext cx="902335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4234" y="1600201"/>
            <a:ext cx="90381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53189"/>
            <a:ext cx="28448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tx1"/>
                </a:solidFill>
                <a:latin typeface="Futura LT" pitchFamily="2" charset="0"/>
              </a:defRPr>
            </a:lvl1pPr>
          </a:lstStyle>
          <a:p>
            <a:endParaRPr lang="ru-RU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53189"/>
            <a:ext cx="38608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chemeClr val="tx1"/>
                </a:solidFill>
                <a:latin typeface="Futura LT" pitchFamily="2" charset="0"/>
              </a:defRPr>
            </a:lvl1pPr>
          </a:lstStyle>
          <a:p>
            <a:endParaRPr lang="ru-RU"/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53189"/>
            <a:ext cx="28448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1"/>
                </a:solidFill>
                <a:latin typeface="Futura LT" pitchFamily="2" charset="0"/>
              </a:defRPr>
            </a:lvl1pPr>
          </a:lstStyle>
          <a:p>
            <a:fld id="{3E29D107-5467-4B41-9C17-C64EC2D17CB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6B6B6B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6B6B6B"/>
          </a:solidFill>
          <a:latin typeface="Futura LT Book" pitchFamily="2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6B6B6B"/>
          </a:solidFill>
          <a:latin typeface="Futura LT Book" pitchFamily="2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6B6B6B"/>
          </a:solidFill>
          <a:latin typeface="Futura LT Book" pitchFamily="2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6B6B6B"/>
          </a:solidFill>
          <a:latin typeface="Futura LT Book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6B6B6B"/>
          </a:solidFill>
          <a:latin typeface="Futura LT Book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6B6B6B"/>
          </a:solidFill>
          <a:latin typeface="Futura LT Book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6B6B6B"/>
          </a:solidFill>
          <a:latin typeface="Futura LT Book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6B6B6B"/>
          </a:solidFill>
          <a:latin typeface="Futura LT Book" pitchFamily="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6B6B6B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6B6B6B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6B6B6B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6B6B6B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B6B6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B6B6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B6B6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B6B6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B6B6B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135189" y="2636838"/>
            <a:ext cx="5905027" cy="1655762"/>
          </a:xfrm>
        </p:spPr>
        <p:txBody>
          <a:bodyPr/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T Sans" panose="020B0503020203020204" pitchFamily="34" charset="0"/>
              </a:rPr>
              <a:t>The “GOLDEN RULE”</a:t>
            </a:r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33599" y="3861048"/>
            <a:ext cx="5905027" cy="650278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rgbClr val="DC0707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Matthew 7:12</a:t>
            </a:r>
            <a:endParaRPr lang="uk-UA" sz="3600" dirty="0">
              <a:solidFill>
                <a:srgbClr val="DC0707"/>
              </a:solidFill>
              <a:latin typeface="Calibri" panose="020F0502020204030204" pitchFamily="34" charset="0"/>
              <a:ea typeface="PT Sans" panose="020B05030202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53BCE6-94F6-4A72-98C0-EBED69D1B266}"/>
              </a:ext>
            </a:extLst>
          </p:cNvPr>
          <p:cNvSpPr/>
          <p:nvPr/>
        </p:nvSpPr>
        <p:spPr>
          <a:xfrm>
            <a:off x="9552384" y="6362162"/>
            <a:ext cx="273630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https://poweredtemplate.com/14178/0/index.html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C85FD0-7B1F-408E-80A3-209141378918}"/>
              </a:ext>
            </a:extLst>
          </p:cNvPr>
          <p:cNvSpPr txBox="1"/>
          <p:nvPr/>
        </p:nvSpPr>
        <p:spPr>
          <a:xfrm>
            <a:off x="0" y="6577606"/>
            <a:ext cx="12192000" cy="307778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Richard Thetford										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53FD-8494-4CCF-9550-12583F883C06}" type="slidenum">
              <a:rPr lang="ru-RU"/>
              <a:pPr/>
              <a:t>2</a:t>
            </a:fld>
            <a:endParaRPr lang="ru-RU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67608" y="188243"/>
            <a:ext cx="9361040" cy="11525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“Golden Rule”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 vs “Silver Rule”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7608" y="1420813"/>
            <a:ext cx="9289032" cy="5103814"/>
          </a:xfrm>
        </p:spPr>
        <p:txBody>
          <a:bodyPr/>
          <a:lstStyle/>
          <a:p>
            <a:r>
              <a:rPr lang="en-US" altLang="ko-KR" sz="3400" dirty="0">
                <a:solidFill>
                  <a:schemeClr val="tx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Many have taught that which is similar</a:t>
            </a:r>
          </a:p>
          <a:p>
            <a:r>
              <a:rPr lang="en-US" altLang="ko-KR" sz="3400" dirty="0">
                <a:solidFill>
                  <a:schemeClr val="tx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Jesus’ rule was slightly different</a:t>
            </a:r>
          </a:p>
          <a:p>
            <a:endParaRPr lang="en-US" sz="3400" dirty="0">
              <a:solidFill>
                <a:schemeClr val="tx1"/>
              </a:solidFill>
              <a:latin typeface="Calibri" panose="020F0502020204030204" pitchFamily="34" charset="0"/>
              <a:ea typeface="PT Sans" panose="020B0503020203020204" pitchFamily="34" charset="0"/>
            </a:endParaRPr>
          </a:p>
          <a:p>
            <a:endParaRPr lang="en-US" sz="3400" dirty="0">
              <a:solidFill>
                <a:schemeClr val="tx1"/>
              </a:solidFill>
              <a:latin typeface="Calibri" panose="020F0502020204030204" pitchFamily="34" charset="0"/>
              <a:ea typeface="PT Sans" panose="020B0503020203020204" pitchFamily="34" charset="0"/>
            </a:endParaRPr>
          </a:p>
          <a:p>
            <a:endParaRPr lang="en-US" sz="3400" dirty="0">
              <a:solidFill>
                <a:schemeClr val="tx1"/>
              </a:solidFill>
              <a:latin typeface="Calibri" panose="020F0502020204030204" pitchFamily="34" charset="0"/>
              <a:ea typeface="PT Sans" panose="020B0503020203020204" pitchFamily="34" charset="0"/>
            </a:endParaRPr>
          </a:p>
          <a:p>
            <a:endParaRPr lang="en-US" sz="3400" dirty="0">
              <a:solidFill>
                <a:schemeClr val="tx1"/>
              </a:solidFill>
              <a:latin typeface="Calibri" panose="020F0502020204030204" pitchFamily="34" charset="0"/>
              <a:ea typeface="PT Sans" panose="020B0503020203020204" pitchFamily="34" charset="0"/>
            </a:endParaRPr>
          </a:p>
          <a:p>
            <a:r>
              <a:rPr lang="en-US" sz="3400" dirty="0">
                <a:solidFill>
                  <a:schemeClr val="tx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Jesus’ rule is truly the </a:t>
            </a:r>
            <a:r>
              <a:rPr lang="en-US" sz="3400" b="1" dirty="0">
                <a:solidFill>
                  <a:schemeClr val="tx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“Golden” </a:t>
            </a:r>
            <a:r>
              <a:rPr lang="en-US" sz="3400" dirty="0">
                <a:solidFill>
                  <a:schemeClr val="tx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rule</a:t>
            </a:r>
            <a:endParaRPr lang="en-US" sz="3400" dirty="0">
              <a:latin typeface="Calibri" panose="020F0502020204030204" pitchFamily="34" charset="0"/>
              <a:ea typeface="PT Sans" panose="020B05030202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4B3D177-49A0-4A3D-9ACE-2B441CE34647}"/>
              </a:ext>
            </a:extLst>
          </p:cNvPr>
          <p:cNvSpPr/>
          <p:nvPr/>
        </p:nvSpPr>
        <p:spPr bwMode="auto">
          <a:xfrm>
            <a:off x="0" y="0"/>
            <a:ext cx="12192000" cy="136524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Futura LT Book" pitchFamily="2" charset="0"/>
              <a:ea typeface="굴림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FEE324-A6B8-49E5-86B5-DB22EF63F9E4}"/>
              </a:ext>
            </a:extLst>
          </p:cNvPr>
          <p:cNvSpPr txBox="1"/>
          <p:nvPr/>
        </p:nvSpPr>
        <p:spPr>
          <a:xfrm>
            <a:off x="0" y="6577606"/>
            <a:ext cx="12192000" cy="307778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Richard Thetford										www.thetfordcountry.com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A889D8-2EA5-4F2C-9473-8D07F89F8C76}"/>
              </a:ext>
            </a:extLst>
          </p:cNvPr>
          <p:cNvSpPr/>
          <p:nvPr/>
        </p:nvSpPr>
        <p:spPr bwMode="auto">
          <a:xfrm>
            <a:off x="0" y="6461125"/>
            <a:ext cx="12192000" cy="136524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Futura LT Book" pitchFamily="2" charset="0"/>
              <a:ea typeface="굴림" charset="-127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67F748-FFE0-4097-9F54-416F2DDEFD39}"/>
              </a:ext>
            </a:extLst>
          </p:cNvPr>
          <p:cNvSpPr/>
          <p:nvPr/>
        </p:nvSpPr>
        <p:spPr bwMode="auto">
          <a:xfrm>
            <a:off x="12072664" y="0"/>
            <a:ext cx="144016" cy="659764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Futura LT Book" pitchFamily="2" charset="0"/>
              <a:ea typeface="굴림" charset="-127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8B6B0BB-01DE-4313-9672-EDD300F49B58}"/>
              </a:ext>
            </a:extLst>
          </p:cNvPr>
          <p:cNvCxnSpPr/>
          <p:nvPr/>
        </p:nvCxnSpPr>
        <p:spPr bwMode="auto">
          <a:xfrm>
            <a:off x="2567608" y="1196752"/>
            <a:ext cx="92890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7580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FFCA200C-AB62-4265-908F-5952A7E328D4}"/>
              </a:ext>
            </a:extLst>
          </p:cNvPr>
          <p:cNvSpPr/>
          <p:nvPr/>
        </p:nvSpPr>
        <p:spPr bwMode="auto">
          <a:xfrm>
            <a:off x="2567608" y="3068960"/>
            <a:ext cx="9289032" cy="1656184"/>
          </a:xfrm>
          <a:prstGeom prst="rect">
            <a:avLst/>
          </a:prstGeom>
          <a:solidFill>
            <a:srgbClr val="C7580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Futura LT Book" pitchFamily="2" charset="0"/>
              <a:ea typeface="굴림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2C99E7-2675-4053-84B8-AD93A486BD03}"/>
              </a:ext>
            </a:extLst>
          </p:cNvPr>
          <p:cNvSpPr txBox="1"/>
          <p:nvPr/>
        </p:nvSpPr>
        <p:spPr>
          <a:xfrm>
            <a:off x="2567608" y="3175808"/>
            <a:ext cx="92890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T Sans" panose="020B0503020203020204" pitchFamily="34" charset="0"/>
              </a:rPr>
              <a:t>Jesus requires you to do </a:t>
            </a:r>
            <a:r>
              <a:rPr 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T Sans" panose="020B0503020203020204" pitchFamily="34" charset="0"/>
              </a:rPr>
              <a:t>something favorably </a:t>
            </a: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T Sans" panose="020B0503020203020204" pitchFamily="34" charset="0"/>
              </a:rPr>
              <a:t>to others, while others prohibit you from doing something unfavorably to others!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53FD-8494-4CCF-9550-12583F883C06}" type="slidenum">
              <a:rPr lang="ru-RU"/>
              <a:pPr/>
              <a:t>3</a:t>
            </a:fld>
            <a:endParaRPr lang="ru-RU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67608" y="188243"/>
            <a:ext cx="9361040" cy="11525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A Guideline for Righteous Conduct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PT Sans" panose="020B0503020203020204" pitchFamily="34" charset="0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7608" y="1420813"/>
            <a:ext cx="9289032" cy="5103814"/>
          </a:xfrm>
        </p:spPr>
        <p:txBody>
          <a:bodyPr/>
          <a:lstStyle/>
          <a:p>
            <a:r>
              <a:rPr lang="en-US" altLang="ko-KR" sz="3400" dirty="0">
                <a:solidFill>
                  <a:schemeClr val="tx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In harmony with the Law and the Prophets</a:t>
            </a:r>
          </a:p>
          <a:p>
            <a:pPr lvl="1"/>
            <a:r>
              <a:rPr lang="en-US" sz="3200" dirty="0">
                <a:solidFill>
                  <a:srgbClr val="DC0707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Matthew 5:20-48</a:t>
            </a:r>
          </a:p>
          <a:p>
            <a:pPr lvl="1"/>
            <a:endParaRPr lang="en-US" sz="3400" dirty="0">
              <a:solidFill>
                <a:schemeClr val="tx1"/>
              </a:solidFill>
              <a:latin typeface="Calibri" panose="020F0502020204030204" pitchFamily="34" charset="0"/>
              <a:ea typeface="PT Sans" panose="020B0503020203020204" pitchFamily="34" charset="0"/>
            </a:endParaRPr>
          </a:p>
          <a:p>
            <a:pPr lvl="1"/>
            <a:endParaRPr lang="en-US" sz="3400" dirty="0">
              <a:solidFill>
                <a:schemeClr val="tx1"/>
              </a:solidFill>
              <a:latin typeface="Calibri" panose="020F0502020204030204" pitchFamily="34" charset="0"/>
              <a:ea typeface="PT Sans" panose="020B0503020203020204" pitchFamily="34" charset="0"/>
            </a:endParaRPr>
          </a:p>
          <a:p>
            <a:pPr lvl="1"/>
            <a:endParaRPr lang="en-US" sz="3400" dirty="0">
              <a:solidFill>
                <a:schemeClr val="tx1"/>
              </a:solidFill>
              <a:latin typeface="Calibri" panose="020F0502020204030204" pitchFamily="34" charset="0"/>
              <a:ea typeface="PT Sans" panose="020B0503020203020204" pitchFamily="34" charset="0"/>
            </a:endParaRPr>
          </a:p>
          <a:p>
            <a:r>
              <a:rPr lang="en-US" sz="3400" dirty="0">
                <a:solidFill>
                  <a:schemeClr val="tx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“Love your neighbor as yourself”</a:t>
            </a:r>
          </a:p>
          <a:p>
            <a:pPr lvl="1"/>
            <a:r>
              <a:rPr lang="en-US" sz="3200" dirty="0">
                <a:solidFill>
                  <a:srgbClr val="DC0707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Romans 13:8-10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4B3D177-49A0-4A3D-9ACE-2B441CE34647}"/>
              </a:ext>
            </a:extLst>
          </p:cNvPr>
          <p:cNvSpPr/>
          <p:nvPr/>
        </p:nvSpPr>
        <p:spPr bwMode="auto">
          <a:xfrm>
            <a:off x="0" y="0"/>
            <a:ext cx="12192000" cy="136524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Futura LT Book" pitchFamily="2" charset="0"/>
              <a:ea typeface="굴림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FEE324-A6B8-49E5-86B5-DB22EF63F9E4}"/>
              </a:ext>
            </a:extLst>
          </p:cNvPr>
          <p:cNvSpPr txBox="1"/>
          <p:nvPr/>
        </p:nvSpPr>
        <p:spPr>
          <a:xfrm>
            <a:off x="0" y="6577606"/>
            <a:ext cx="12192000" cy="307778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Richard Thetford										www.thetfordcountry.com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A889D8-2EA5-4F2C-9473-8D07F89F8C76}"/>
              </a:ext>
            </a:extLst>
          </p:cNvPr>
          <p:cNvSpPr/>
          <p:nvPr/>
        </p:nvSpPr>
        <p:spPr bwMode="auto">
          <a:xfrm>
            <a:off x="0" y="6461125"/>
            <a:ext cx="12192000" cy="136524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Futura LT Book" pitchFamily="2" charset="0"/>
              <a:ea typeface="굴림" charset="-127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67F748-FFE0-4097-9F54-416F2DDEFD39}"/>
              </a:ext>
            </a:extLst>
          </p:cNvPr>
          <p:cNvSpPr/>
          <p:nvPr/>
        </p:nvSpPr>
        <p:spPr bwMode="auto">
          <a:xfrm>
            <a:off x="12072664" y="0"/>
            <a:ext cx="144016" cy="659764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Futura LT Book" pitchFamily="2" charset="0"/>
              <a:ea typeface="굴림" charset="-127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8B6B0BB-01DE-4313-9672-EDD300F49B58}"/>
              </a:ext>
            </a:extLst>
          </p:cNvPr>
          <p:cNvCxnSpPr/>
          <p:nvPr/>
        </p:nvCxnSpPr>
        <p:spPr bwMode="auto">
          <a:xfrm>
            <a:off x="2567608" y="1196752"/>
            <a:ext cx="92890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7580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FFCA200C-AB62-4265-908F-5952A7E328D4}"/>
              </a:ext>
            </a:extLst>
          </p:cNvPr>
          <p:cNvSpPr/>
          <p:nvPr/>
        </p:nvSpPr>
        <p:spPr bwMode="auto">
          <a:xfrm>
            <a:off x="2567608" y="2924944"/>
            <a:ext cx="9289032" cy="1224136"/>
          </a:xfrm>
          <a:prstGeom prst="rect">
            <a:avLst/>
          </a:prstGeom>
          <a:solidFill>
            <a:srgbClr val="C7580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Futura LT Book" pitchFamily="2" charset="0"/>
              <a:ea typeface="굴림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2C99E7-2675-4053-84B8-AD93A486BD03}"/>
              </a:ext>
            </a:extLst>
          </p:cNvPr>
          <p:cNvSpPr txBox="1"/>
          <p:nvPr/>
        </p:nvSpPr>
        <p:spPr>
          <a:xfrm>
            <a:off x="2567608" y="3031792"/>
            <a:ext cx="9289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T Sans" panose="020B0503020203020204" pitchFamily="34" charset="0"/>
              </a:rPr>
              <a:t>This ONE </a:t>
            </a:r>
            <a:r>
              <a:rPr 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T Sans" panose="020B0503020203020204" pitchFamily="34" charset="0"/>
              </a:rPr>
              <a:t>“rule” </a:t>
            </a: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T Sans" panose="020B0503020203020204" pitchFamily="34" charset="0"/>
              </a:rPr>
              <a:t>summarizes what the Law and the Prophets were all about.</a:t>
            </a:r>
          </a:p>
        </p:txBody>
      </p:sp>
    </p:spTree>
    <p:extLst>
      <p:ext uri="{BB962C8B-B14F-4D97-AF65-F5344CB8AC3E}">
        <p14:creationId xmlns:p14="http://schemas.microsoft.com/office/powerpoint/2010/main" val="353009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53FD-8494-4CCF-9550-12583F883C06}" type="slidenum">
              <a:rPr lang="ru-RU"/>
              <a:pPr/>
              <a:t>4</a:t>
            </a:fld>
            <a:endParaRPr lang="ru-RU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67608" y="188243"/>
            <a:ext cx="9361040" cy="11525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Examples – How to Apply this “Rule”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PT Sans" panose="020B0503020203020204" pitchFamily="34" charset="0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7608" y="1420813"/>
            <a:ext cx="9289032" cy="5103814"/>
          </a:xfrm>
        </p:spPr>
        <p:txBody>
          <a:bodyPr/>
          <a:lstStyle/>
          <a:p>
            <a:r>
              <a:rPr lang="en-US" altLang="ko-KR" sz="3400" dirty="0">
                <a:solidFill>
                  <a:schemeClr val="tx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In teaching the lost</a:t>
            </a:r>
          </a:p>
          <a:p>
            <a:pPr lvl="1"/>
            <a:r>
              <a:rPr lang="en-US" sz="3200" dirty="0">
                <a:solidFill>
                  <a:srgbClr val="DC0707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2 Timothy 2:24-26</a:t>
            </a:r>
          </a:p>
          <a:p>
            <a:pPr lvl="1"/>
            <a:r>
              <a:rPr lang="en-US" sz="3200" dirty="0">
                <a:solidFill>
                  <a:srgbClr val="DC0707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Ephesians 4:15</a:t>
            </a:r>
            <a:endParaRPr lang="en-US" sz="3400" dirty="0">
              <a:solidFill>
                <a:schemeClr val="tx1"/>
              </a:solidFill>
              <a:latin typeface="Calibri" panose="020F0502020204030204" pitchFamily="34" charset="0"/>
              <a:ea typeface="PT Sans" panose="020B0503020203020204" pitchFamily="34" charset="0"/>
            </a:endParaRPr>
          </a:p>
          <a:p>
            <a:r>
              <a:rPr lang="en-US" sz="3400" dirty="0">
                <a:solidFill>
                  <a:schemeClr val="tx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In correcting one another</a:t>
            </a:r>
          </a:p>
          <a:p>
            <a:pPr lvl="1"/>
            <a:r>
              <a:rPr lang="en-US" sz="3200" dirty="0">
                <a:solidFill>
                  <a:srgbClr val="DC0707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Galatians 6:1-2</a:t>
            </a:r>
          </a:p>
          <a:p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In treating our family, neighbors, enemies</a:t>
            </a:r>
          </a:p>
          <a:p>
            <a:pPr lvl="1">
              <a:lnSpc>
                <a:spcPct val="90000"/>
              </a:lnSpc>
            </a:pPr>
            <a:endParaRPr lang="en-US" sz="3200" dirty="0">
              <a:solidFill>
                <a:srgbClr val="DC0707"/>
              </a:solidFill>
              <a:latin typeface="Calibri" panose="020F0502020204030204" pitchFamily="34" charset="0"/>
              <a:ea typeface="PT Sans" panose="020B05030202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4B3D177-49A0-4A3D-9ACE-2B441CE34647}"/>
              </a:ext>
            </a:extLst>
          </p:cNvPr>
          <p:cNvSpPr/>
          <p:nvPr/>
        </p:nvSpPr>
        <p:spPr bwMode="auto">
          <a:xfrm>
            <a:off x="0" y="0"/>
            <a:ext cx="12192000" cy="136524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Futura LT Book" pitchFamily="2" charset="0"/>
              <a:ea typeface="굴림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FEE324-A6B8-49E5-86B5-DB22EF63F9E4}"/>
              </a:ext>
            </a:extLst>
          </p:cNvPr>
          <p:cNvSpPr txBox="1"/>
          <p:nvPr/>
        </p:nvSpPr>
        <p:spPr>
          <a:xfrm>
            <a:off x="0" y="6577606"/>
            <a:ext cx="12192000" cy="307778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Richard Thetford										www.thetfordcountry.com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A889D8-2EA5-4F2C-9473-8D07F89F8C76}"/>
              </a:ext>
            </a:extLst>
          </p:cNvPr>
          <p:cNvSpPr/>
          <p:nvPr/>
        </p:nvSpPr>
        <p:spPr bwMode="auto">
          <a:xfrm>
            <a:off x="0" y="6461125"/>
            <a:ext cx="12192000" cy="136524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Futura LT Book" pitchFamily="2" charset="0"/>
              <a:ea typeface="굴림" charset="-127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67F748-FFE0-4097-9F54-416F2DDEFD39}"/>
              </a:ext>
            </a:extLst>
          </p:cNvPr>
          <p:cNvSpPr/>
          <p:nvPr/>
        </p:nvSpPr>
        <p:spPr bwMode="auto">
          <a:xfrm>
            <a:off x="12072664" y="0"/>
            <a:ext cx="144016" cy="659764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Futura LT Book" pitchFamily="2" charset="0"/>
              <a:ea typeface="굴림" charset="-127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8B6B0BB-01DE-4313-9672-EDD300F49B58}"/>
              </a:ext>
            </a:extLst>
          </p:cNvPr>
          <p:cNvCxnSpPr/>
          <p:nvPr/>
        </p:nvCxnSpPr>
        <p:spPr bwMode="auto">
          <a:xfrm>
            <a:off x="2567608" y="1196752"/>
            <a:ext cx="92890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7580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EA7DF28-61AB-4ACD-B981-B6C4219A5235}"/>
              </a:ext>
            </a:extLst>
          </p:cNvPr>
          <p:cNvSpPr txBox="1"/>
          <p:nvPr/>
        </p:nvSpPr>
        <p:spPr>
          <a:xfrm>
            <a:off x="2567608" y="5221649"/>
            <a:ext cx="928903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alibri" panose="020F0502020204030204" pitchFamily="34" charset="0"/>
                <a:ea typeface="PT Sans" panose="020B0503020203020204" pitchFamily="34" charset="0"/>
              </a:rPr>
              <a:t>Don’t limit the application of the </a:t>
            </a:r>
            <a:r>
              <a:rPr lang="en-US" sz="3000" b="1" dirty="0">
                <a:latin typeface="Calibri" panose="020F0502020204030204" pitchFamily="34" charset="0"/>
                <a:ea typeface="PT Sans" panose="020B0503020203020204" pitchFamily="34" charset="0"/>
              </a:rPr>
              <a:t>“Golden Rule”</a:t>
            </a:r>
            <a:br>
              <a:rPr lang="en-US" sz="3000" dirty="0">
                <a:latin typeface="Calibri" panose="020F0502020204030204" pitchFamily="34" charset="0"/>
                <a:ea typeface="PT Sans" panose="020B0503020203020204" pitchFamily="34" charset="0"/>
              </a:rPr>
            </a:br>
            <a:r>
              <a:rPr lang="en-US" sz="3000" dirty="0">
                <a:latin typeface="Calibri" panose="020F0502020204030204" pitchFamily="34" charset="0"/>
                <a:ea typeface="PT Sans" panose="020B0503020203020204" pitchFamily="34" charset="0"/>
              </a:rPr>
              <a:t>to religious matters! </a:t>
            </a:r>
          </a:p>
        </p:txBody>
      </p:sp>
      <p:pic>
        <p:nvPicPr>
          <p:cNvPr id="12" name="Picture 11" descr="A picture containing food&#10;&#10;Description automatically generated">
            <a:extLst>
              <a:ext uri="{FF2B5EF4-FFF2-40B4-BE49-F238E27FC236}">
                <a16:creationId xmlns:a16="http://schemas.microsoft.com/office/drawing/2014/main" id="{7612CA8C-CC42-4CDC-8A19-BFA274CFC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00" y="1374689"/>
            <a:ext cx="3931332" cy="29184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40850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D250-9088-487E-90B9-D040FAFCD6AF}" type="slidenum">
              <a:rPr lang="en-GB"/>
              <a:pPr/>
              <a:t>5</a:t>
            </a:fld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5361" y="1484785"/>
            <a:ext cx="9289654" cy="496855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ko-K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T Sans" panose="020B0503020203020204" pitchFamily="34" charset="0"/>
              </a:rPr>
              <a:t>“The Golden Rule” would reconcile capital and labor, all political contention and uproar, all selfishness and greed.”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US" altLang="ko-K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T Sans" panose="020B0503020203020204" pitchFamily="34" charset="0"/>
              </a:rPr>
              <a:t> </a:t>
            </a:r>
            <a:r>
              <a:rPr lang="en-US" altLang="ko-K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T Sans" panose="020B0503020203020204" pitchFamily="34" charset="0"/>
              </a:rPr>
              <a:t>--- Joseph Parker (1830-1902)</a:t>
            </a:r>
          </a:p>
          <a:p>
            <a:pPr>
              <a:spcBef>
                <a:spcPts val="0"/>
              </a:spcBef>
            </a:pPr>
            <a:endParaRPr lang="en-US" altLang="ko-K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PT Sans" panose="020B0503020203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ko-K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T Sans" panose="020B0503020203020204" pitchFamily="34" charset="0"/>
              </a:rPr>
              <a:t>“We have committed the Golden Rule to memory; let us now commit it to life.”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T Sans" panose="020B0503020203020204" pitchFamily="34" charset="0"/>
              </a:rPr>
              <a:t> </a:t>
            </a:r>
            <a:r>
              <a:rPr lang="en-US" altLang="ko-K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T Sans" panose="020B0503020203020204" pitchFamily="34" charset="0"/>
              </a:rPr>
              <a:t>--- Edwin Markham (1852-1940)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4F8C6E-CC34-4090-AE87-1AE30FC6D6EC}"/>
              </a:ext>
            </a:extLst>
          </p:cNvPr>
          <p:cNvSpPr txBox="1"/>
          <p:nvPr/>
        </p:nvSpPr>
        <p:spPr>
          <a:xfrm>
            <a:off x="0" y="6577606"/>
            <a:ext cx="12192000" cy="307778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PT Sans" panose="020B0503020203020204" pitchFamily="34" charset="0"/>
              </a:rPr>
              <a:t>Richard Thetford										www.thetfordcountry.com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1F5F7F2-A9C5-4960-80E7-08FC07D65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60" y="188243"/>
            <a:ext cx="9433048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Futura LT Book" pitchFamily="2" charset="0"/>
                <a:ea typeface="굴림" charset="-127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Futura LT Book" pitchFamily="2" charset="0"/>
                <a:ea typeface="굴림" charset="-127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Futura LT Book" pitchFamily="2" charset="0"/>
                <a:ea typeface="굴림" charset="-127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Futura LT Book" pitchFamily="2" charset="0"/>
                <a:ea typeface="굴림" charset="-127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Futura LT Book" pitchFamily="2" charset="0"/>
                <a:ea typeface="굴림" charset="-127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Futura LT Book" pitchFamily="2" charset="0"/>
                <a:ea typeface="굴림" charset="-127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Futura LT Book" pitchFamily="2" charset="0"/>
                <a:ea typeface="굴림" charset="-127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Futura LT Book" pitchFamily="2" charset="0"/>
                <a:ea typeface="굴림" charset="-127"/>
              </a:defRPr>
            </a:lvl9pPr>
          </a:lstStyle>
          <a:p>
            <a:r>
              <a:rPr 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T Sans" panose="020B0503020203020204" pitchFamily="34" charset="0"/>
              </a:rPr>
              <a:t>Conclusion</a:t>
            </a:r>
            <a:endParaRPr lang="en-US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PT Sans" panose="020B0503020203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8E1E22-7829-4A86-A272-984946086310}"/>
              </a:ext>
            </a:extLst>
          </p:cNvPr>
          <p:cNvCxnSpPr/>
          <p:nvPr/>
        </p:nvCxnSpPr>
        <p:spPr bwMode="auto">
          <a:xfrm>
            <a:off x="335360" y="1196752"/>
            <a:ext cx="92890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7580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1B0A81D-EB48-4726-B410-96B4FCA91700}"/>
              </a:ext>
            </a:extLst>
          </p:cNvPr>
          <p:cNvSpPr/>
          <p:nvPr/>
        </p:nvSpPr>
        <p:spPr bwMode="auto">
          <a:xfrm>
            <a:off x="551384" y="4797152"/>
            <a:ext cx="9073008" cy="1460330"/>
          </a:xfrm>
          <a:prstGeom prst="roundRect">
            <a:avLst/>
          </a:prstGeom>
          <a:solidFill>
            <a:srgbClr val="C7580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Futura LT Book" pitchFamily="2" charset="0"/>
              <a:ea typeface="굴림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51C7FD-7A74-4732-B261-4224CD0FA6FD}"/>
              </a:ext>
            </a:extLst>
          </p:cNvPr>
          <p:cNvSpPr txBox="1"/>
          <p:nvPr/>
        </p:nvSpPr>
        <p:spPr>
          <a:xfrm>
            <a:off x="695400" y="4869160"/>
            <a:ext cx="8784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T Sans" panose="020B0503020203020204" pitchFamily="34" charset="0"/>
              </a:rPr>
              <a:t>“Therefore, whatever you want men to do to you,</a:t>
            </a:r>
            <a:b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T Sans" panose="020B0503020203020204" pitchFamily="34" charset="0"/>
              </a:rPr>
            </a:b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T Sans" panose="020B0503020203020204" pitchFamily="34" charset="0"/>
              </a:rPr>
              <a:t>do also to them, for this is the Law and the Prophets.”</a:t>
            </a:r>
          </a:p>
          <a:p>
            <a:pPr algn="r"/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T Sans" panose="020B0503020203020204" pitchFamily="34" charset="0"/>
              </a:rPr>
              <a:t>--- Jesus (Matthew 7:12)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theme/theme1.xml><?xml version="1.0" encoding="utf-8"?>
<a:theme xmlns:a="http://schemas.openxmlformats.org/drawingml/2006/main" name="template">
  <a:themeElements>
    <a:clrScheme name="template 4">
      <a:dk1>
        <a:srgbClr val="4D4D4D"/>
      </a:dk1>
      <a:lt1>
        <a:srgbClr val="FFFFFF"/>
      </a:lt1>
      <a:dk2>
        <a:srgbClr val="000000"/>
      </a:dk2>
      <a:lt2>
        <a:srgbClr val="9B6902"/>
      </a:lt2>
      <a:accent1>
        <a:srgbClr val="C75E00"/>
      </a:accent1>
      <a:accent2>
        <a:srgbClr val="FED416"/>
      </a:accent2>
      <a:accent3>
        <a:srgbClr val="FFFFFF"/>
      </a:accent3>
      <a:accent4>
        <a:srgbClr val="404040"/>
      </a:accent4>
      <a:accent5>
        <a:srgbClr val="E0B6AA"/>
      </a:accent5>
      <a:accent6>
        <a:srgbClr val="E6C013"/>
      </a:accent6>
      <a:hlink>
        <a:srgbClr val="EE6600"/>
      </a:hlink>
      <a:folHlink>
        <a:srgbClr val="EAEAEA"/>
      </a:folHlink>
    </a:clrScheme>
    <a:fontScheme name="template">
      <a:majorFont>
        <a:latin typeface="Futura LT Book"/>
        <a:ea typeface="굴림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Futura LT Book" pitchFamily="2" charset="0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Futura LT Book" pitchFamily="2" charset="0"/>
            <a:ea typeface="굴림" charset="-127"/>
          </a:defRPr>
        </a:defPPr>
      </a:lstStyle>
    </a:lnDef>
  </a:objectDefaults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D5E1F3"/>
        </a:lt2>
        <a:accent1>
          <a:srgbClr val="BC4417"/>
        </a:accent1>
        <a:accent2>
          <a:srgbClr val="CF9C1C"/>
        </a:accent2>
        <a:accent3>
          <a:srgbClr val="FFFFFF"/>
        </a:accent3>
        <a:accent4>
          <a:srgbClr val="404040"/>
        </a:accent4>
        <a:accent5>
          <a:srgbClr val="DAB0AB"/>
        </a:accent5>
        <a:accent6>
          <a:srgbClr val="BB8D18"/>
        </a:accent6>
        <a:hlink>
          <a:srgbClr val="E8C97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986615"/>
        </a:lt2>
        <a:accent1>
          <a:srgbClr val="BF4413"/>
        </a:accent1>
        <a:accent2>
          <a:srgbClr val="FFAB21"/>
        </a:accent2>
        <a:accent3>
          <a:srgbClr val="FFFFFF"/>
        </a:accent3>
        <a:accent4>
          <a:srgbClr val="404040"/>
        </a:accent4>
        <a:accent5>
          <a:srgbClr val="DCB0AA"/>
        </a:accent5>
        <a:accent6>
          <a:srgbClr val="E79B1D"/>
        </a:accent6>
        <a:hlink>
          <a:srgbClr val="C5A37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4A1B17"/>
        </a:lt2>
        <a:accent1>
          <a:srgbClr val="C66C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DFBAAA"/>
        </a:accent5>
        <a:accent6>
          <a:srgbClr val="E6C013"/>
        </a:accent6>
        <a:hlink>
          <a:srgbClr val="FFDE9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9B6902"/>
        </a:lt2>
        <a:accent1>
          <a:srgbClr val="C75E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E0B6AA"/>
        </a:accent5>
        <a:accent6>
          <a:srgbClr val="E6C013"/>
        </a:accent6>
        <a:hlink>
          <a:srgbClr val="EE6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570301"/>
        </a:lt2>
        <a:accent1>
          <a:srgbClr val="D37E00"/>
        </a:accent1>
        <a:accent2>
          <a:srgbClr val="F5CB03"/>
        </a:accent2>
        <a:accent3>
          <a:srgbClr val="FFFFFF"/>
        </a:accent3>
        <a:accent4>
          <a:srgbClr val="404040"/>
        </a:accent4>
        <a:accent5>
          <a:srgbClr val="E6C0AA"/>
        </a:accent5>
        <a:accent6>
          <a:srgbClr val="DEB802"/>
        </a:accent6>
        <a:hlink>
          <a:srgbClr val="D860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713C0C"/>
        </a:lt2>
        <a:accent1>
          <a:srgbClr val="E4B058"/>
        </a:accent1>
        <a:accent2>
          <a:srgbClr val="FDD912"/>
        </a:accent2>
        <a:accent3>
          <a:srgbClr val="FFFFFF"/>
        </a:accent3>
        <a:accent4>
          <a:srgbClr val="404040"/>
        </a:accent4>
        <a:accent5>
          <a:srgbClr val="EFD4B4"/>
        </a:accent5>
        <a:accent6>
          <a:srgbClr val="E5C40F"/>
        </a:accent6>
        <a:hlink>
          <a:srgbClr val="E063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953900"/>
        </a:lt2>
        <a:accent1>
          <a:srgbClr val="B65300"/>
        </a:accent1>
        <a:accent2>
          <a:srgbClr val="CE6A00"/>
        </a:accent2>
        <a:accent3>
          <a:srgbClr val="FFFFFF"/>
        </a:accent3>
        <a:accent4>
          <a:srgbClr val="404040"/>
        </a:accent4>
        <a:accent5>
          <a:srgbClr val="D7B3AA"/>
        </a:accent5>
        <a:accent6>
          <a:srgbClr val="BA5F00"/>
        </a:accent6>
        <a:hlink>
          <a:srgbClr val="F0A806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D87200"/>
        </a:lt2>
        <a:accent1>
          <a:srgbClr val="E29B07"/>
        </a:accent1>
        <a:accent2>
          <a:srgbClr val="EDBF03"/>
        </a:accent2>
        <a:accent3>
          <a:srgbClr val="FFFFFF"/>
        </a:accent3>
        <a:accent4>
          <a:srgbClr val="404040"/>
        </a:accent4>
        <a:accent5>
          <a:srgbClr val="EECBAA"/>
        </a:accent5>
        <a:accent6>
          <a:srgbClr val="D7AD02"/>
        </a:accent6>
        <a:hlink>
          <a:srgbClr val="7CA43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D24D06"/>
        </a:lt2>
        <a:accent1>
          <a:srgbClr val="E59709"/>
        </a:accent1>
        <a:accent2>
          <a:srgbClr val="E9AC24"/>
        </a:accent2>
        <a:accent3>
          <a:srgbClr val="FFFFFF"/>
        </a:accent3>
        <a:accent4>
          <a:srgbClr val="404040"/>
        </a:accent4>
        <a:accent5>
          <a:srgbClr val="F0C9AA"/>
        </a:accent5>
        <a:accent6>
          <a:srgbClr val="D39B20"/>
        </a:accent6>
        <a:hlink>
          <a:srgbClr val="F7B80B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CD5003"/>
        </a:lt2>
        <a:accent1>
          <a:srgbClr val="419DCF"/>
        </a:accent1>
        <a:accent2>
          <a:srgbClr val="BC1F1F"/>
        </a:accent2>
        <a:accent3>
          <a:srgbClr val="FFFFFF"/>
        </a:accent3>
        <a:accent4>
          <a:srgbClr val="404040"/>
        </a:accent4>
        <a:accent5>
          <a:srgbClr val="B0CCE4"/>
        </a:accent5>
        <a:accent6>
          <a:srgbClr val="AA1B1B"/>
        </a:accent6>
        <a:hlink>
          <a:srgbClr val="FFE42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DF2905"/>
        </a:lt2>
        <a:accent1>
          <a:srgbClr val="D05203"/>
        </a:accent1>
        <a:accent2>
          <a:srgbClr val="72A3E1"/>
        </a:accent2>
        <a:accent3>
          <a:srgbClr val="FFFFFF"/>
        </a:accent3>
        <a:accent4>
          <a:srgbClr val="404040"/>
        </a:accent4>
        <a:accent5>
          <a:srgbClr val="E4B3AA"/>
        </a:accent5>
        <a:accent6>
          <a:srgbClr val="6793CC"/>
        </a:accent6>
        <a:hlink>
          <a:srgbClr val="F3A10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Futura LT 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Futura LT Book" pitchFamily="2" charset="0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Futura LT Book" pitchFamily="2" charset="0"/>
            <a:ea typeface="굴림" charset="-127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70</TotalTime>
  <Words>335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Futura LT</vt:lpstr>
      <vt:lpstr>Futura LT Book</vt:lpstr>
      <vt:lpstr>template</vt:lpstr>
      <vt:lpstr>Custom Design</vt:lpstr>
      <vt:lpstr>The “GOLDEN RULE”</vt:lpstr>
      <vt:lpstr>“Golden Rule” vs “Silver Rule”</vt:lpstr>
      <vt:lpstr>A Guideline for Righteous Conduct</vt:lpstr>
      <vt:lpstr>Examples – How to Apply this “Rule”</vt:lpstr>
      <vt:lpstr>PowerPoint Presentation</vt:lpstr>
    </vt:vector>
  </TitlesOfParts>
  <Company>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ADMIN</dc:creator>
  <cp:lastModifiedBy>Richard Thetford</cp:lastModifiedBy>
  <cp:revision>13</cp:revision>
  <dcterms:created xsi:type="dcterms:W3CDTF">2016-07-22T10:20:03Z</dcterms:created>
  <dcterms:modified xsi:type="dcterms:W3CDTF">2021-03-21T18:32:35Z</dcterms:modified>
</cp:coreProperties>
</file>