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F4FF"/>
    <a:srgbClr val="00CCFF"/>
    <a:srgbClr val="FFF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407" y="1122363"/>
            <a:ext cx="8499022" cy="2387600"/>
          </a:xfrm>
        </p:spPr>
        <p:txBody>
          <a:bodyPr anchor="b">
            <a:normAutofit/>
          </a:bodyPr>
          <a:lstStyle>
            <a:lvl1pPr algn="ctr">
              <a:defRPr sz="4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664" y="3602038"/>
            <a:ext cx="8041822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8588" cy="685800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015412" y="0"/>
            <a:ext cx="128588" cy="685800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0" y="6352265"/>
            <a:ext cx="9144000" cy="17145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Richard Thetford					                            www.thetfordcountry.com</a:t>
            </a: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452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4FBC-5D3E-4CEB-94A2-DB4556110729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D980-FAAD-421A-8C53-41B4A40C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1539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4FBC-5D3E-4CEB-94A2-DB4556110729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D980-FAAD-421A-8C53-41B4A40C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77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8" y="177345"/>
            <a:ext cx="8886825" cy="941163"/>
          </a:xfrm>
        </p:spPr>
        <p:txBody>
          <a:bodyPr/>
          <a:lstStyle>
            <a:lvl1pPr algn="ctr"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335763"/>
            <a:ext cx="8721502" cy="4983393"/>
          </a:xfrm>
        </p:spPr>
        <p:txBody>
          <a:bodyPr/>
          <a:lstStyle>
            <a:lvl1pPr>
              <a:defRPr sz="36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3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ouvenir Lt BT" panose="02080503040505020303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8588" cy="685800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015412" y="0"/>
            <a:ext cx="128588" cy="685800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0" y="6352265"/>
            <a:ext cx="9144000" cy="17145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Richard Thetford					                            www.thetfordcountry.com</a:t>
            </a: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71451" y="1143003"/>
            <a:ext cx="8799059" cy="32657"/>
          </a:xfrm>
          <a:prstGeom prst="line">
            <a:avLst/>
          </a:prstGeom>
          <a:ln w="5715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615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4FBC-5D3E-4CEB-94A2-DB4556110729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D980-FAAD-421A-8C53-41B4A40C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0601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4FBC-5D3E-4CEB-94A2-DB4556110729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D980-FAAD-421A-8C53-41B4A40C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4736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4FBC-5D3E-4CEB-94A2-DB4556110729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D980-FAAD-421A-8C53-41B4A40C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870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4FBC-5D3E-4CEB-94A2-DB4556110729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D980-FAAD-421A-8C53-41B4A40C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7580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4FBC-5D3E-4CEB-94A2-DB4556110729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D980-FAAD-421A-8C53-41B4A40C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9057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4FBC-5D3E-4CEB-94A2-DB4556110729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D980-FAAD-421A-8C53-41B4A40C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1073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4FBC-5D3E-4CEB-94A2-DB4556110729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D980-FAAD-421A-8C53-41B4A40C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2244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B4FBC-5D3E-4CEB-94A2-DB4556110729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8D980-FAAD-421A-8C53-41B4A40C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6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407" y="238893"/>
            <a:ext cx="4904382" cy="88209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l"/>
            <a:r>
              <a:rPr lang="en-US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The Golden Calf</a:t>
            </a:r>
            <a:endParaRPr 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0280" y="5587356"/>
            <a:ext cx="4217773" cy="698113"/>
          </a:xfrm>
        </p:spPr>
        <p:txBody>
          <a:bodyPr>
            <a:normAutofit/>
          </a:bodyPr>
          <a:lstStyle/>
          <a:p>
            <a:pPr algn="r"/>
            <a:r>
              <a:rPr lang="en-US" sz="4200" dirty="0" smtClean="0"/>
              <a:t>and the Christian</a:t>
            </a:r>
            <a:endParaRPr lang="en-US" sz="4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77" y="1275274"/>
            <a:ext cx="3882890" cy="4846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335" y="1638342"/>
            <a:ext cx="2541661" cy="3793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449327" y="477080"/>
            <a:ext cx="2759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Exodus 24:12-18</a:t>
            </a:r>
            <a:endParaRPr lang="en-US" sz="3000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99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68" y="255373"/>
            <a:ext cx="8721502" cy="799070"/>
          </a:xfrm>
          <a:solidFill>
            <a:srgbClr val="FFF1C5"/>
          </a:solidFill>
          <a:ln>
            <a:noFill/>
          </a:ln>
          <a:effectLst/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Golden Calf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 Golden Calf is constructed</a:t>
            </a:r>
          </a:p>
          <a:p>
            <a:pPr marL="0" indent="0">
              <a:buNone/>
            </a:pP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</a:t>
            </a:r>
            <a:r>
              <a:rPr lang="en-US" b="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Exodus 32:1-6</a:t>
            </a:r>
          </a:p>
          <a:p>
            <a:pPr lvl="1"/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Recognize when it comes (v1)</a:t>
            </a:r>
          </a:p>
          <a:p>
            <a:pPr lvl="1"/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Recognize where it comes from (v1)</a:t>
            </a:r>
          </a:p>
          <a:p>
            <a:pPr lvl="1"/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Recognize who wants it (Vs2-4)</a:t>
            </a:r>
          </a:p>
          <a:p>
            <a:pPr lvl="1"/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Recognize what it is (v4)</a:t>
            </a:r>
          </a:p>
          <a:p>
            <a:pPr lvl="1"/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Recognize how it changes your life (v6)</a:t>
            </a:r>
          </a:p>
          <a:p>
            <a:pPr lvl="1"/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595" y="857960"/>
            <a:ext cx="1618571" cy="20200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3519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68" y="255373"/>
            <a:ext cx="8721502" cy="799070"/>
          </a:xfrm>
          <a:solidFill>
            <a:srgbClr val="FFF1C5"/>
          </a:solidFill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Financial Treasure Key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335764"/>
            <a:ext cx="5628359" cy="64131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Matthew 6:19-21</a:t>
            </a:r>
            <a:endParaRPr lang="en-US" dirty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258" y="1418142"/>
            <a:ext cx="2776097" cy="30467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62840" y="2042986"/>
            <a:ext cx="609791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Do 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not lay up for yourselves treasures on earth, where moth and rust destroy and where thieves break in and </a:t>
            </a: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steal; but 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lay up for yourselves treasures in heaven, where neither moth nor rust destroys and where thieves do not break in and </a:t>
            </a: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steal. For 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where your treasure is, there your heart will be also.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53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68" y="255373"/>
            <a:ext cx="8721502" cy="799070"/>
          </a:xfrm>
          <a:solidFill>
            <a:srgbClr val="FFF1C5"/>
          </a:solidFill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Financial Treasure Key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treasure of Matthew 6:19-21</a:t>
            </a:r>
            <a:endParaRPr lang="en-US" dirty="0" smtClean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Money, wealth, and materialism</a:t>
            </a:r>
            <a:b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are cancers</a:t>
            </a:r>
          </a:p>
          <a:p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Christians have bought into the philosophy of the need for more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Jesus has another plan for us!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644" y="1977083"/>
            <a:ext cx="2088126" cy="21344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370703" y="4234248"/>
            <a:ext cx="7710616" cy="1206847"/>
          </a:xfrm>
          <a:prstGeom prst="roundRect">
            <a:avLst/>
          </a:prstGeom>
          <a:solidFill>
            <a:srgbClr val="C5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0130" y="4275434"/>
            <a:ext cx="7587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“Too many people spend money they haven’t earned, to buy things they don’t want, to impress people they don’t like.”</a:t>
            </a:r>
          </a:p>
          <a:p>
            <a:pPr algn="r"/>
            <a:r>
              <a:rPr lang="en-US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---- </a:t>
            </a:r>
            <a:r>
              <a:rPr lang="en-US" sz="2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Will Rogers</a:t>
            </a:r>
            <a:endParaRPr lang="en-US" sz="2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92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68" y="255373"/>
            <a:ext cx="8721502" cy="799070"/>
          </a:xfrm>
          <a:solidFill>
            <a:srgbClr val="FFF1C5"/>
          </a:solidFill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Materialism and the Rich Fool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335763"/>
            <a:ext cx="8721502" cy="498339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Luke 12:13-21</a:t>
            </a:r>
          </a:p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Our Problem</a:t>
            </a:r>
          </a:p>
          <a:p>
            <a:pPr lvl="1"/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Wanting more than</a:t>
            </a:r>
            <a:b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already have</a:t>
            </a:r>
          </a:p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 Warning</a:t>
            </a:r>
          </a:p>
          <a:p>
            <a:pPr lvl="1"/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Fight against greed is a constant struggle</a:t>
            </a:r>
          </a:p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The Truth</a:t>
            </a:r>
          </a:p>
          <a:p>
            <a:pPr lvl="1"/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Who we are is much more important than what we have!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888" y="1187479"/>
            <a:ext cx="3428148" cy="25711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97671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68" y="255373"/>
            <a:ext cx="8721502" cy="799070"/>
          </a:xfrm>
          <a:solidFill>
            <a:srgbClr val="FFF1C5"/>
          </a:solidFill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Parable’s Application Lessons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335763"/>
            <a:ext cx="8721502" cy="4983393"/>
          </a:xfrm>
        </p:spPr>
        <p:txBody>
          <a:bodyPr/>
          <a:lstStyle/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We already have more</a:t>
            </a:r>
            <a:b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than we think we do</a:t>
            </a:r>
          </a:p>
          <a:p>
            <a:pPr lvl="1"/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“the ground of a certain rich</a:t>
            </a:r>
            <a:b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man yielded plentifully”</a:t>
            </a:r>
          </a:p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Greed will never allow us to be satisfied</a:t>
            </a:r>
          </a:p>
          <a:p>
            <a:pPr lvl="1"/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more we get, the more we want</a:t>
            </a:r>
          </a:p>
          <a:p>
            <a:pPr lvl="1"/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Once it has a grip, it is difficult to escape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422" y="1103871"/>
            <a:ext cx="2384689" cy="20017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08679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68" y="255373"/>
            <a:ext cx="8721502" cy="799070"/>
          </a:xfrm>
          <a:solidFill>
            <a:srgbClr val="FFF1C5"/>
          </a:solidFill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Parable’s Application Lessons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335763"/>
            <a:ext cx="8721502" cy="4983393"/>
          </a:xfrm>
        </p:spPr>
        <p:txBody>
          <a:bodyPr/>
          <a:lstStyle/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No matter how much we</a:t>
            </a:r>
            <a:b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get, we can’t take it with us</a:t>
            </a:r>
          </a:p>
          <a:p>
            <a:pPr lvl="1"/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Why invest so much passion</a:t>
            </a:r>
            <a:b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in getting things?</a:t>
            </a:r>
          </a:p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God has a much better investment plan</a:t>
            </a:r>
          </a:p>
          <a:p>
            <a:pPr lvl="1"/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God has other priorities for us – Replace: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Selfishness with selflessness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Stuff with people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Our own desires with the kingdom of God</a:t>
            </a:r>
          </a:p>
          <a:p>
            <a:pPr lvl="1"/>
            <a:endParaRPr lang="en-US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422" y="1103871"/>
            <a:ext cx="2384689" cy="20017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13946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68" y="255373"/>
            <a:ext cx="8721502" cy="799070"/>
          </a:xfrm>
          <a:solidFill>
            <a:srgbClr val="FFF1C5"/>
          </a:solidFill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245146"/>
            <a:ext cx="8721502" cy="624842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Timothy 6:6-12</a:t>
            </a:r>
            <a:endParaRPr lang="en-US" dirty="0" smtClean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822" y="889686"/>
            <a:ext cx="2994289" cy="2513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4182" y="1754655"/>
            <a:ext cx="5494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Now 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godliness with contentment is great </a:t>
            </a: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gain. For 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we brought nothing into this world, and it is certain we can carry nothing </a:t>
            </a: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out. And 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having food and clothing, with these we shall be </a:t>
            </a: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content. </a:t>
            </a:r>
            <a:r>
              <a:rPr lang="en-US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(6-8)</a:t>
            </a: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554" y="4424073"/>
            <a:ext cx="8832878" cy="187743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When we are </a:t>
            </a:r>
            <a:r>
              <a:rPr lang="en-US" sz="3200" dirty="0" smtClean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CONTENTED</a:t>
            </a:r>
            <a:r>
              <a:rPr lang="en-US" sz="32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Christians, then….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We will grow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Our families will grow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church will grow</a:t>
            </a:r>
            <a:endParaRPr lang="en-US" sz="2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94" y="4941820"/>
            <a:ext cx="1016138" cy="126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14" y="4941819"/>
            <a:ext cx="849688" cy="126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9077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Richard Segoe 4.3 Fra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chard Segoe 4.3 Frame" id="{666E643D-FE12-472B-9C9D-DEAB988A1870}" vid="{6791CDC3-71E6-4059-AF73-19F5901897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Richard Segoe 4.3 Frame</Template>
  <TotalTime>155</TotalTime>
  <Words>258</Words>
  <Application>Microsoft Office PowerPoint</Application>
  <PresentationFormat>On-screen Show (4:3)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Segoe UI Light</vt:lpstr>
      <vt:lpstr>Segoe UI Semibold</vt:lpstr>
      <vt:lpstr>Segoe UI Semilight</vt:lpstr>
      <vt:lpstr>Souvenir Lt BT</vt:lpstr>
      <vt:lpstr>Richard Segoe 4.3 Frame</vt:lpstr>
      <vt:lpstr>The Golden Calf</vt:lpstr>
      <vt:lpstr>The Golden Calf</vt:lpstr>
      <vt:lpstr>The Financial Treasure Key</vt:lpstr>
      <vt:lpstr>The Financial Treasure Key</vt:lpstr>
      <vt:lpstr>Materialism and the Rich Fool</vt:lpstr>
      <vt:lpstr>Parable’s Application Lessons</vt:lpstr>
      <vt:lpstr>Parable’s Application Lessons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Golden Calf</dc:title>
  <dc:creator>Richard Thetford</dc:creator>
  <cp:lastModifiedBy>Richard Thetford</cp:lastModifiedBy>
  <cp:revision>16</cp:revision>
  <dcterms:created xsi:type="dcterms:W3CDTF">2013-07-09T20:37:16Z</dcterms:created>
  <dcterms:modified xsi:type="dcterms:W3CDTF">2013-09-14T17:18:40Z</dcterms:modified>
</cp:coreProperties>
</file>