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840" r:id="rId1"/>
  </p:sldMasterIdLst>
  <p:sldIdLst>
    <p:sldId id="256" r:id="rId2"/>
    <p:sldId id="257" r:id="rId3"/>
    <p:sldId id="258" r:id="rId4"/>
    <p:sldId id="259" r:id="rId5"/>
    <p:sldId id="260" r:id="rId6"/>
  </p:sldIdLst>
  <p:sldSz cx="12192000" cy="6858000"/>
  <p:notesSz cx="6858000" cy="9144000"/>
  <p:embeddedFontLs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
      <p:font typeface="Corbel" panose="020B0503020204020204" pitchFamily="34" charset="0"/>
      <p:regular r:id="rId13"/>
      <p:bold r:id="rId14"/>
      <p:italic r:id="rId15"/>
      <p:boldItalic r:id="rId16"/>
    </p:embeddedFont>
    <p:embeddedFont>
      <p:font typeface="Wingdings 2" panose="05020102010507070707" pitchFamily="18" charset="2"/>
      <p:regular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1/6/2019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1/6/2019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1/6/2019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1/6/2019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1/6/2019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1/6/2019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BCDF2-0B20-4C0F-95CC-EAC399586E21}"/>
              </a:ext>
            </a:extLst>
          </p:cNvPr>
          <p:cNvSpPr>
            <a:spLocks noGrp="1"/>
          </p:cNvSpPr>
          <p:nvPr>
            <p:ph type="ctrTitle"/>
          </p:nvPr>
        </p:nvSpPr>
        <p:spPr>
          <a:xfrm>
            <a:off x="770906" y="1298448"/>
            <a:ext cx="7769412" cy="2570167"/>
          </a:xfrm>
        </p:spPr>
        <p:txBody>
          <a:bodyPr>
            <a:normAutofit/>
          </a:bodyPr>
          <a:lstStyle/>
          <a:p>
            <a:r>
              <a:rPr lang="en-US" sz="6600" b="1" dirty="0">
                <a:effectLst>
                  <a:outerShdw blurRad="38100" dist="38100" dir="2700000" algn="tl">
                    <a:srgbClr val="000000">
                      <a:alpha val="43137"/>
                    </a:srgbClr>
                  </a:outerShdw>
                </a:effectLst>
                <a:latin typeface="Calibri" panose="020F0502020204030204" pitchFamily="34" charset="0"/>
                <a:ea typeface="Roboto Black" panose="02000000000000000000" pitchFamily="2" charset="0"/>
              </a:rPr>
              <a:t>God’s Special Treasure</a:t>
            </a:r>
          </a:p>
        </p:txBody>
      </p:sp>
      <p:sp>
        <p:nvSpPr>
          <p:cNvPr id="3" name="Subtitle 2">
            <a:extLst>
              <a:ext uri="{FF2B5EF4-FFF2-40B4-BE49-F238E27FC236}">
                <a16:creationId xmlns:a16="http://schemas.microsoft.com/office/drawing/2014/main" id="{E505ED06-5C66-4929-AB51-027258C51663}"/>
              </a:ext>
            </a:extLst>
          </p:cNvPr>
          <p:cNvSpPr>
            <a:spLocks noGrp="1"/>
          </p:cNvSpPr>
          <p:nvPr>
            <p:ph type="subTitle" idx="1"/>
          </p:nvPr>
        </p:nvSpPr>
        <p:spPr>
          <a:xfrm>
            <a:off x="976923" y="4107537"/>
            <a:ext cx="7315200" cy="914400"/>
          </a:xfrm>
        </p:spPr>
        <p:txBody>
          <a:bodyPr>
            <a:normAutofit/>
          </a:bodyPr>
          <a:lstStyle/>
          <a:p>
            <a:pPr algn="r"/>
            <a:r>
              <a:rPr lang="en-US" sz="3600" dirty="0">
                <a:effectLst>
                  <a:outerShdw blurRad="38100" dist="38100" dir="2700000" algn="tl">
                    <a:srgbClr val="000000">
                      <a:alpha val="43137"/>
                    </a:srgbClr>
                  </a:outerShdw>
                </a:effectLst>
                <a:latin typeface="Calibri" panose="020F0502020204030204" pitchFamily="34" charset="0"/>
                <a:ea typeface="Roboto Medium" panose="02000000000000000000" pitchFamily="2" charset="0"/>
              </a:rPr>
              <a:t>Exodus 19:1-8</a:t>
            </a:r>
          </a:p>
        </p:txBody>
      </p:sp>
      <p:pic>
        <p:nvPicPr>
          <p:cNvPr id="7" name="Picture 6">
            <a:extLst>
              <a:ext uri="{FF2B5EF4-FFF2-40B4-BE49-F238E27FC236}">
                <a16:creationId xmlns:a16="http://schemas.microsoft.com/office/drawing/2014/main" id="{6A8D1C47-88D2-451E-9152-5B6A474BE6D8}"/>
              </a:ext>
            </a:extLst>
          </p:cNvPr>
          <p:cNvPicPr>
            <a:picLocks noChangeAspect="1"/>
          </p:cNvPicPr>
          <p:nvPr/>
        </p:nvPicPr>
        <p:blipFill>
          <a:blip r:embed="rId2"/>
          <a:stretch>
            <a:fillRect/>
          </a:stretch>
        </p:blipFill>
        <p:spPr>
          <a:xfrm>
            <a:off x="9258300" y="782518"/>
            <a:ext cx="2933700" cy="5328136"/>
          </a:xfrm>
          <a:prstGeom prst="rect">
            <a:avLst/>
          </a:prstGeom>
        </p:spPr>
      </p:pic>
      <p:sp>
        <p:nvSpPr>
          <p:cNvPr id="5" name="TextBox 4">
            <a:extLst>
              <a:ext uri="{FF2B5EF4-FFF2-40B4-BE49-F238E27FC236}">
                <a16:creationId xmlns:a16="http://schemas.microsoft.com/office/drawing/2014/main" id="{F3DD9AAE-041D-4C69-97F4-829895910096}"/>
              </a:ext>
            </a:extLst>
          </p:cNvPr>
          <p:cNvSpPr txBox="1"/>
          <p:nvPr/>
        </p:nvSpPr>
        <p:spPr>
          <a:xfrm>
            <a:off x="0" y="6551721"/>
            <a:ext cx="12192000" cy="307777"/>
          </a:xfrm>
          <a:prstGeom prst="rect">
            <a:avLst/>
          </a:prstGeom>
          <a:solidFill>
            <a:schemeClr val="tx1"/>
          </a:solidFill>
        </p:spPr>
        <p:txBody>
          <a:bodyPr wrap="square" rtlCol="0">
            <a:spAutoFit/>
          </a:bodyPr>
          <a:lstStyle/>
          <a:p>
            <a:r>
              <a:rPr lang="en-US" sz="1400" dirty="0">
                <a:solidFill>
                  <a:schemeClr val="bg1"/>
                </a:solidFill>
              </a:rPr>
              <a:t>Richie Thetford																			            www.thetfordcountry.com</a:t>
            </a:r>
          </a:p>
        </p:txBody>
      </p:sp>
    </p:spTree>
    <p:extLst>
      <p:ext uri="{BB962C8B-B14F-4D97-AF65-F5344CB8AC3E}">
        <p14:creationId xmlns:p14="http://schemas.microsoft.com/office/powerpoint/2010/main" val="3228599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FD328-C282-4D19-909E-FA807A3358E1}"/>
              </a:ext>
            </a:extLst>
          </p:cNvPr>
          <p:cNvSpPr>
            <a:spLocks noGrp="1"/>
          </p:cNvSpPr>
          <p:nvPr>
            <p:ph type="title"/>
          </p:nvPr>
        </p:nvSpPr>
        <p:spPr>
          <a:xfrm>
            <a:off x="235335" y="1115045"/>
            <a:ext cx="2947482" cy="4601183"/>
          </a:xfrm>
        </p:spPr>
        <p:txBody>
          <a:bodyPr>
            <a:normAutofit/>
          </a:bodyPr>
          <a:lstStyle/>
          <a:p>
            <a:pPr algn="ctr"/>
            <a:r>
              <a:rPr lang="en-US" sz="6000" b="1" dirty="0">
                <a:latin typeface="Calibri" panose="020F0502020204030204" pitchFamily="34" charset="0"/>
                <a:ea typeface="Roboto Black" panose="02000000000000000000" pitchFamily="2" charset="0"/>
              </a:rPr>
              <a:t>God</a:t>
            </a:r>
            <a:br>
              <a:rPr lang="en-US" sz="6000" b="1" dirty="0">
                <a:latin typeface="Calibri" panose="020F0502020204030204" pitchFamily="34" charset="0"/>
                <a:ea typeface="Roboto Black" panose="02000000000000000000" pitchFamily="2" charset="0"/>
              </a:rPr>
            </a:br>
            <a:r>
              <a:rPr lang="en-US" sz="6000" dirty="0">
                <a:latin typeface="Calibri Light" panose="020F0302020204030204" pitchFamily="34" charset="0"/>
                <a:ea typeface="Roboto Light" panose="02000000000000000000" pitchFamily="2" charset="0"/>
              </a:rPr>
              <a:t>and the Nation of Israel</a:t>
            </a:r>
          </a:p>
        </p:txBody>
      </p:sp>
      <p:sp>
        <p:nvSpPr>
          <p:cNvPr id="4" name="TextBox 3">
            <a:extLst>
              <a:ext uri="{FF2B5EF4-FFF2-40B4-BE49-F238E27FC236}">
                <a16:creationId xmlns:a16="http://schemas.microsoft.com/office/drawing/2014/main" id="{8EDD0AEE-75AA-4156-BC49-713DDA126ED6}"/>
              </a:ext>
            </a:extLst>
          </p:cNvPr>
          <p:cNvSpPr txBox="1"/>
          <p:nvPr/>
        </p:nvSpPr>
        <p:spPr>
          <a:xfrm>
            <a:off x="3604846" y="1222127"/>
            <a:ext cx="8044962" cy="4524315"/>
          </a:xfrm>
          <a:prstGeom prst="rect">
            <a:avLst/>
          </a:prstGeom>
          <a:noFill/>
        </p:spPr>
        <p:txBody>
          <a:bodyPr wrap="square" rtlCol="0">
            <a:spAutoFit/>
          </a:bodyPr>
          <a:lstStyle/>
          <a:p>
            <a:pPr algn="ctr"/>
            <a:r>
              <a:rPr lang="en-US" sz="3200" dirty="0">
                <a:latin typeface="Calibri Light" panose="020F0302020204030204" pitchFamily="34" charset="0"/>
                <a:ea typeface="Roboto Light" panose="02000000000000000000" pitchFamily="2" charset="0"/>
              </a:rPr>
              <a:t>“Praise the LORD! Praise the name of the LORD; Praise Him, O you servants of the LORD! You who stand in the house of the LORD, In the courts of the house of our God, Praise the LORD, for the LORD is good; Sing praises to</a:t>
            </a:r>
            <a:br>
              <a:rPr lang="en-US" sz="3200" dirty="0">
                <a:latin typeface="Calibri Light" panose="020F0302020204030204" pitchFamily="34" charset="0"/>
                <a:ea typeface="Roboto Light" panose="02000000000000000000" pitchFamily="2" charset="0"/>
              </a:rPr>
            </a:br>
            <a:r>
              <a:rPr lang="en-US" sz="3200" dirty="0">
                <a:latin typeface="Calibri Light" panose="020F0302020204030204" pitchFamily="34" charset="0"/>
                <a:ea typeface="Roboto Light" panose="02000000000000000000" pitchFamily="2" charset="0"/>
              </a:rPr>
              <a:t>His name, for it is pleasant. For the LORD has chosen Jacob for Himself, Israel for</a:t>
            </a:r>
            <a:br>
              <a:rPr lang="en-US" sz="3200" dirty="0">
                <a:latin typeface="Calibri Light" panose="020F0302020204030204" pitchFamily="34" charset="0"/>
                <a:ea typeface="Roboto Light" panose="02000000000000000000" pitchFamily="2" charset="0"/>
              </a:rPr>
            </a:br>
            <a:r>
              <a:rPr lang="en-US" sz="3200" dirty="0">
                <a:solidFill>
                  <a:schemeClr val="accent1">
                    <a:lumMod val="75000"/>
                  </a:schemeClr>
                </a:solidFill>
                <a:latin typeface="Calibri" panose="020F0502020204030204" pitchFamily="34" charset="0"/>
                <a:ea typeface="Roboto Medium" panose="02000000000000000000" pitchFamily="2" charset="0"/>
              </a:rPr>
              <a:t>His special treasure</a:t>
            </a:r>
            <a:r>
              <a:rPr lang="en-US" sz="3200" dirty="0">
                <a:latin typeface="Calibri Light" panose="020F0302020204030204" pitchFamily="34" charset="0"/>
                <a:ea typeface="Roboto Light" panose="02000000000000000000" pitchFamily="2" charset="0"/>
              </a:rPr>
              <a:t>.”</a:t>
            </a:r>
          </a:p>
          <a:p>
            <a:pPr algn="ctr"/>
            <a:r>
              <a:rPr lang="en-US" sz="3200" b="1" dirty="0">
                <a:latin typeface="Calibri" panose="020F0502020204030204" pitchFamily="34" charset="0"/>
                <a:ea typeface="Roboto" panose="02000000000000000000" pitchFamily="2" charset="0"/>
              </a:rPr>
              <a:t>Psalms 135:1-4</a:t>
            </a:r>
          </a:p>
        </p:txBody>
      </p:sp>
      <p:sp>
        <p:nvSpPr>
          <p:cNvPr id="5" name="TextBox 4">
            <a:extLst>
              <a:ext uri="{FF2B5EF4-FFF2-40B4-BE49-F238E27FC236}">
                <a16:creationId xmlns:a16="http://schemas.microsoft.com/office/drawing/2014/main" id="{C86E31B9-7250-4CF6-B4C0-004F7D2BBB5C}"/>
              </a:ext>
            </a:extLst>
          </p:cNvPr>
          <p:cNvSpPr txBox="1"/>
          <p:nvPr/>
        </p:nvSpPr>
        <p:spPr>
          <a:xfrm>
            <a:off x="0" y="6551721"/>
            <a:ext cx="12192000" cy="307777"/>
          </a:xfrm>
          <a:prstGeom prst="rect">
            <a:avLst/>
          </a:prstGeom>
          <a:solidFill>
            <a:schemeClr val="tx1"/>
          </a:solidFill>
        </p:spPr>
        <p:txBody>
          <a:bodyPr wrap="square" rtlCol="0">
            <a:spAutoFit/>
          </a:bodyPr>
          <a:lstStyle/>
          <a:p>
            <a:r>
              <a:rPr lang="en-US" sz="1400" dirty="0">
                <a:solidFill>
                  <a:schemeClr val="bg1"/>
                </a:solidFill>
              </a:rPr>
              <a:t>Richie Thetford																			            www.thetfordcountry.com</a:t>
            </a:r>
          </a:p>
        </p:txBody>
      </p:sp>
    </p:spTree>
    <p:extLst>
      <p:ext uri="{BB962C8B-B14F-4D97-AF65-F5344CB8AC3E}">
        <p14:creationId xmlns:p14="http://schemas.microsoft.com/office/powerpoint/2010/main" val="1052964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250" fill="hold"/>
                                        <p:tgtEl>
                                          <p:spTgt spid="4"/>
                                        </p:tgtEl>
                                        <p:attrNameLst>
                                          <p:attrName>ppt_w</p:attrName>
                                        </p:attrNameLst>
                                      </p:cBhvr>
                                      <p:tavLst>
                                        <p:tav tm="0">
                                          <p:val>
                                            <p:fltVal val="0"/>
                                          </p:val>
                                        </p:tav>
                                        <p:tav tm="100000">
                                          <p:val>
                                            <p:strVal val="#ppt_w"/>
                                          </p:val>
                                        </p:tav>
                                      </p:tavLst>
                                    </p:anim>
                                    <p:anim calcmode="lin" valueType="num">
                                      <p:cBhvr>
                                        <p:cTn id="8" dur="1250" fill="hold"/>
                                        <p:tgtEl>
                                          <p:spTgt spid="4"/>
                                        </p:tgtEl>
                                        <p:attrNameLst>
                                          <p:attrName>ppt_h</p:attrName>
                                        </p:attrNameLst>
                                      </p:cBhvr>
                                      <p:tavLst>
                                        <p:tav tm="0">
                                          <p:val>
                                            <p:fltVal val="0"/>
                                          </p:val>
                                        </p:tav>
                                        <p:tav tm="100000">
                                          <p:val>
                                            <p:strVal val="#ppt_h"/>
                                          </p:val>
                                        </p:tav>
                                      </p:tavLst>
                                    </p:anim>
                                    <p:animEffect transition="in" filter="fade">
                                      <p:cBhvr>
                                        <p:cTn id="9"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FD328-C282-4D19-909E-FA807A3358E1}"/>
              </a:ext>
            </a:extLst>
          </p:cNvPr>
          <p:cNvSpPr>
            <a:spLocks noGrp="1"/>
          </p:cNvSpPr>
          <p:nvPr>
            <p:ph type="title"/>
          </p:nvPr>
        </p:nvSpPr>
        <p:spPr>
          <a:xfrm>
            <a:off x="235335" y="1115045"/>
            <a:ext cx="2947482" cy="4601183"/>
          </a:xfrm>
        </p:spPr>
        <p:txBody>
          <a:bodyPr>
            <a:normAutofit/>
          </a:bodyPr>
          <a:lstStyle/>
          <a:p>
            <a:pPr algn="ctr"/>
            <a:r>
              <a:rPr lang="en-US" sz="6000" b="1" dirty="0">
                <a:latin typeface="Calibri" panose="020F0502020204030204" pitchFamily="34" charset="0"/>
                <a:ea typeface="Roboto Black" panose="02000000000000000000" pitchFamily="2" charset="0"/>
              </a:rPr>
              <a:t>God’s</a:t>
            </a:r>
            <a:br>
              <a:rPr lang="en-US" sz="6000" b="1" dirty="0">
                <a:latin typeface="Calibri" panose="020F0502020204030204" pitchFamily="34" charset="0"/>
                <a:ea typeface="Roboto Black" panose="02000000000000000000" pitchFamily="2" charset="0"/>
              </a:rPr>
            </a:br>
            <a:r>
              <a:rPr lang="en-US" sz="6000" dirty="0">
                <a:latin typeface="Calibri Light" panose="020F0302020204030204" pitchFamily="34" charset="0"/>
                <a:ea typeface="Roboto Light" panose="02000000000000000000" pitchFamily="2" charset="0"/>
              </a:rPr>
              <a:t>Special People</a:t>
            </a:r>
          </a:p>
        </p:txBody>
      </p:sp>
      <p:sp>
        <p:nvSpPr>
          <p:cNvPr id="3" name="Content Placeholder 2">
            <a:extLst>
              <a:ext uri="{FF2B5EF4-FFF2-40B4-BE49-F238E27FC236}">
                <a16:creationId xmlns:a16="http://schemas.microsoft.com/office/drawing/2014/main" id="{164D148E-1228-4DB8-A5F1-C04FBAD26908}"/>
              </a:ext>
            </a:extLst>
          </p:cNvPr>
          <p:cNvSpPr>
            <a:spLocks noGrp="1"/>
          </p:cNvSpPr>
          <p:nvPr>
            <p:ph idx="1"/>
          </p:nvPr>
        </p:nvSpPr>
        <p:spPr>
          <a:xfrm>
            <a:off x="3543300" y="756134"/>
            <a:ext cx="4453330" cy="5325325"/>
          </a:xfrm>
        </p:spPr>
        <p:txBody>
          <a:bodyPr>
            <a:normAutofit/>
          </a:bodyPr>
          <a:lstStyle/>
          <a:p>
            <a:r>
              <a:rPr lang="en-US" sz="3000" b="1" dirty="0">
                <a:solidFill>
                  <a:schemeClr val="tx1"/>
                </a:solidFill>
                <a:latin typeface="Calibri" panose="020F0502020204030204" pitchFamily="34" charset="0"/>
                <a:ea typeface="Roboto" panose="02000000000000000000" pitchFamily="2" charset="0"/>
              </a:rPr>
              <a:t>Circumcised in heart</a:t>
            </a:r>
          </a:p>
          <a:p>
            <a:pPr lvl="1"/>
            <a:r>
              <a:rPr lang="en-US" sz="2800" dirty="0">
                <a:solidFill>
                  <a:schemeClr val="accent1">
                    <a:lumMod val="75000"/>
                  </a:schemeClr>
                </a:solidFill>
                <a:latin typeface="Calibri" panose="020F0502020204030204" pitchFamily="34" charset="0"/>
                <a:ea typeface="Roboto" panose="02000000000000000000" pitchFamily="2" charset="0"/>
              </a:rPr>
              <a:t>Romans 2:28-29</a:t>
            </a:r>
          </a:p>
          <a:p>
            <a:r>
              <a:rPr lang="en-US" sz="3000" b="1" dirty="0">
                <a:solidFill>
                  <a:schemeClr val="tx1"/>
                </a:solidFill>
                <a:latin typeface="Calibri" panose="020F0502020204030204" pitchFamily="34" charset="0"/>
                <a:ea typeface="Roboto" panose="02000000000000000000" pitchFamily="2" charset="0"/>
              </a:rPr>
              <a:t>Neither Jew or Greek</a:t>
            </a:r>
          </a:p>
          <a:p>
            <a:pPr lvl="1"/>
            <a:r>
              <a:rPr lang="en-US" sz="2800" dirty="0">
                <a:solidFill>
                  <a:schemeClr val="accent1">
                    <a:lumMod val="75000"/>
                  </a:schemeClr>
                </a:solidFill>
                <a:latin typeface="Calibri" panose="020F0502020204030204" pitchFamily="34" charset="0"/>
                <a:ea typeface="Roboto" panose="02000000000000000000" pitchFamily="2" charset="0"/>
              </a:rPr>
              <a:t>Galatians 3:28-29</a:t>
            </a:r>
          </a:p>
          <a:p>
            <a:r>
              <a:rPr lang="en-US" sz="3000" b="1" dirty="0">
                <a:solidFill>
                  <a:schemeClr val="tx1"/>
                </a:solidFill>
                <a:latin typeface="Calibri" panose="020F0502020204030204" pitchFamily="34" charset="0"/>
                <a:ea typeface="Roboto" panose="02000000000000000000" pitchFamily="2" charset="0"/>
              </a:rPr>
              <a:t>Chosen generation</a:t>
            </a:r>
          </a:p>
          <a:p>
            <a:pPr lvl="1"/>
            <a:r>
              <a:rPr lang="en-US" sz="2800" dirty="0">
                <a:solidFill>
                  <a:schemeClr val="accent1">
                    <a:lumMod val="75000"/>
                  </a:schemeClr>
                </a:solidFill>
                <a:latin typeface="Calibri" panose="020F0502020204030204" pitchFamily="34" charset="0"/>
                <a:ea typeface="Roboto" panose="02000000000000000000" pitchFamily="2" charset="0"/>
              </a:rPr>
              <a:t>1 Peter 2:9-10</a:t>
            </a:r>
          </a:p>
          <a:p>
            <a:r>
              <a:rPr lang="en-US" sz="3000" b="1" dirty="0">
                <a:solidFill>
                  <a:schemeClr val="tx1"/>
                </a:solidFill>
                <a:latin typeface="Calibri" panose="020F0502020204030204" pitchFamily="34" charset="0"/>
                <a:ea typeface="Roboto" panose="02000000000000000000" pitchFamily="2" charset="0"/>
              </a:rPr>
              <a:t>Come near to God</a:t>
            </a:r>
          </a:p>
          <a:p>
            <a:pPr lvl="1"/>
            <a:r>
              <a:rPr lang="en-US" sz="2800" dirty="0">
                <a:solidFill>
                  <a:schemeClr val="accent1">
                    <a:lumMod val="75000"/>
                  </a:schemeClr>
                </a:solidFill>
                <a:latin typeface="Calibri" panose="020F0502020204030204" pitchFamily="34" charset="0"/>
                <a:ea typeface="Roboto" panose="02000000000000000000" pitchFamily="2" charset="0"/>
              </a:rPr>
              <a:t>Ephesians 2:11-13</a:t>
            </a:r>
          </a:p>
          <a:p>
            <a:r>
              <a:rPr lang="en-US" sz="3000" b="1" dirty="0">
                <a:solidFill>
                  <a:schemeClr val="tx1"/>
                </a:solidFill>
                <a:latin typeface="Calibri" panose="020F0502020204030204" pitchFamily="34" charset="0"/>
                <a:ea typeface="Roboto" panose="02000000000000000000" pitchFamily="2" charset="0"/>
              </a:rPr>
              <a:t>Fellow citizens</a:t>
            </a:r>
          </a:p>
          <a:p>
            <a:pPr lvl="1"/>
            <a:r>
              <a:rPr lang="en-US" sz="2800" dirty="0">
                <a:solidFill>
                  <a:schemeClr val="accent1">
                    <a:lumMod val="75000"/>
                  </a:schemeClr>
                </a:solidFill>
                <a:latin typeface="Calibri" panose="020F0502020204030204" pitchFamily="34" charset="0"/>
                <a:ea typeface="Roboto" panose="02000000000000000000" pitchFamily="2" charset="0"/>
              </a:rPr>
              <a:t>Ephesians 2:19-22</a:t>
            </a:r>
          </a:p>
        </p:txBody>
      </p:sp>
      <p:pic>
        <p:nvPicPr>
          <p:cNvPr id="5" name="Picture 4">
            <a:extLst>
              <a:ext uri="{FF2B5EF4-FFF2-40B4-BE49-F238E27FC236}">
                <a16:creationId xmlns:a16="http://schemas.microsoft.com/office/drawing/2014/main" id="{CE36F518-B9C3-4D8C-B012-2BFD871638F1}"/>
              </a:ext>
            </a:extLst>
          </p:cNvPr>
          <p:cNvPicPr>
            <a:picLocks noChangeAspect="1"/>
          </p:cNvPicPr>
          <p:nvPr/>
        </p:nvPicPr>
        <p:blipFill>
          <a:blip r:embed="rId2"/>
          <a:stretch>
            <a:fillRect/>
          </a:stretch>
        </p:blipFill>
        <p:spPr>
          <a:xfrm>
            <a:off x="7996629" y="776541"/>
            <a:ext cx="3650766" cy="5304918"/>
          </a:xfrm>
          <a:prstGeom prst="rect">
            <a:avLst/>
          </a:prstGeom>
        </p:spPr>
      </p:pic>
      <p:sp>
        <p:nvSpPr>
          <p:cNvPr id="6" name="TextBox 5">
            <a:extLst>
              <a:ext uri="{FF2B5EF4-FFF2-40B4-BE49-F238E27FC236}">
                <a16:creationId xmlns:a16="http://schemas.microsoft.com/office/drawing/2014/main" id="{42E6C4EA-1DAB-4D66-AAD6-7D1C447BCE19}"/>
              </a:ext>
            </a:extLst>
          </p:cNvPr>
          <p:cNvSpPr txBox="1"/>
          <p:nvPr/>
        </p:nvSpPr>
        <p:spPr>
          <a:xfrm>
            <a:off x="0" y="6551721"/>
            <a:ext cx="12192000" cy="307777"/>
          </a:xfrm>
          <a:prstGeom prst="rect">
            <a:avLst/>
          </a:prstGeom>
          <a:solidFill>
            <a:schemeClr val="tx1"/>
          </a:solidFill>
        </p:spPr>
        <p:txBody>
          <a:bodyPr wrap="square" rtlCol="0">
            <a:spAutoFit/>
          </a:bodyPr>
          <a:lstStyle/>
          <a:p>
            <a:r>
              <a:rPr lang="en-US" sz="1400" dirty="0">
                <a:solidFill>
                  <a:schemeClr val="bg1"/>
                </a:solidFill>
              </a:rPr>
              <a:t>Richie Thetford																			            www.thetfordcountry.com</a:t>
            </a:r>
          </a:p>
        </p:txBody>
      </p:sp>
    </p:spTree>
    <p:extLst>
      <p:ext uri="{BB962C8B-B14F-4D97-AF65-F5344CB8AC3E}">
        <p14:creationId xmlns:p14="http://schemas.microsoft.com/office/powerpoint/2010/main" val="1722489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3">
                                            <p:txEl>
                                              <p:pRg st="4" end="4"/>
                                            </p:txEl>
                                          </p:spTgt>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p:cTn id="2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5" dur="500"/>
                                        <p:tgtEl>
                                          <p:spTgt spid="3">
                                            <p:txEl>
                                              <p:pRg st="6" end="6"/>
                                            </p:txEl>
                                          </p:spTgt>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p:cTn id="3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 calcmode="lin" valueType="num">
                                      <p:cBhvr>
                                        <p:cTn id="4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8" dur="500"/>
                                        <p:tgtEl>
                                          <p:spTgt spid="3">
                                            <p:txEl>
                                              <p:pRg st="8" end="8"/>
                                            </p:txEl>
                                          </p:spTgt>
                                        </p:tgtEl>
                                      </p:cBhvr>
                                    </p:animEffect>
                                  </p:childTnLst>
                                </p:cTn>
                              </p:par>
                            </p:childTnLst>
                          </p:cTn>
                        </p:par>
                        <p:par>
                          <p:cTn id="49" fill="hold">
                            <p:stCondLst>
                              <p:cond delay="500"/>
                            </p:stCondLst>
                            <p:childTnLst>
                              <p:par>
                                <p:cTn id="50" presetID="53" presetClass="entr" presetSubtype="16" fill="hold" grpId="0"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p:cTn id="52"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FD328-C282-4D19-909E-FA807A3358E1}"/>
              </a:ext>
            </a:extLst>
          </p:cNvPr>
          <p:cNvSpPr>
            <a:spLocks noGrp="1"/>
          </p:cNvSpPr>
          <p:nvPr>
            <p:ph type="title"/>
          </p:nvPr>
        </p:nvSpPr>
        <p:spPr>
          <a:xfrm>
            <a:off x="235335" y="1115045"/>
            <a:ext cx="2947482" cy="4601183"/>
          </a:xfrm>
        </p:spPr>
        <p:txBody>
          <a:bodyPr>
            <a:normAutofit/>
          </a:bodyPr>
          <a:lstStyle/>
          <a:p>
            <a:pPr algn="ctr"/>
            <a:r>
              <a:rPr lang="en-US" sz="6000" dirty="0">
                <a:latin typeface="Calibri Light" panose="020F0302020204030204" pitchFamily="34" charset="0"/>
                <a:ea typeface="Roboto Light" panose="02000000000000000000" pitchFamily="2" charset="0"/>
              </a:rPr>
              <a:t>Belong to</a:t>
            </a:r>
            <a:br>
              <a:rPr lang="en-US" sz="6000" dirty="0">
                <a:latin typeface="Calibri Light" panose="020F0302020204030204" pitchFamily="34" charset="0"/>
                <a:ea typeface="Roboto Light" panose="02000000000000000000" pitchFamily="2" charset="0"/>
              </a:rPr>
            </a:br>
            <a:r>
              <a:rPr lang="en-US" sz="6000" b="1" dirty="0">
                <a:latin typeface="Calibri" panose="020F0502020204030204" pitchFamily="34" charset="0"/>
                <a:ea typeface="Roboto Black" panose="02000000000000000000" pitchFamily="2" charset="0"/>
              </a:rPr>
              <a:t>God</a:t>
            </a:r>
          </a:p>
        </p:txBody>
      </p:sp>
      <p:sp>
        <p:nvSpPr>
          <p:cNvPr id="3" name="Content Placeholder 2">
            <a:extLst>
              <a:ext uri="{FF2B5EF4-FFF2-40B4-BE49-F238E27FC236}">
                <a16:creationId xmlns:a16="http://schemas.microsoft.com/office/drawing/2014/main" id="{164D148E-1228-4DB8-A5F1-C04FBAD26908}"/>
              </a:ext>
            </a:extLst>
          </p:cNvPr>
          <p:cNvSpPr>
            <a:spLocks noGrp="1"/>
          </p:cNvSpPr>
          <p:nvPr>
            <p:ph idx="1"/>
          </p:nvPr>
        </p:nvSpPr>
        <p:spPr>
          <a:xfrm>
            <a:off x="3543955" y="756134"/>
            <a:ext cx="4512145" cy="5325325"/>
          </a:xfrm>
        </p:spPr>
        <p:txBody>
          <a:bodyPr>
            <a:normAutofit/>
          </a:bodyPr>
          <a:lstStyle/>
          <a:p>
            <a:r>
              <a:rPr lang="en-US" sz="3000" b="1" dirty="0">
                <a:solidFill>
                  <a:schemeClr val="tx1"/>
                </a:solidFill>
                <a:latin typeface="Calibri" panose="020F0502020204030204" pitchFamily="34" charset="0"/>
                <a:ea typeface="Roboto" panose="02000000000000000000" pitchFamily="2" charset="0"/>
              </a:rPr>
              <a:t>Bought with a price</a:t>
            </a:r>
          </a:p>
          <a:p>
            <a:pPr lvl="1"/>
            <a:r>
              <a:rPr lang="en-US" sz="2800" dirty="0">
                <a:solidFill>
                  <a:schemeClr val="accent1">
                    <a:lumMod val="75000"/>
                  </a:schemeClr>
                </a:solidFill>
                <a:latin typeface="Calibri" panose="020F0502020204030204" pitchFamily="34" charset="0"/>
                <a:ea typeface="Roboto" panose="02000000000000000000" pitchFamily="2" charset="0"/>
              </a:rPr>
              <a:t>1 Corinthians 6:19-20</a:t>
            </a:r>
          </a:p>
          <a:p>
            <a:r>
              <a:rPr lang="en-US" sz="3000" b="1" dirty="0">
                <a:solidFill>
                  <a:schemeClr val="tx1"/>
                </a:solidFill>
                <a:latin typeface="Calibri" panose="020F0502020204030204" pitchFamily="34" charset="0"/>
                <a:ea typeface="Roboto" panose="02000000000000000000" pitchFamily="2" charset="0"/>
              </a:rPr>
              <a:t>Redeemed by the blood</a:t>
            </a:r>
          </a:p>
          <a:p>
            <a:pPr lvl="1"/>
            <a:r>
              <a:rPr lang="en-US" sz="2800" dirty="0">
                <a:solidFill>
                  <a:schemeClr val="accent1">
                    <a:lumMod val="75000"/>
                  </a:schemeClr>
                </a:solidFill>
                <a:latin typeface="Calibri" panose="020F0502020204030204" pitchFamily="34" charset="0"/>
                <a:ea typeface="Roboto" panose="02000000000000000000" pitchFamily="2" charset="0"/>
              </a:rPr>
              <a:t>1 Peter 1:18-19</a:t>
            </a:r>
          </a:p>
          <a:p>
            <a:r>
              <a:rPr lang="en-US" sz="3000" b="1" dirty="0">
                <a:solidFill>
                  <a:schemeClr val="tx1"/>
                </a:solidFill>
                <a:latin typeface="Calibri" panose="020F0502020204030204" pitchFamily="34" charset="0"/>
                <a:ea typeface="Roboto" panose="02000000000000000000" pitchFamily="2" charset="0"/>
              </a:rPr>
              <a:t>Baptized</a:t>
            </a:r>
          </a:p>
          <a:p>
            <a:pPr lvl="1"/>
            <a:r>
              <a:rPr lang="en-US" sz="2800" dirty="0">
                <a:solidFill>
                  <a:schemeClr val="accent1">
                    <a:lumMod val="75000"/>
                  </a:schemeClr>
                </a:solidFill>
                <a:latin typeface="Calibri" panose="020F0502020204030204" pitchFamily="34" charset="0"/>
                <a:ea typeface="Roboto" panose="02000000000000000000" pitchFamily="2" charset="0"/>
              </a:rPr>
              <a:t>Galatians 3:26-27</a:t>
            </a:r>
          </a:p>
          <a:p>
            <a:r>
              <a:rPr lang="en-US" sz="3000" b="1" dirty="0">
                <a:solidFill>
                  <a:schemeClr val="tx1"/>
                </a:solidFill>
                <a:latin typeface="Calibri" panose="020F0502020204030204" pitchFamily="34" charset="0"/>
                <a:ea typeface="Roboto" panose="02000000000000000000" pitchFamily="2" charset="0"/>
              </a:rPr>
              <a:t>New creation</a:t>
            </a:r>
          </a:p>
          <a:p>
            <a:pPr lvl="1"/>
            <a:r>
              <a:rPr lang="en-US" sz="2800" dirty="0">
                <a:solidFill>
                  <a:schemeClr val="accent1">
                    <a:lumMod val="75000"/>
                  </a:schemeClr>
                </a:solidFill>
                <a:latin typeface="Calibri" panose="020F0502020204030204" pitchFamily="34" charset="0"/>
                <a:ea typeface="Roboto" panose="02000000000000000000" pitchFamily="2" charset="0"/>
              </a:rPr>
              <a:t>Galatians 6:15</a:t>
            </a:r>
          </a:p>
          <a:p>
            <a:r>
              <a:rPr lang="en-US" sz="3000" b="1" dirty="0">
                <a:solidFill>
                  <a:schemeClr val="tx1"/>
                </a:solidFill>
                <a:latin typeface="Calibri" panose="020F0502020204030204" pitchFamily="34" charset="0"/>
                <a:ea typeface="Roboto" panose="02000000000000000000" pitchFamily="2" charset="0"/>
              </a:rPr>
              <a:t>Inheritance</a:t>
            </a:r>
          </a:p>
          <a:p>
            <a:pPr lvl="1"/>
            <a:r>
              <a:rPr lang="en-US" sz="2800" dirty="0">
                <a:solidFill>
                  <a:schemeClr val="accent1">
                    <a:lumMod val="75000"/>
                  </a:schemeClr>
                </a:solidFill>
                <a:latin typeface="Calibri" panose="020F0502020204030204" pitchFamily="34" charset="0"/>
                <a:ea typeface="Roboto" panose="02000000000000000000" pitchFamily="2" charset="0"/>
              </a:rPr>
              <a:t>1 Peter 1:3-4</a:t>
            </a:r>
          </a:p>
        </p:txBody>
      </p:sp>
      <p:pic>
        <p:nvPicPr>
          <p:cNvPr id="5" name="Picture 4">
            <a:extLst>
              <a:ext uri="{FF2B5EF4-FFF2-40B4-BE49-F238E27FC236}">
                <a16:creationId xmlns:a16="http://schemas.microsoft.com/office/drawing/2014/main" id="{ED204A78-BD61-47F3-B482-B7217CF8340E}"/>
              </a:ext>
            </a:extLst>
          </p:cNvPr>
          <p:cNvPicPr>
            <a:picLocks noChangeAspect="1"/>
          </p:cNvPicPr>
          <p:nvPr/>
        </p:nvPicPr>
        <p:blipFill>
          <a:blip r:embed="rId2"/>
          <a:stretch>
            <a:fillRect/>
          </a:stretch>
        </p:blipFill>
        <p:spPr>
          <a:xfrm>
            <a:off x="8056100" y="776541"/>
            <a:ext cx="3565133" cy="5304918"/>
          </a:xfrm>
          <a:prstGeom prst="rect">
            <a:avLst/>
          </a:prstGeom>
        </p:spPr>
      </p:pic>
      <p:sp>
        <p:nvSpPr>
          <p:cNvPr id="4" name="TextBox 3">
            <a:extLst>
              <a:ext uri="{FF2B5EF4-FFF2-40B4-BE49-F238E27FC236}">
                <a16:creationId xmlns:a16="http://schemas.microsoft.com/office/drawing/2014/main" id="{976A20D1-7FF6-4B13-A112-A41A22379FAB}"/>
              </a:ext>
            </a:extLst>
          </p:cNvPr>
          <p:cNvSpPr txBox="1"/>
          <p:nvPr/>
        </p:nvSpPr>
        <p:spPr>
          <a:xfrm>
            <a:off x="0" y="6551721"/>
            <a:ext cx="12192000" cy="307777"/>
          </a:xfrm>
          <a:prstGeom prst="rect">
            <a:avLst/>
          </a:prstGeom>
          <a:solidFill>
            <a:schemeClr val="tx1"/>
          </a:solidFill>
        </p:spPr>
        <p:txBody>
          <a:bodyPr wrap="square" rtlCol="0">
            <a:spAutoFit/>
          </a:bodyPr>
          <a:lstStyle/>
          <a:p>
            <a:r>
              <a:rPr lang="en-US" sz="1400" dirty="0">
                <a:solidFill>
                  <a:schemeClr val="bg1"/>
                </a:solidFill>
              </a:rPr>
              <a:t>Richie Thetford																			            www.thetfordcountry.com</a:t>
            </a:r>
          </a:p>
        </p:txBody>
      </p:sp>
    </p:spTree>
    <p:extLst>
      <p:ext uri="{BB962C8B-B14F-4D97-AF65-F5344CB8AC3E}">
        <p14:creationId xmlns:p14="http://schemas.microsoft.com/office/powerpoint/2010/main" val="574495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3">
                                            <p:txEl>
                                              <p:pRg st="4" end="4"/>
                                            </p:txEl>
                                          </p:spTgt>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p:cTn id="2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5" dur="500"/>
                                        <p:tgtEl>
                                          <p:spTgt spid="3">
                                            <p:txEl>
                                              <p:pRg st="6" end="6"/>
                                            </p:txEl>
                                          </p:spTgt>
                                        </p:tgtEl>
                                      </p:cBhvr>
                                    </p:animEffect>
                                  </p:childTnLst>
                                </p:cTn>
                              </p:par>
                            </p:childTnLst>
                          </p:cTn>
                        </p:par>
                        <p:par>
                          <p:cTn id="36" fill="hold">
                            <p:stCondLst>
                              <p:cond delay="500"/>
                            </p:stCondLst>
                            <p:childTnLst>
                              <p:par>
                                <p:cTn id="37" presetID="53" presetClass="entr" presetSubtype="16"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p:cTn id="3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 calcmode="lin" valueType="num">
                                      <p:cBhvr>
                                        <p:cTn id="4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8" dur="500"/>
                                        <p:tgtEl>
                                          <p:spTgt spid="3">
                                            <p:txEl>
                                              <p:pRg st="8" end="8"/>
                                            </p:txEl>
                                          </p:spTgt>
                                        </p:tgtEl>
                                      </p:cBhvr>
                                    </p:animEffect>
                                  </p:childTnLst>
                                </p:cTn>
                              </p:par>
                            </p:childTnLst>
                          </p:cTn>
                        </p:par>
                        <p:par>
                          <p:cTn id="49" fill="hold">
                            <p:stCondLst>
                              <p:cond delay="500"/>
                            </p:stCondLst>
                            <p:childTnLst>
                              <p:par>
                                <p:cTn id="50" presetID="53" presetClass="entr" presetSubtype="16" fill="hold"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p:cTn id="52"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BCDF2-0B20-4C0F-95CC-EAC399586E21}"/>
              </a:ext>
            </a:extLst>
          </p:cNvPr>
          <p:cNvSpPr>
            <a:spLocks noGrp="1"/>
          </p:cNvSpPr>
          <p:nvPr>
            <p:ph type="ctrTitle"/>
          </p:nvPr>
        </p:nvSpPr>
        <p:spPr>
          <a:xfrm>
            <a:off x="770906" y="1298449"/>
            <a:ext cx="7748838" cy="1207360"/>
          </a:xfrm>
        </p:spPr>
        <p:txBody>
          <a:bodyPr>
            <a:noAutofit/>
          </a:bodyPr>
          <a:lstStyle/>
          <a:p>
            <a:r>
              <a:rPr lang="en-US" sz="6600" b="1" dirty="0">
                <a:effectLst>
                  <a:outerShdw blurRad="38100" dist="38100" dir="2700000" algn="tl">
                    <a:srgbClr val="000000">
                      <a:alpha val="43137"/>
                    </a:srgbClr>
                  </a:outerShdw>
                </a:effectLst>
                <a:latin typeface="Calibri" panose="020F0502020204030204" pitchFamily="34" charset="0"/>
                <a:ea typeface="Roboto Black" panose="02000000000000000000" pitchFamily="2" charset="0"/>
              </a:rPr>
              <a:t>God’s Special Treasure</a:t>
            </a:r>
          </a:p>
        </p:txBody>
      </p:sp>
      <p:sp>
        <p:nvSpPr>
          <p:cNvPr id="3" name="Subtitle 2">
            <a:extLst>
              <a:ext uri="{FF2B5EF4-FFF2-40B4-BE49-F238E27FC236}">
                <a16:creationId xmlns:a16="http://schemas.microsoft.com/office/drawing/2014/main" id="{E505ED06-5C66-4929-AB51-027258C51663}"/>
              </a:ext>
            </a:extLst>
          </p:cNvPr>
          <p:cNvSpPr>
            <a:spLocks noGrp="1"/>
          </p:cNvSpPr>
          <p:nvPr>
            <p:ph type="subTitle" idx="1"/>
          </p:nvPr>
        </p:nvSpPr>
        <p:spPr>
          <a:xfrm>
            <a:off x="700564" y="2919046"/>
            <a:ext cx="7819180" cy="2182022"/>
          </a:xfrm>
        </p:spPr>
        <p:txBody>
          <a:bodyPr>
            <a:normAutofit/>
          </a:bodyPr>
          <a:lstStyle/>
          <a:p>
            <a:pPr algn="ctr">
              <a:lnSpc>
                <a:spcPct val="100000"/>
              </a:lnSpc>
              <a:spcBef>
                <a:spcPts val="0"/>
              </a:spcBef>
            </a:pPr>
            <a:r>
              <a:rPr lang="en-US" sz="3600" dirty="0">
                <a:effectLst>
                  <a:outerShdw blurRad="38100" dist="38100" dir="2700000" algn="tl">
                    <a:srgbClr val="000000">
                      <a:alpha val="43137"/>
                    </a:srgbClr>
                  </a:outerShdw>
                </a:effectLst>
                <a:latin typeface="Calibri" panose="020F0502020204030204" pitchFamily="34" charset="0"/>
                <a:ea typeface="Roboto" panose="02000000000000000000" pitchFamily="2" charset="0"/>
              </a:rPr>
              <a:t>In Christ, the final fulfillment comes;</a:t>
            </a:r>
            <a:br>
              <a:rPr lang="en-US" sz="3600" dirty="0">
                <a:effectLst>
                  <a:outerShdw blurRad="38100" dist="38100" dir="2700000" algn="tl">
                    <a:srgbClr val="000000">
                      <a:alpha val="43137"/>
                    </a:srgbClr>
                  </a:outerShdw>
                </a:effectLst>
                <a:latin typeface="Calibri" panose="020F0502020204030204" pitchFamily="34" charset="0"/>
                <a:ea typeface="Roboto" panose="02000000000000000000" pitchFamily="2" charset="0"/>
              </a:rPr>
            </a:br>
            <a:r>
              <a:rPr lang="en-US" sz="3600" dirty="0">
                <a:effectLst>
                  <a:outerShdw blurRad="38100" dist="38100" dir="2700000" algn="tl">
                    <a:srgbClr val="000000">
                      <a:alpha val="43137"/>
                    </a:srgbClr>
                  </a:outerShdw>
                </a:effectLst>
                <a:latin typeface="Calibri" panose="020F0502020204030204" pitchFamily="34" charset="0"/>
                <a:ea typeface="Roboto" panose="02000000000000000000" pitchFamily="2" charset="0"/>
              </a:rPr>
              <a:t>a people who belong to God,</a:t>
            </a:r>
            <a:br>
              <a:rPr lang="en-US" sz="3600" dirty="0">
                <a:effectLst>
                  <a:outerShdw blurRad="38100" dist="38100" dir="2700000" algn="tl">
                    <a:srgbClr val="000000">
                      <a:alpha val="43137"/>
                    </a:srgbClr>
                  </a:outerShdw>
                </a:effectLst>
                <a:latin typeface="Calibri" panose="020F0502020204030204" pitchFamily="34" charset="0"/>
                <a:ea typeface="Roboto" panose="02000000000000000000" pitchFamily="2" charset="0"/>
              </a:rPr>
            </a:br>
            <a:r>
              <a:rPr lang="en-US" sz="3600" dirty="0">
                <a:effectLst>
                  <a:outerShdw blurRad="38100" dist="38100" dir="2700000" algn="tl">
                    <a:srgbClr val="000000">
                      <a:alpha val="43137"/>
                    </a:srgbClr>
                  </a:outerShdw>
                </a:effectLst>
                <a:latin typeface="Calibri" panose="020F0502020204030204" pitchFamily="34" charset="0"/>
                <a:ea typeface="Roboto" panose="02000000000000000000" pitchFamily="2" charset="0"/>
              </a:rPr>
              <a:t>purchased by the blood of Jesus</a:t>
            </a:r>
          </a:p>
        </p:txBody>
      </p:sp>
      <p:pic>
        <p:nvPicPr>
          <p:cNvPr id="7" name="Picture 6">
            <a:extLst>
              <a:ext uri="{FF2B5EF4-FFF2-40B4-BE49-F238E27FC236}">
                <a16:creationId xmlns:a16="http://schemas.microsoft.com/office/drawing/2014/main" id="{6A8D1C47-88D2-451E-9152-5B6A474BE6D8}"/>
              </a:ext>
            </a:extLst>
          </p:cNvPr>
          <p:cNvPicPr>
            <a:picLocks noChangeAspect="1"/>
          </p:cNvPicPr>
          <p:nvPr/>
        </p:nvPicPr>
        <p:blipFill>
          <a:blip r:embed="rId2"/>
          <a:stretch>
            <a:fillRect/>
          </a:stretch>
        </p:blipFill>
        <p:spPr>
          <a:xfrm>
            <a:off x="9258300" y="782518"/>
            <a:ext cx="2933700" cy="5328136"/>
          </a:xfrm>
          <a:prstGeom prst="rect">
            <a:avLst/>
          </a:prstGeom>
        </p:spPr>
      </p:pic>
      <p:sp>
        <p:nvSpPr>
          <p:cNvPr id="5" name="TextBox 4">
            <a:extLst>
              <a:ext uri="{FF2B5EF4-FFF2-40B4-BE49-F238E27FC236}">
                <a16:creationId xmlns:a16="http://schemas.microsoft.com/office/drawing/2014/main" id="{46FC8783-F47D-4BE5-AF55-317FC9AD396C}"/>
              </a:ext>
            </a:extLst>
          </p:cNvPr>
          <p:cNvSpPr txBox="1"/>
          <p:nvPr/>
        </p:nvSpPr>
        <p:spPr>
          <a:xfrm>
            <a:off x="0" y="6551721"/>
            <a:ext cx="12192000" cy="307777"/>
          </a:xfrm>
          <a:prstGeom prst="rect">
            <a:avLst/>
          </a:prstGeom>
          <a:solidFill>
            <a:schemeClr val="tx1"/>
          </a:solidFill>
        </p:spPr>
        <p:txBody>
          <a:bodyPr wrap="square" rtlCol="0">
            <a:spAutoFit/>
          </a:bodyPr>
          <a:lstStyle/>
          <a:p>
            <a:r>
              <a:rPr lang="en-US" sz="1400" dirty="0">
                <a:solidFill>
                  <a:schemeClr val="bg1"/>
                </a:solidFill>
              </a:rPr>
              <a:t>Richie Thetford																			            www.thetfordcountry.com</a:t>
            </a:r>
          </a:p>
        </p:txBody>
      </p:sp>
    </p:spTree>
    <p:extLst>
      <p:ext uri="{BB962C8B-B14F-4D97-AF65-F5344CB8AC3E}">
        <p14:creationId xmlns:p14="http://schemas.microsoft.com/office/powerpoint/2010/main" val="2361658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2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docProps/app.xml><?xml version="1.0" encoding="utf-8"?>
<Properties xmlns="http://schemas.openxmlformats.org/officeDocument/2006/extended-properties" xmlns:vt="http://schemas.openxmlformats.org/officeDocument/2006/docPropsVTypes">
  <Template>TM03457475[[fn=Frame]]</Template>
  <TotalTime>76</TotalTime>
  <Words>136</Words>
  <Application>Microsoft Office PowerPoint</Application>
  <PresentationFormat>Widescreen</PresentationFormat>
  <Paragraphs>34</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Corbel</vt:lpstr>
      <vt:lpstr>Calibri Light</vt:lpstr>
      <vt:lpstr>Wingdings 2</vt:lpstr>
      <vt:lpstr>Frame</vt:lpstr>
      <vt:lpstr>God’s Special Treasure</vt:lpstr>
      <vt:lpstr>God and the Nation of Israel</vt:lpstr>
      <vt:lpstr>God’s Special People</vt:lpstr>
      <vt:lpstr>Belong to God</vt:lpstr>
      <vt:lpstr>God’s Special Treasure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Special Treasure</dc:title>
  <dc:creator>Richard Thetford</dc:creator>
  <cp:lastModifiedBy>Richard Thetford</cp:lastModifiedBy>
  <cp:revision>13</cp:revision>
  <dcterms:created xsi:type="dcterms:W3CDTF">2018-09-06T23:16:29Z</dcterms:created>
  <dcterms:modified xsi:type="dcterms:W3CDTF">2019-01-06T19:32:56Z</dcterms:modified>
</cp:coreProperties>
</file>