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898FE"/>
    <a:srgbClr val="545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8" d="100"/>
          <a:sy n="78" d="100"/>
        </p:scale>
        <p:origin x="773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46C293F-2C0E-4858-BE6B-17F17325D94B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36921E8-2BCC-402B-9D31-C9F152A816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9B90DFD-70E7-46C8-9B33-59A95BA052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C067E51-CBEB-4722-8EA1-F6A8A52AB9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88E8A6-08F3-4DC4-8ED8-B7F1605487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F5813C4-C0DC-49FA-9E0C-3CB211687AF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A628811-711D-4AA3-BC30-06FFC4CE995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A335B409-07A3-43AE-98B0-99D2F14D40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ACD4800-A231-4BA0-B40C-81E8C535A5F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7F8F781-2782-4C91-8CF9-55C27E72F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0D75217-90BE-422B-B128-2BEE0F015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D429C-FD43-41BB-82A3-7E1DA435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D874C12-952C-42FF-97DB-AC11271C1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0B870F-DB36-4AB5-A1FA-57028AD62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7E6C809-E438-4DB9-AD8E-31FEA3691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D834C-8F93-4E72-878F-838BFF914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C1058D7-C716-4DA3-9485-0E362ABC8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00985C9-4D9A-4A9E-96BD-C6A30E0AD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DA9D39-D436-41EF-8477-E863A03C7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F92AF-4895-4B7E-BC71-9C0B7FAB8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23ECB3E-86C8-492E-844F-5579903AB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99CF926-F4DB-4C77-ABC0-B947F5055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BBC09DD-EF23-43EA-8BA9-0976AADCB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3201B-9EDE-4750-B2D3-2D452559D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1160A5-D874-46EF-9296-CB2145BF3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A179CEC-5AFD-4E54-B880-7B49B7F46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08C3E75-9808-49F9-AAAB-623D982E2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6964-35DC-4D58-93EA-C282AE957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04A06BC-F147-410B-91BE-9C637BBB1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8C7436A-3885-4EE2-8122-695EB8B8D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8A05238-C374-4E52-96B9-4C0A94AF6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377E-B4A2-4E2C-8099-F8EFA23D2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D046CFF-F618-41E3-88F5-0E7D1D51F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9E50246-C64A-4515-AFA0-ABB926E6D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4E9D8C9-8CCA-4D83-B9BD-EB2FFE085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8A9E3-9A8E-4B6B-B68C-DF21B3D62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3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5D02A88-2651-451F-94FD-44AD87C89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693B17A-D807-4626-A017-FBA22EC3F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E4EF3D-718C-4775-942B-CB41938FD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80B0E-EEDD-4FDB-8FA8-D6B1D4655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DD2E267-4998-4FE2-BA20-55F60F973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C2B70E7-D8AB-4344-A2A6-0E43C46CF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64A15D5-CB96-4870-9D23-DB2DB99B3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B807A-8B7B-45E5-AB6E-8B244B901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7596934-698E-4CB5-AC22-1086B56B3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EB9EFA7-9AB1-4A59-8D09-51B571DE5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39EDABE-5CF6-4331-884F-E79F170C9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E75B8-D589-4DE3-99E0-445AA0945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8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1749D89-B051-4FCC-B47C-F2C3B665A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B551495-5C0A-4102-BF39-3C4936CB2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DA5D003-8788-4BF2-A262-39718A8AF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F5374-A4F7-4F24-82B2-634395596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C857299-E306-4A98-9998-8973E63CAD0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10243" name="Freeform 3">
              <a:extLst>
                <a:ext uri="{FF2B5EF4-FFF2-40B4-BE49-F238E27FC236}">
                  <a16:creationId xmlns:a16="http://schemas.microsoft.com/office/drawing/2014/main" id="{9BFC36DB-0A8B-482C-A207-75D86A95C4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4" name="Freeform 4">
              <a:extLst>
                <a:ext uri="{FF2B5EF4-FFF2-40B4-BE49-F238E27FC236}">
                  <a16:creationId xmlns:a16="http://schemas.microsoft.com/office/drawing/2014/main" id="{4455CD2B-8D20-4F56-BEC2-2E1B35474B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5" name="Freeform 5">
              <a:extLst>
                <a:ext uri="{FF2B5EF4-FFF2-40B4-BE49-F238E27FC236}">
                  <a16:creationId xmlns:a16="http://schemas.microsoft.com/office/drawing/2014/main" id="{52626886-65DB-4471-B79A-0B63882EC5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FA91BAC7-4E76-44F3-9E44-EA0C5AAE4D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7" name="Oval 7">
              <a:extLst>
                <a:ext uri="{FF2B5EF4-FFF2-40B4-BE49-F238E27FC236}">
                  <a16:creationId xmlns:a16="http://schemas.microsoft.com/office/drawing/2014/main" id="{474B715F-7875-4604-AD20-5A8288D463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8" name="Oval 8">
              <a:extLst>
                <a:ext uri="{FF2B5EF4-FFF2-40B4-BE49-F238E27FC236}">
                  <a16:creationId xmlns:a16="http://schemas.microsoft.com/office/drawing/2014/main" id="{355D9D9B-3F22-487D-BD2D-0233A2E93D0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D3A709FC-A069-4E7E-BFDD-2860C33C3CF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E854EF9A-605C-4624-BC74-27EBEDDD4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8BF80B8E-F729-4237-BAB5-91572A5E1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9D1072C8-0C9C-45EE-BAE6-C9B572538B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D3B89C7C-4F4D-4EE2-88F4-6D6B628EC0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63E222C0-D076-4782-BE2A-D45F5877A2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A748BE2F-C7A3-4694-AF4C-ECE7569CAAA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>
            <a:extLst>
              <a:ext uri="{FF2B5EF4-FFF2-40B4-BE49-F238E27FC236}">
                <a16:creationId xmlns:a16="http://schemas.microsoft.com/office/drawing/2014/main" id="{E022E88B-AC10-466A-BC55-52E36E084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6576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5454FE"/>
                  </a:outerShdw>
                </a:effectLst>
                <a:latin typeface="Calibri" panose="020F0502020204030204" pitchFamily="34" charset="0"/>
              </a:rPr>
              <a:t>Existence</a:t>
            </a:r>
          </a:p>
        </p:txBody>
      </p:sp>
      <p:sp>
        <p:nvSpPr>
          <p:cNvPr id="2056" name="WordArt 8">
            <a:extLst>
              <a:ext uri="{FF2B5EF4-FFF2-40B4-BE49-F238E27FC236}">
                <a16:creationId xmlns:a16="http://schemas.microsoft.com/office/drawing/2014/main" id="{458BA6D4-DA53-49D8-9066-A7D6A5D5C2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" y="364123"/>
            <a:ext cx="59055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1784693" algn="ctr" rotWithShape="0">
                    <a:schemeClr val="tx2"/>
                  </a:outerShdw>
                </a:effectLst>
                <a:latin typeface="Calibri" panose="020F0502020204030204" pitchFamily="34" charset="0"/>
              </a:rPr>
              <a:t>GOD’s</a:t>
            </a:r>
          </a:p>
        </p:txBody>
      </p:sp>
      <p:sp>
        <p:nvSpPr>
          <p:cNvPr id="10244" name="Rectangle 9">
            <a:extLst>
              <a:ext uri="{FF2B5EF4-FFF2-40B4-BE49-F238E27FC236}">
                <a16:creationId xmlns:a16="http://schemas.microsoft.com/office/drawing/2014/main" id="{E211B838-6FC1-4231-BB56-4B9039D5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45" name="Rectangle 10">
            <a:extLst>
              <a:ext uri="{FF2B5EF4-FFF2-40B4-BE49-F238E27FC236}">
                <a16:creationId xmlns:a16="http://schemas.microsoft.com/office/drawing/2014/main" id="{5FA51021-298D-41A4-8B3C-DC89761C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46" name="Rectangle 11">
            <a:extLst>
              <a:ext uri="{FF2B5EF4-FFF2-40B4-BE49-F238E27FC236}">
                <a16:creationId xmlns:a16="http://schemas.microsoft.com/office/drawing/2014/main" id="{1D7B7EBC-0F12-4407-9DBF-439F34C7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47" name="Rectangle 12">
            <a:extLst>
              <a:ext uri="{FF2B5EF4-FFF2-40B4-BE49-F238E27FC236}">
                <a16:creationId xmlns:a16="http://schemas.microsoft.com/office/drawing/2014/main" id="{F2AD3ED7-2797-432F-A31F-7071804E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F5460-16F1-4104-8855-90BC7F7B3523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F671D5C-5331-41AD-80CC-ADD0A598F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11353800" cy="4572000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Denial of the existence of God is related to an unwillingness to submit to God’s ethical standard</a:t>
            </a:r>
          </a:p>
          <a:p>
            <a:pPr eaLnBrk="1" hangingPunct="1"/>
            <a:endParaRPr lang="en-US" altLang="en-US" dirty="0">
              <a:solidFill>
                <a:schemeClr val="hlink"/>
              </a:solidFill>
              <a:effectLst/>
            </a:endParaRPr>
          </a:p>
          <a:p>
            <a:pPr eaLnBrk="1" hangingPunct="1"/>
            <a:endParaRPr lang="en-US" altLang="en-US" dirty="0">
              <a:solidFill>
                <a:schemeClr val="hlink"/>
              </a:solidFill>
              <a:effectLst/>
            </a:endParaRPr>
          </a:p>
          <a:p>
            <a:pPr eaLnBrk="1" hangingPunct="1"/>
            <a:endParaRPr lang="en-US" altLang="en-US" dirty="0">
              <a:solidFill>
                <a:schemeClr val="hlink"/>
              </a:solidFill>
              <a:effectLst/>
            </a:endParaRPr>
          </a:p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All will come to this realization at the judgment of Christ!</a:t>
            </a:r>
          </a:p>
          <a:p>
            <a:pPr lvl="1" eaLnBrk="1" hangingPunct="1"/>
            <a:r>
              <a:rPr lang="en-US" altLang="en-US" sz="3200" dirty="0">
                <a:effectLst/>
              </a:rPr>
              <a:t>2 Corinthians 5:10</a:t>
            </a:r>
          </a:p>
        </p:txBody>
      </p:sp>
      <p:sp>
        <p:nvSpPr>
          <p:cNvPr id="26636" name="WordArt 12">
            <a:extLst>
              <a:ext uri="{FF2B5EF4-FFF2-40B4-BE49-F238E27FC236}">
                <a16:creationId xmlns:a16="http://schemas.microsoft.com/office/drawing/2014/main" id="{47638F4E-F5C2-4ED3-9171-E9BA91C34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5454FE"/>
                  </a:outerShdw>
                </a:effectLst>
                <a:latin typeface="Calibri" panose="020F0502020204030204" pitchFamily="34" charset="0"/>
              </a:rPr>
              <a:t>God’s Existence</a:t>
            </a: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5C208787-3B32-4A8E-A4EF-8DC1D10CC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0"/>
            <a:ext cx="85344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D869CA3D-100D-41DF-9ECE-D70E12A4B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</a:rPr>
              <a:t>The fool has said in his heart, “There is no God.” </a:t>
            </a:r>
            <a:r>
              <a:rPr lang="en-US" altLang="en-US" sz="2000" b="1">
                <a:latin typeface="Times New Roman" panose="02020603050405020304" pitchFamily="18" charset="0"/>
              </a:rPr>
              <a:t>(Psalm 14:1)</a:t>
            </a:r>
          </a:p>
        </p:txBody>
      </p:sp>
      <p:sp>
        <p:nvSpPr>
          <p:cNvPr id="26639" name="Oval 15">
            <a:extLst>
              <a:ext uri="{FF2B5EF4-FFF2-40B4-BE49-F238E27FC236}">
                <a16:creationId xmlns:a16="http://schemas.microsoft.com/office/drawing/2014/main" id="{71297DC8-124F-490E-873D-5B44F6B69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00400"/>
            <a:ext cx="6705600" cy="1752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640" name="WordArt 16">
            <a:extLst>
              <a:ext uri="{FF2B5EF4-FFF2-40B4-BE49-F238E27FC236}">
                <a16:creationId xmlns:a16="http://schemas.microsoft.com/office/drawing/2014/main" id="{5B8EEDA3-7223-4C79-82FD-6F6F47F37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733800"/>
            <a:ext cx="5410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54FE"/>
                </a:solidFill>
                <a:latin typeface="Calibri" panose="020F0502020204030204" pitchFamily="34" charset="0"/>
              </a:rPr>
              <a:t>There is a GOD!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91E7FCC-847F-40BE-B707-E2EC7C4A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2DC9DDB-B499-4959-97E2-76C31531E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00F06B6-4C32-4EBC-B299-DB97D224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542B6FF-570E-42F0-AF06-1E4ECB83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ABC50-83D2-4BA1-95B8-57B156607E83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>
            <a:extLst>
              <a:ext uri="{FF2B5EF4-FFF2-40B4-BE49-F238E27FC236}">
                <a16:creationId xmlns:a16="http://schemas.microsoft.com/office/drawing/2014/main" id="{AA42E68F-EEF8-4480-B23F-C7BD4D12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atin typeface="Calibri" panose="020F0502020204030204" pitchFamily="34" charset="0"/>
              </a:rPr>
              <a:t>The Humanist Manifesto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65B48BA4-0BE8-4C81-BC04-AC9381A7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0"/>
            <a:ext cx="7467600" cy="5105400"/>
          </a:xfrm>
          <a:prstGeom prst="vertic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9FD3CBB8-9CEB-4365-BEC7-6A02BDFC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77747"/>
            <a:ext cx="609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dirty="0">
                <a:latin typeface="Calibri" panose="020F0502020204030204" pitchFamily="34" charset="0"/>
              </a:rPr>
              <a:t>“We find insufficient evidence for belief in the existence of a supernatural; it is either meaningless or irrelevant to the question of the survival and fulfillment of the human race.”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</a:rPr>
              <a:t>--- Human Manifesto, II, p. 16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E2488C8-F29B-479C-B3A9-5564E358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74ACA62-5B6A-47FE-8F8C-1B1D0AFE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A97EE7C-AED0-4065-B4D7-313BE262B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9208DEC-4FF6-4B80-BAF8-724C6768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21C2F-8AB3-4DD0-8C18-91EF89540BB9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WordArt 8">
            <a:extLst>
              <a:ext uri="{FF2B5EF4-FFF2-40B4-BE49-F238E27FC236}">
                <a16:creationId xmlns:a16="http://schemas.microsoft.com/office/drawing/2014/main" id="{F8EE367F-4A98-4CC9-925A-2BA0CF206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914400"/>
            <a:ext cx="7772400" cy="5029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54FE"/>
                </a:solidFill>
                <a:effectLst>
                  <a:outerShdw dist="81320" dir="3080412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If there is no God</a:t>
            </a: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54FE"/>
              </a:solidFill>
              <a:effectLst>
                <a:outerShdw dist="81320" dir="3080412" algn="ctr" rotWithShape="0">
                  <a:schemeClr val="bg1"/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54FE"/>
                </a:solidFill>
                <a:effectLst>
                  <a:outerShdw dist="81320" dir="3080412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 is no standard</a:t>
            </a:r>
          </a:p>
        </p:txBody>
      </p:sp>
      <p:pic>
        <p:nvPicPr>
          <p:cNvPr id="12295" name="Picture 8" descr="bible1.jpg">
            <a:extLst>
              <a:ext uri="{FF2B5EF4-FFF2-40B4-BE49-F238E27FC236}">
                <a16:creationId xmlns:a16="http://schemas.microsoft.com/office/drawing/2014/main" id="{3EC46E79-1CCE-4B3F-A530-FAA225D9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5149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A4D324A9-D7B9-4C96-BAF0-FFE7793EF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EF37489-9CA4-4E00-B635-BE1194438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F3C5487-C4B5-414B-81DA-9CE6154C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3885167-D44F-497C-BF73-0DB2F93A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2BB19-E66C-4B89-8631-354E059F39AE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Oval 12">
            <a:extLst>
              <a:ext uri="{FF2B5EF4-FFF2-40B4-BE49-F238E27FC236}">
                <a16:creationId xmlns:a16="http://schemas.microsoft.com/office/drawing/2014/main" id="{47DB6E72-52EA-474E-A5CE-43DE0B1F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895600"/>
            <a:ext cx="4038600" cy="297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5B3C262-83A7-49B9-892C-4B729AED1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1711325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God’s creation a cosmos – not a chaos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Design points to a supreme designer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Existence of life – points toward God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0F03DB0-4843-44EE-97C2-9D5C13B5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50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FE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atin typeface="Calibri" panose="020F0502020204030204" pitchFamily="34" charset="0"/>
              </a:rPr>
              <a:t>Creation – Without God’s Existence?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4A7AB001-2981-40F0-B192-E46544263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219200"/>
            <a:ext cx="8534400" cy="0"/>
          </a:xfrm>
          <a:prstGeom prst="line">
            <a:avLst/>
          </a:prstGeom>
          <a:noFill/>
          <a:ln w="57150">
            <a:solidFill>
              <a:srgbClr val="5454FE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00227E36-D224-4CFE-930B-F9162C8C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</a:rPr>
              <a:t>“In the beginning God created the heavens and the earth” </a:t>
            </a:r>
            <a:r>
              <a:rPr lang="en-US" altLang="en-US" sz="2000" dirty="0">
                <a:latin typeface="Times New Roman" panose="02020603050405020304" pitchFamily="18" charset="0"/>
              </a:rPr>
              <a:t>(Genesis 1:1)</a:t>
            </a:r>
          </a:p>
        </p:txBody>
      </p:sp>
      <p:pic>
        <p:nvPicPr>
          <p:cNvPr id="18443" name="Picture 11" descr="MCj03347940000[1]">
            <a:extLst>
              <a:ext uri="{FF2B5EF4-FFF2-40B4-BE49-F238E27FC236}">
                <a16:creationId xmlns:a16="http://schemas.microsoft.com/office/drawing/2014/main" id="{BC00FECA-4F16-4E90-957D-9846BF4E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3352800"/>
            <a:ext cx="2328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>
            <a:extLst>
              <a:ext uri="{FF2B5EF4-FFF2-40B4-BE49-F238E27FC236}">
                <a16:creationId xmlns:a16="http://schemas.microsoft.com/office/drawing/2014/main" id="{0E089748-07D3-4E25-B80E-B9F5FB3C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2"/>
                </a:solidFill>
                <a:latin typeface="Calibri" panose="020F0502020204030204" pitchFamily="34" charset="0"/>
              </a:rPr>
              <a:t>Everything produces after its own kind – something can’t come from nothing!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B46C8EE-0CDD-40B6-A8CC-DDEEA8C3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076748B-E094-41E7-B6B4-F26A43F0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462E034-4DC5-4024-9101-94A0569A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4B7F486-1AC9-46E2-BE51-6CBCB322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04D57-7759-4EEF-8009-A99447D8B123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42D4C19-D523-4FFD-839F-06056F0A2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1254125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Conscience of man points to God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Where did our conscience come from?</a:t>
            </a: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C209DF7E-2799-46CE-9F3C-BBC67D95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</a:rPr>
              <a:t>“In the beginning God created the heavens and the earth” </a:t>
            </a:r>
            <a:r>
              <a:rPr lang="en-US" altLang="en-US" sz="2000" dirty="0">
                <a:latin typeface="Times New Roman" panose="02020603050405020304" pitchFamily="18" charset="0"/>
              </a:rPr>
              <a:t>(Genesis 1:1)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651750E1-FB99-4D6C-92C9-F0D24307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199" y="4648200"/>
            <a:ext cx="7139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898FE"/>
                </a:solidFill>
                <a:latin typeface="Calibri" panose="020F0502020204030204" pitchFamily="34" charset="0"/>
              </a:rPr>
              <a:t>    Rock?	       Turkey?	               Monkey?</a:t>
            </a: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0CECCF11-3FF8-48A3-84B5-0BF87AD9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…..it originated from God!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583A039-1A4A-438F-A963-6B9AEBE55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54F8366-E4C5-4F87-B42A-C9657A77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A0F03A7-561A-4D01-86E0-752F2067F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A679562-ADA6-4D11-BF38-C0989E9B3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A720A-A4E2-4544-8C1E-E07E66F4D1A2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89F5222-6606-463A-B0E3-047F5E4C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50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FE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atin typeface="Calibri" panose="020F0502020204030204" pitchFamily="34" charset="0"/>
              </a:rPr>
              <a:t>Creation – Without God’s Existence?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6FECCF78-30D9-4259-8C66-BC95914A0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219200"/>
            <a:ext cx="8534400" cy="0"/>
          </a:xfrm>
          <a:prstGeom prst="line">
            <a:avLst/>
          </a:prstGeom>
          <a:noFill/>
          <a:ln w="57150">
            <a:solidFill>
              <a:srgbClr val="5454FE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bird standing on a field&#10;&#10;Description automatically generated">
            <a:extLst>
              <a:ext uri="{FF2B5EF4-FFF2-40B4-BE49-F238E27FC236}">
                <a16:creationId xmlns:a16="http://schemas.microsoft.com/office/drawing/2014/main" id="{0F766252-0D61-4327-9DD7-29F8E42AE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1828800" cy="1717294"/>
          </a:xfrm>
          <a:prstGeom prst="rect">
            <a:avLst/>
          </a:prstGeom>
        </p:spPr>
      </p:pic>
      <p:pic>
        <p:nvPicPr>
          <p:cNvPr id="5" name="Picture 4" descr="A close up of a monkey&#10;&#10;Description automatically generated">
            <a:extLst>
              <a:ext uri="{FF2B5EF4-FFF2-40B4-BE49-F238E27FC236}">
                <a16:creationId xmlns:a16="http://schemas.microsoft.com/office/drawing/2014/main" id="{58CEA0A0-CEF2-4B12-9D87-0A6AE10C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95599"/>
            <a:ext cx="3024231" cy="1717294"/>
          </a:xfrm>
          <a:prstGeom prst="rect">
            <a:avLst/>
          </a:prstGeom>
        </p:spPr>
      </p:pic>
      <p:pic>
        <p:nvPicPr>
          <p:cNvPr id="7" name="Picture 6" descr="A close up of a large rock&#10;&#10;Description automatically generated">
            <a:extLst>
              <a:ext uri="{FF2B5EF4-FFF2-40B4-BE49-F238E27FC236}">
                <a16:creationId xmlns:a16="http://schemas.microsoft.com/office/drawing/2014/main" id="{E1A18474-4456-4950-B68B-73F74F8A7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94" y="2892713"/>
            <a:ext cx="2293573" cy="1720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watchinside">
            <a:extLst>
              <a:ext uri="{FF2B5EF4-FFF2-40B4-BE49-F238E27FC236}">
                <a16:creationId xmlns:a16="http://schemas.microsoft.com/office/drawing/2014/main" id="{AFB3D3D6-6FA3-4545-B998-956AEC7C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4648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watchoutside">
            <a:extLst>
              <a:ext uri="{FF2B5EF4-FFF2-40B4-BE49-F238E27FC236}">
                <a16:creationId xmlns:a16="http://schemas.microsoft.com/office/drawing/2014/main" id="{AAB635CE-AA9D-4302-955E-7ABCC352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114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0">
            <a:extLst>
              <a:ext uri="{FF2B5EF4-FFF2-40B4-BE49-F238E27FC236}">
                <a16:creationId xmlns:a16="http://schemas.microsoft.com/office/drawing/2014/main" id="{66AFBAFA-2227-4BA9-B927-C36800F0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1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1515" name="WordArt 11">
            <a:extLst>
              <a:ext uri="{FF2B5EF4-FFF2-40B4-BE49-F238E27FC236}">
                <a16:creationId xmlns:a16="http://schemas.microsoft.com/office/drawing/2014/main" id="{FC3DF776-C1EE-4E66-9C12-79213F79A0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5454FE">
                    <a:alpha val="50195"/>
                  </a:srgbClr>
                </a:solidFill>
                <a:effectLst>
                  <a:outerShdw dist="45791" dir="2021404" algn="ctr" rotWithShape="0">
                    <a:schemeClr val="bg2"/>
                  </a:outerShdw>
                </a:effectLst>
                <a:latin typeface="Calibri" panose="020F0502020204030204" pitchFamily="34" charset="0"/>
              </a:rPr>
              <a:t>Big Bang Watch Theory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8A524899-67D3-4A4A-A6EA-CBD10F21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43400"/>
            <a:ext cx="115824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D0EC911F-9536-4B4F-8E66-ED318FA8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1"/>
            <a:ext cx="1127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Creation points toward God’s existence.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most logical explanation of the universe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that we live in is the existence of God.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61A7551-57CA-40BD-B07B-E2A71159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98309F4-6618-47E4-BEC8-6E05A6F1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30FAFB4-9AD9-4217-9972-3E88287B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1DA38CB8-C89D-48D7-A970-896FFFA39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63E59-2E8C-43D8-9A89-1E9E993B957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Open Bible Study">
            <a:extLst>
              <a:ext uri="{FF2B5EF4-FFF2-40B4-BE49-F238E27FC236}">
                <a16:creationId xmlns:a16="http://schemas.microsoft.com/office/drawing/2014/main" id="{791D77A0-6A02-436D-8D41-20A3D781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495800" cy="36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51B124A0-1B62-4D00-BABD-D857F64CC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11353800" cy="4073525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effectLst/>
              </a:rPr>
              <a:t>No logical person denies the existence of the Holy Bible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Contains things beyond the capability of unguided men</a:t>
            </a:r>
          </a:p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Written by 40 men over 1,600 years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Unsurpassed unity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Points to Jesus</a:t>
            </a:r>
          </a:p>
          <a:p>
            <a:pPr lvl="2" eaLnBrk="1" hangingPunct="1"/>
            <a:r>
              <a:rPr lang="en-US" altLang="en-US" sz="3000" dirty="0">
                <a:effectLst/>
              </a:rPr>
              <a:t>Genesis 12:1-3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BEC9BED2-F19B-49CC-B2DF-84C659B6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</a:rPr>
              <a:t>“In the beginning God created the heavens and the earth” </a:t>
            </a:r>
            <a:r>
              <a:rPr lang="en-US" altLang="en-US" sz="2000">
                <a:latin typeface="Times New Roman" panose="02020603050405020304" pitchFamily="18" charset="0"/>
              </a:rPr>
              <a:t>(Gen 1:1)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8CD8903-80FB-4910-8ECA-BF5FAD38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3FA7E6D-00C8-4CC8-8E22-79DD44DC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16F21C4-E7E2-409A-A6C0-1BD37D63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64AC18A-9A13-419F-BD67-70B7EA9C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89E3F-514B-41D3-A057-78494B31E691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279A9D5-4728-4120-A763-7F56D8C0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50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FE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200" b="1" dirty="0">
                <a:latin typeface="Calibri" panose="020F0502020204030204" pitchFamily="34" charset="0"/>
              </a:rPr>
              <a:t>The Bible Points Toward God’s Exis</a:t>
            </a:r>
            <a:r>
              <a:rPr lang="en-US" sz="5400" b="1" dirty="0">
                <a:latin typeface="Calibri" panose="020F0502020204030204" pitchFamily="34" charset="0"/>
              </a:rPr>
              <a:t>tence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4F81A5E7-ED38-4466-98D2-6A3311608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219200"/>
            <a:ext cx="8534400" cy="0"/>
          </a:xfrm>
          <a:prstGeom prst="line">
            <a:avLst/>
          </a:prstGeom>
          <a:noFill/>
          <a:ln w="57150">
            <a:solidFill>
              <a:srgbClr val="5454FE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2598CB90-1CF8-42DF-89C9-FBC638A6C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7600" cy="4267200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New Testament announces the arrival  of Jesus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Closes with a promise </a:t>
            </a:r>
            <a:r>
              <a:rPr lang="en-US" altLang="en-US" sz="3000" dirty="0">
                <a:effectLst/>
              </a:rPr>
              <a:t>(Revelation 2:10)</a:t>
            </a:r>
          </a:p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Contains prophecy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Isaiah’s prophecy  -- 700  years before</a:t>
            </a:r>
          </a:p>
          <a:p>
            <a:pPr lvl="2" eaLnBrk="1" hangingPunct="1"/>
            <a:r>
              <a:rPr lang="en-US" altLang="en-US" sz="3000" dirty="0">
                <a:effectLst/>
              </a:rPr>
              <a:t>Isaiah 7:14; 9:6; 53:4-6, 8 </a:t>
            </a:r>
          </a:p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How did the author KNOW these things?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Because God revealed them to him!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DFB9E857-BAA0-443E-8E55-0101E63A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</a:rPr>
              <a:t>“In the beginning God created the heavens and the earth” </a:t>
            </a:r>
            <a:r>
              <a:rPr lang="en-US" altLang="en-US" sz="2000" dirty="0">
                <a:latin typeface="Times New Roman" panose="02020603050405020304" pitchFamily="18" charset="0"/>
              </a:rPr>
              <a:t>(Genesis 1:1)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5011025-2A19-491C-8419-6EA853542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C094946-B5EF-4079-8E62-DF770E04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187E112-8305-4BBF-B59A-AEA77547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0BC8539-0BFF-476F-8057-18450C22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715AB-F1CA-4B54-A8DE-93646C8495AA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46943B10-445D-4BE8-8A94-957123A5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50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FE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200" b="1" dirty="0">
                <a:latin typeface="Calibri" panose="020F0502020204030204" pitchFamily="34" charset="0"/>
              </a:rPr>
              <a:t>The Bible Points Toward God’s Exis</a:t>
            </a:r>
            <a:r>
              <a:rPr lang="en-US" sz="5400" b="1" dirty="0">
                <a:latin typeface="Calibri" panose="020F0502020204030204" pitchFamily="34" charset="0"/>
              </a:rPr>
              <a:t>tence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8661C512-E636-42F0-8292-F092CDF26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219200"/>
            <a:ext cx="8534400" cy="0"/>
          </a:xfrm>
          <a:prstGeom prst="line">
            <a:avLst/>
          </a:prstGeom>
          <a:noFill/>
          <a:ln w="57150">
            <a:solidFill>
              <a:srgbClr val="5454FE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8" name="Picture 13" descr="Open Bible Study">
            <a:extLst>
              <a:ext uri="{FF2B5EF4-FFF2-40B4-BE49-F238E27FC236}">
                <a16:creationId xmlns:a16="http://schemas.microsoft.com/office/drawing/2014/main" id="{91874A97-5A64-4C65-8539-534FA426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22331"/>
            <a:ext cx="3646631" cy="294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9A223A1B-555C-41FB-A260-845DC8D3D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3581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hlink"/>
                </a:solidFill>
                <a:effectLst/>
              </a:rPr>
              <a:t>No one can deny that Jesus lived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Too much historical evidence</a:t>
            </a:r>
          </a:p>
          <a:p>
            <a:pPr lvl="1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New Testament documents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r>
              <a:rPr lang="en-US" altLang="en-US" sz="3200" dirty="0">
                <a:solidFill>
                  <a:srgbClr val="FFFF00"/>
                </a:solidFill>
                <a:effectLst/>
              </a:rPr>
              <a:t>are eyewitness accounts of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r>
              <a:rPr lang="en-US" altLang="en-US" sz="3200" dirty="0">
                <a:solidFill>
                  <a:srgbClr val="FFFF00"/>
                </a:solidFill>
                <a:effectLst/>
              </a:rPr>
              <a:t>His contemporaries</a:t>
            </a:r>
          </a:p>
          <a:p>
            <a:pPr lvl="2" eaLnBrk="1" hangingPunct="1"/>
            <a:r>
              <a:rPr lang="en-US" altLang="en-US" sz="3000" dirty="0">
                <a:effectLst/>
              </a:rPr>
              <a:t>John 20:25-31</a:t>
            </a:r>
          </a:p>
          <a:p>
            <a:pPr eaLnBrk="1" hangingPunct="1"/>
            <a:r>
              <a:rPr lang="en-US" altLang="en-US" sz="3400" b="1" dirty="0">
                <a:solidFill>
                  <a:schemeClr val="hlink"/>
                </a:solidFill>
                <a:effectLst/>
              </a:rPr>
              <a:t>Jesus demonstrates the very existence of almighty God!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30220C99-FA3D-43E4-AE21-7C80D3C1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“In the beginning God created the heavens and the earth”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(Genesis 1:1)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EEC483F-C4DF-4430-9631-7627CC0B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68C407A-B004-48C0-A529-D4091A40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EDB517B-D6FA-4F92-9132-81B13124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046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3925B6F-2EDA-4BF2-825E-65EC9E31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53BB0-F68A-4EE5-851C-96D2F93DD7B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8B9DAF7F-65B7-45DB-85C9-2F2A7FB4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50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FE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atin typeface="Calibri" panose="020F0502020204030204" pitchFamily="34" charset="0"/>
              </a:rPr>
              <a:t>Jesus Points to God’s Existence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247BB515-C005-4873-9DD4-7911AA4E0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219200"/>
            <a:ext cx="8534400" cy="0"/>
          </a:xfrm>
          <a:prstGeom prst="line">
            <a:avLst/>
          </a:prstGeom>
          <a:noFill/>
          <a:ln w="57150">
            <a:solidFill>
              <a:srgbClr val="5454FE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FFEC1-1C57-43F1-9E7B-8C84A595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3" y="2057401"/>
            <a:ext cx="6018119" cy="281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276</TotalTime>
  <Words>596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Richard Thetford</cp:lastModifiedBy>
  <cp:revision>29</cp:revision>
  <dcterms:created xsi:type="dcterms:W3CDTF">2008-02-23T18:36:34Z</dcterms:created>
  <dcterms:modified xsi:type="dcterms:W3CDTF">2020-03-01T19:11:46Z</dcterms:modified>
</cp:coreProperties>
</file>