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81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ichie Thetford - Ar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544" y="1122363"/>
            <a:ext cx="11332029" cy="2387600"/>
          </a:xfrm>
        </p:spPr>
        <p:txBody>
          <a:bodyPr anchor="b">
            <a:normAutofit/>
          </a:bodyPr>
          <a:lstStyle>
            <a:lvl1pPr algn="ctr">
              <a:defRPr sz="4800" b="1">
                <a:latin typeface="Souvenir Lt BT" panose="02080503040505020303" pitchFamily="18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2887" y="3602038"/>
            <a:ext cx="10722429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latin typeface="Souvenir Lt BT" panose="02080503040505020303" pitchFamily="18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17145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20549" y="0"/>
            <a:ext cx="17145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714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6384921"/>
            <a:ext cx="12192000" cy="1714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/>
          <p:cNvSpPr txBox="1"/>
          <p:nvPr/>
        </p:nvSpPr>
        <p:spPr>
          <a:xfrm>
            <a:off x="0" y="6556378"/>
            <a:ext cx="12192000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cs typeface="Arial" panose="020B0604020202020204" pitchFamily="34" charset="0"/>
              </a:rPr>
              <a:t>Richie Thetford					                           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76946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5102-DB6B-4F6B-A948-0A02D45400F5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97DC-A692-4805-AB9B-D8583536A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6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5102-DB6B-4F6B-A948-0A02D45400F5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97DC-A692-4805-AB9B-D8583536A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90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1" y="177352"/>
            <a:ext cx="11849100" cy="941163"/>
          </a:xfrm>
        </p:spPr>
        <p:txBody>
          <a:bodyPr/>
          <a:lstStyle>
            <a:lvl1pPr algn="ctr">
              <a:defRPr b="1">
                <a:latin typeface="Souvenir Lt BT" panose="02080503040505020303" pitchFamily="18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024" y="1335764"/>
            <a:ext cx="11628669" cy="4983393"/>
          </a:xfrm>
        </p:spPr>
        <p:txBody>
          <a:bodyPr/>
          <a:lstStyle>
            <a:lvl1pPr>
              <a:defRPr sz="3600" b="1">
                <a:latin typeface="Souvenir Lt BT" panose="02080503040505020303" pitchFamily="18" charset="0"/>
                <a:cs typeface="Arial" panose="020B0604020202020204" pitchFamily="34" charset="0"/>
              </a:defRPr>
            </a:lvl1pPr>
            <a:lvl2pPr>
              <a:defRPr sz="3400">
                <a:latin typeface="Souvenir Lt BT" panose="02080503040505020303" pitchFamily="18" charset="0"/>
                <a:cs typeface="Arial" panose="020B0604020202020204" pitchFamily="34" charset="0"/>
              </a:defRPr>
            </a:lvl2pPr>
            <a:lvl3pPr>
              <a:defRPr sz="3200">
                <a:latin typeface="Souvenir Lt BT" panose="02080503040505020303" pitchFamily="18" charset="0"/>
                <a:cs typeface="Arial" panose="020B0604020202020204" pitchFamily="34" charset="0"/>
              </a:defRPr>
            </a:lvl3pPr>
            <a:lvl4pPr>
              <a:defRPr sz="3000">
                <a:latin typeface="Souvenir Lt BT" panose="02080503040505020303" pitchFamily="18" charset="0"/>
                <a:cs typeface="Arial" panose="020B0604020202020204" pitchFamily="34" charset="0"/>
              </a:defRPr>
            </a:lvl4pPr>
            <a:lvl5pPr>
              <a:defRPr>
                <a:latin typeface="Souvenir Lt BT" panose="020805030405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17145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20549" y="0"/>
            <a:ext cx="17145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714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6384921"/>
            <a:ext cx="12192000" cy="1714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/>
          <p:cNvSpPr txBox="1"/>
          <p:nvPr/>
        </p:nvSpPr>
        <p:spPr>
          <a:xfrm>
            <a:off x="0" y="655210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cs typeface="Arial" panose="020B0604020202020204" pitchFamily="34" charset="0"/>
              </a:rPr>
              <a:t>Richie Thetford			                                                			                              www.thetfordcountry.com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28606" y="1143010"/>
            <a:ext cx="11732079" cy="32657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326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5102-DB6B-4F6B-A948-0A02D45400F5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97DC-A692-4805-AB9B-D8583536A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5102-DB6B-4F6B-A948-0A02D45400F5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97DC-A692-4805-AB9B-D8583536A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81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5102-DB6B-4F6B-A948-0A02D45400F5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97DC-A692-4805-AB9B-D8583536A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07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5102-DB6B-4F6B-A948-0A02D45400F5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97DC-A692-4805-AB9B-D8583536A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96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5102-DB6B-4F6B-A948-0A02D45400F5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97DC-A692-4805-AB9B-D8583536A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3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5102-DB6B-4F6B-A948-0A02D45400F5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97DC-A692-4805-AB9B-D8583536A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7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5102-DB6B-4F6B-A948-0A02D45400F5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97DC-A692-4805-AB9B-D8583536A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5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15102-DB6B-4F6B-A948-0A02D45400F5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797DC-A692-4805-AB9B-D8583536A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37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37052" y="781776"/>
            <a:ext cx="5468811" cy="2526815"/>
          </a:xfrm>
        </p:spPr>
        <p:txBody>
          <a:bodyPr>
            <a:normAutofit/>
          </a:bodyPr>
          <a:lstStyle/>
          <a:p>
            <a:r>
              <a:rPr lang="en-US" sz="5400" b="0" dirty="0">
                <a:latin typeface="Inter Medium" panose="020B0602030000000004" pitchFamily="34" charset="0"/>
                <a:ea typeface="Inter Medium" panose="020B0602030000000004" pitchFamily="34" charset="0"/>
                <a:cs typeface="Noto Sans SemBd" panose="020B0702040504020204" pitchFamily="34"/>
              </a:rPr>
              <a:t>Glorifying God</a:t>
            </a:r>
            <a:br>
              <a:rPr lang="en-US" sz="5400" b="0" dirty="0">
                <a:latin typeface="Inter Medium" panose="020B0602030000000004" pitchFamily="34" charset="0"/>
                <a:ea typeface="Inter Medium" panose="020B0602030000000004" pitchFamily="34" charset="0"/>
                <a:cs typeface="Noto Sans SemBd" panose="020B0702040504020204" pitchFamily="34"/>
              </a:rPr>
            </a:br>
            <a:r>
              <a:rPr lang="en-US" sz="5400" b="0" dirty="0">
                <a:latin typeface="Inter Medium" panose="020B0602030000000004" pitchFamily="34" charset="0"/>
                <a:ea typeface="Inter Medium" panose="020B0602030000000004" pitchFamily="34" charset="0"/>
                <a:cs typeface="Noto Sans SemBd" panose="020B0702040504020204" pitchFamily="34"/>
              </a:rPr>
              <a:t>Through </a:t>
            </a:r>
            <a:r>
              <a:rPr lang="en-US" sz="6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Thankfulness</a:t>
            </a:r>
            <a:r>
              <a:rPr lang="en-US" sz="5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524" y="3962405"/>
            <a:ext cx="11838339" cy="239721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sz="3900" dirty="0">
                <a:latin typeface="Inter" panose="020B0502030000000004" pitchFamily="34" charset="0"/>
                <a:ea typeface="Inter" panose="020B0502030000000004" pitchFamily="34" charset="0"/>
              </a:rPr>
              <a:t>“And whatever you do in word or deed, do all in the name of the Lord Jesus, </a:t>
            </a:r>
            <a:r>
              <a:rPr lang="en-US" sz="3900" dirty="0">
                <a:solidFill>
                  <a:schemeClr val="accent2">
                    <a:lumMod val="75000"/>
                  </a:schemeClr>
                </a:solidFill>
                <a:latin typeface="Inter" panose="020B0502030000000004" pitchFamily="34" charset="0"/>
                <a:ea typeface="Inter" panose="020B0502030000000004" pitchFamily="34" charset="0"/>
              </a:rPr>
              <a:t>giving thanks to God the Father through Him</a:t>
            </a:r>
            <a:r>
              <a:rPr lang="en-US" sz="3900" dirty="0">
                <a:latin typeface="Inter" panose="020B0502030000000004" pitchFamily="34" charset="0"/>
                <a:ea typeface="Inter" panose="020B0502030000000004" pitchFamily="34" charset="0"/>
              </a:rPr>
              <a:t>.”</a:t>
            </a:r>
          </a:p>
          <a:p>
            <a:pPr>
              <a:lnSpc>
                <a:spcPct val="110000"/>
              </a:lnSpc>
            </a:pPr>
            <a:r>
              <a:rPr lang="en-US" sz="3000" b="1" dirty="0">
                <a:latin typeface="Inter" panose="020B0502030000000004" pitchFamily="34" charset="0"/>
                <a:ea typeface="Inter" panose="020B0502030000000004" pitchFamily="34" charset="0"/>
              </a:rPr>
              <a:t>Colossians 3:17</a:t>
            </a:r>
          </a:p>
          <a:p>
            <a:endParaRPr lang="en-US" dirty="0">
              <a:latin typeface="Inter" panose="020B0502030000000004" pitchFamily="34" charset="0"/>
            </a:endParaRPr>
          </a:p>
          <a:p>
            <a:endParaRPr lang="en-US" dirty="0">
              <a:latin typeface="Inter" panose="020B0502030000000004" pitchFamily="34" charset="0"/>
            </a:endParaRPr>
          </a:p>
        </p:txBody>
      </p:sp>
      <p:pic>
        <p:nvPicPr>
          <p:cNvPr id="6" name="Picture 5" descr="A picture containing nature, sunset&#10;&#10;Description automatically generated">
            <a:extLst>
              <a:ext uri="{FF2B5EF4-FFF2-40B4-BE49-F238E27FC236}">
                <a16:creationId xmlns:a16="http://schemas.microsoft.com/office/drawing/2014/main" id="{9FC96F53-8DEF-4BB4-BB1E-EFD92585B9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45" y="256825"/>
            <a:ext cx="6255207" cy="370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19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Glorifying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266" y="1236909"/>
            <a:ext cx="10199504" cy="5097989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</a:pPr>
            <a:r>
              <a:rPr lang="en-US" sz="3400" dirty="0">
                <a:latin typeface="Inter" panose="020B0502030000000004" pitchFamily="34" charset="0"/>
              </a:rPr>
              <a:t>“gives to all life, breath, all things”</a:t>
            </a:r>
          </a:p>
          <a:p>
            <a:pPr lvl="1">
              <a:lnSpc>
                <a:spcPct val="95000"/>
              </a:lnSpc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Acts 17:24-25, 28</a:t>
            </a:r>
          </a:p>
          <a:p>
            <a:pPr>
              <a:lnSpc>
                <a:spcPct val="95000"/>
              </a:lnSpc>
            </a:pPr>
            <a:r>
              <a:rPr lang="en-US" sz="3400" dirty="0">
                <a:latin typeface="Inter" panose="020B0502030000000004" pitchFamily="34" charset="0"/>
              </a:rPr>
              <a:t>Giver of “every good gift”</a:t>
            </a:r>
          </a:p>
          <a:p>
            <a:pPr lvl="1">
              <a:lnSpc>
                <a:spcPct val="95000"/>
              </a:lnSpc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James 1:17</a:t>
            </a:r>
          </a:p>
          <a:p>
            <a:pPr>
              <a:lnSpc>
                <a:spcPct val="95000"/>
              </a:lnSpc>
            </a:pPr>
            <a:r>
              <a:rPr lang="en-US" sz="3400" dirty="0">
                <a:latin typeface="Inter" panose="020B0502030000000004" pitchFamily="34" charset="0"/>
              </a:rPr>
              <a:t>Should be grateful to God</a:t>
            </a:r>
          </a:p>
          <a:p>
            <a:pPr lvl="1">
              <a:lnSpc>
                <a:spcPct val="95000"/>
              </a:lnSpc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1 Thessalonians 5:16-18</a:t>
            </a:r>
          </a:p>
        </p:txBody>
      </p:sp>
      <p:sp>
        <p:nvSpPr>
          <p:cNvPr id="4" name="AutoShape 2" descr="data:image/jpeg;base64,/9j/4AAQSkZJRgABAQEAYABgAAD/2wBDAAoHBwkHBgoJCAkLCwoMDxkQDw4ODx4WFxIZJCAmJSMgIyIoLTkwKCo2KyIjMkQyNjs9QEBAJjBGS0U+Sjk/QD3/2wBDAQsLCw8NDx0QEB09KSMpPT09PT09PT09PT09PT09PT09PT09PT09PT09PT09PT09PT09PT09PT09PT09PT09PT3/wAARCAB7ASs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yxGKsMVqWOrPZueN8bAq6HuCMVnCP8qXac+1baS3I1jsXfOQ443fWmXLRSMpjiWMgc7TwagA9KCCa0vd3MmrKyH7CRlaQFqSKQxt7d6tSwhQskZ3I36VpzWMeW4lrdS28ytGzKQeorrNI1qcuC8xOepJzxXLxwh/ap42ltGzE2M07qW4crWp6jZTfaEwH3A8jBq5sY8gmuB0TWZxKis2CDw3pXpsMG62idhzIu7Nc9SXJKxvCHNG5RAZT1P51ZiZuzH86c9vjqKRV2mjmuRaxOm8/xH86bLvXnJ/OprbLZzVgkKfmTI9KnmaZfLdFBJHLj5jx71dV38qU7m+ZsdaiW3BcsowD2qykZEQHvRJoUU0RSsywIpY4PvUJDAcMfzq3JHvIGOBTGjwRxQnoNorEvj7x/OlCsBksfzqVoix+UUrxsSqAU7iSFtclSSTn3qfY0n8R/OlEflqFAp4Oxaxb1NoqxTuInjGSTg+9ZsrNnqfzrWuH3jHas2ZetaQfcmZnTFueT+dUnDN3NaMkZY9KheMKOldMZWOaSuZ75A6moDk9zV2SMknioTEfStFIjlKxDepphVvU1c8nAyaikAHSjmHy2KrZHc1Hk56mpWBNMK4p3BEEqls8mqkiEd60CKryqDQpWG43M1wfWoWB9TV2RB6VWdau5DiVXz61Fz61O4pm2mmS0c6vNSrFuHWmGFlPqPWpYwR715N+x6tu4nklfpSrHk1aQZHrUgtSwyg/+tQqlh8lymbbJ4qzaHYxRh+7bgj096nSxmz8q5pVtpFk4XBHaqVS+hDpa3sTxWDwTbWXcp5B9RWnDoLXEYfOB0A9a1/CkMrOqyRBwPu7h+ldSmkW7TCFXRW5PlsfmB/wrB4p83Kzf6ulG5zOmeE3fMjIUC/dI5J/Cu80xlXT44mJk8v1HIrGF0sQRbW4gJ3FW/eBSD6c1rWsxWYCTap75I5/xpOXNq2S1ZaIW/kRHAU5BGaprKCatX8WMqT0NZvIauqlrE46t7mrZsDLj1FaQRXAGBWHYSEXcY9a1xMEYc9Kma1Kg9CYW2w8c0oTC4xTln3in5GKi7NLIgEXJNRtESTVzaAmfWoT1xVJktDYYepPapo7cH56lCYwg6mptuBgdKlspIqGHnNQyr2q8/AqtKtIbM6UY7VSkUucCtKSMscAVXmAiGO9axZm0Z8gCjHeqjrk1dkUuaWO0ZuSOK05rIz5blDyC3amPEI+vNaUgWIEDtVCY7jQpNjcUijLzkCqzLV10qFk9q1UrGbiU2TFRlKtslRlMU+YaiVHTFVpB1q9ItVnXNNSHylCQGq7pmtB0qtIlUpEuJRdKj21ZkFRbapMhxMkWUiMeMjvTxZ7uVGCO1TRXp3DcOBXV6dpMOrWyz2zBmzhkI5Br52rXlStzHvxpQnscpHbEH7pDD1q5bDY47H0PeuqPhpWU7yAw/u1Wfw7cIOULp2ZRURxcJg6LiV7RU+bYiMT1Uj+VRy2fly79jGM98crVgac6cSAqez/AONXFtrsIRkkn8mq1V7Ct3LOkagti0SsFaKQdWHeuo1BIr6xWS4i+Zh8ssJwcVwEzmJSkiOFznGOhrY0PxFHZxmFmaQg/dYcU+S/vRJk+5Rn0jy52SQOQ3Kkg4NSaWGtrxVhuFdc4ZCeRWre3cBlE6xusecOit3Peqd3pMMN8biB2K9Rnr+NdNGSl7rOeqnFcyOyvmRtKjl53D5ST1rBD5Na+jTDUNNaB8FsbefXtWFKWimZG6qcGuijpeJyVtbSL1vJsnRvcVp3L7JPxIrCWXge1at6wwrDvg/pVy+JER+FmjaMGArRZcAfWsjT2DlV71uqmWFYy3N47EE7bFVajtv3jlj0WmX0n7xvyFTQRkRJF/E3LfSjoHUsRDOX9elNmvIILiC3kkCy3BYRKf4ioycfhVgKAAB0Fcf4ys7jUtTs108n7fp9vLf2wz96RWQBT7MNy/jSKOonlSCGSaZgkUal3Y9AAMk1CsiXMMcsJ3RyKHUjuCMisK/vovFuhW9tZkmHUbZppgDgrGBgofcvhfwapfD2qxQeANO1Cc/JHYI8hP8AsryP0oA1ZikCHJGcdTWXL+8+ZSCD3zWB4cvDcaveabcTC6+3Ri/AcEgM3EsfPYHbx6Gp7ay/s2aXwrJk2zoZoZfS0J+aP/eDfKD/AHWz2pp2JaubcNl8okdhg9MGql1qkEczW0IkmmT76QoXK+mewq4zgKscKLHDGMKijCqB/SuW8HanBcaPCju32mVpJZmI4aQyEHnuf6Ci/cFG60L8N9DezywoJkmiAZ45YmRgD0PPUcdqWRAv3iAD0ycU9L+KXVruy8hxLaQrI7kjDK2SoHfsay9Bjj1bQ7fUbuNJ5rxTK/mDcFBJwgHYAcVSmLlLjw1BsVvusrH0BzWaQ1vJ4g0vcz2sVqJ4Q53eXvVsoCe2RkemasWejWd54csRNAiE2sf72MbXU7R8wI5zmn7QFAlaP2rPu7qO3uYoHWQyTZ2BUzuwMnn6U3R77UL3SYnZ8yoXiZ1QDeVYjcSfXHQVW1CSWXVtGYogl3TZDcDPl89KaqNu1inBJXuTw3EN1CZIX3KGKnIwVI6gg9DTHKHgMCfQGq2nupe/t5YvLuxKZZ1Byrbxwyn0wMfhVHw/Cj6bZH7KUcRH9+VGP055q+Ynl7F6QVVkq5N5akIGcOezKBn9arutXGaauiZQadmU3FRBasuBUYAq+YnlMNE55rb0TUZtKnMkJypGGTPDCsi2nTkSbck/QitK1RdwaN1+hrwqqbjaSPap2vodlba5bXzWsKkxvt24bsfT6VuJMsOFDHOPm74PpXC/2bLcBJICrMOyiup08TBVjvF2uw4brn2rz3VprRPY1lTdjet3t7mMiaON/XjmrC6ZZshCxYHp6VlCGQLmCQ4PVB/jU0WpT6aQt0jPCP4x/DWlOcJM55RktmOutCt5l2yJn0YiuX1bwu9nm6g4VTkg16FBdw3UeUKsD60S2dvLA0LD5GH1xXVFyjrEx5ujPMAZZrVpYkMhA2so6rT9OuJxCwlJkTO3Pcexrd1HwneWUv2nTGDheTHn73tis7VdIvjpiX1hEAIzukQj50IrenWinYU4OSuW9GvHsNUVXDAP2PGfcCrviOFLe6E5ZVSUZyTgZrzSfU7uaVpZJZPPXJDbuT6iupl1RPE3grZLk3dlgn147/iK7G3FqbOXlTTii+j8ZByD3Factzvt4eeiiuB0/WXtUETAyRjp82MV0+n38N+saQv8/wDcbg1pN21ZEYX2Or0SVZZCAwJXH4V0owFyawNHtTFICy7XJ5461vSHbHXPzXbZpaysZ3l+ddfN91Tk1fgXJMhGC3Qe1QxxHAHduT9KuY44prUHoIaoDTGGvHUjN/y7/ZxFt6DduznPXNaFMdtqk0wMrTNEstAe/ktt2byYysrHhM8lV9BkscerGsa08NSRaLbaW1/mxglDbnjALqH37Dz0zx9BWjrmq/YIVfCmeT/Vox4H+03t/OqOmwTzxi6u5HZ35DSDkj2HRR7Co59bIrlsrsuaraWt7d6fNaXyR3tjKZUKkOWVgVZCM9CP5Cqd1ZPN4gTVGn+ZLc2/lbOMFt2c565FGo6TDeW7gDEuDsc9VPrmo5LqTTtJVpGVrlvkj3f3vU+wHJ+lHNbcOXmsolHVrlrq6+wxEeUhzMezMOdp9l6kdzgVSsPDksOrzahYTiAyP5kkUse9GfGAcZBDeuD1NaGk6ZIw3LuO48M3U85yfcnmugW2WKMLwMUk3uypNfDHYx7LSpbbU7vUJ5xLcXSRxkJHtRVTOMZJPc1Ba6NLpjSLYXKJaO5cQSxlhEScnYQQQCecGtxnVeBzWdc3Vyt3GkcatAykMQDuDZ659MUcxKRVOlRiyvYhMxub1SJZ2UEkldowOwA6CstYrvyodNgvEEVugh85IvnO0YLDnAI6Z9c1ralcmztSVbbNJlIz/d9W/AfriqMEclpYJJDEC5I3K2SQnoPf/wCvU82pajZeo+G0itLSO2gTZFEu1R7VmajpslzfWlzFcCJrUsQpj3Btwwc8+lbTcgFjgkdKrSsgrRSJ5TKFgI5p59+ZplG+QjAAA4GPQZ/Ws6zsprS1htFut8EA2n92FYj0Jz781rX05IEEfDZ5+v8A9b+ZHpVbbsUKvQVSlcbjZWKxijQ5VQD61Xkb0q1KhNVXUDqa1UiLFSQ8mogamlKjNV/MFaJmbRiPZyjJJOB60ts7owBk2fWru47scHmmyRRyfeUf4V48K99JHqyo21iaulajJbsGD5/GuxsteiuVCyKufpXmLQywyZhJ29sVes9RlRgsgIPrWVbB06nvrcI1Wvdkeqpf+Zja+B6UMHKkswIPY1xdnrJGATWvFqwkwGauN0ZU3oa2TNmUyWyF7MlMHdtHIY+lWLPxTAY8XpWI56bs/wAqzPMjuEAimZZD2LcGsG88I38khkgeJy3OA9VRrJPlm7Ezppo7+fVookMqBpIepKc4qFNVtJ0MsdzE0R4dJG2n9a88gk1jRZirxSFR1RgSDUVzcm6dpY1MbHqmOK7ElLZ3MOS3Q3fFXgdXU3+kkNG3Pljt9K4myln0+6dQSEcbZF7Yra0nX7zR7vdHI7QtxJCxypHt6GqerFHuzcQsHhlO4ELgj2IrrpSnH3JaoylTT16mXIPLnYDpninx3MsLq0ZIIOeDVmS1IWOTHyv0NQzwBTlenvXQqqvqZui7XR6b4P8AEpvXhguGJk55J9MV3XD49K8T8MalLZXoIUFSMDI9a9ltbkG3jL4DFRnFY7SaCS0TLKjHPenU0EN0p1arYyYE4FRgEtub8qfjnNNJA6mkwRxvl/254nk84FoY2OR/sqcAfnXSSxRqDsJzjAA6iqy6XLaanPc2m3y7g5dG7H1H1qPVbg2lm8kxU/wrEON7HoD3IrH4Vdmz9+WhjT3N1PqsNpaXDuN2DhuGPcn2ApYkj1bV3aRs20OUX3UHk/8AAiPyAqz4c06eRZbxxzMCgc9SO5Hpnt+FWNM0Oax3pLtZM8NnG4DpmpSfUbktbehWuNcIvjbWCAQRcMyjlj3x6AcD3NZcFzLYaS6SswmBMcQ7A9S2e/rWnaaaLGWZZnVlJ+Rh1xnNMu7JrvUYpY4iYVULtPQYOf1OM/Sp167l3itFsV3mvIrWK+Z38pV2+U2AJCeF7ZyaktLi4msVMko3s3DADLeuOwH9BVjUtPu762CgqpRgyqTx0xWdqQXTbJI3cCV1xtU/dTv+fQUOVgSvZFSSZr/UdokzGgOXY9EB+ncjP0FSWl9c3U0pYt5C/Nlv4BjgZ9ccn64qxbWscemTReU5mnXLsoxg9h+FRRRXK2rRSCKMMDuO7kk98Uth3T/roVZLqadVEAO/cDt9v7p/Qn0pj3CoGZPm2jAP95umfYZ/kalhEyRujkLnOSg61SeN3t8TLt3Md2PTAA/TP50+ZjViOEqQZnbcTwCeuPX8eTTHm3D92pOfarUkbOoSGNUjXv61E8D45OPxrRTSM+VsoyGQ+g+pqnIv95/yq7NBjq361TcRjq4/OtYzJcSq+z/eqIN6IKmkeIHrTBMlac5HKc+k565GKspc4rIWT1qVZ+3OK8107noqZsJdA9h+VOMqsc4A+lZQlBp4lI6NRGmk9Acm1qaYlK9M1PDeFT1rLW6ccHkVJ5sO4YJAqvJom3VM6Wz1MqR83Nb9rqzAA7+a4GKUK+VYYqyuoNA2c4FclWlzv3TdNJXkeirqSToVkIJ7Z7VYsjavD5ktpE0g4IJzn3rhLPU1uPl3YbrmrEd7PExKMSBz1rglhffunZ+Zdrx02OruLLRLssZtPQE90JXFYtx4ctizrZ3BCEZ2SLz+BFUpfEMyREMkjDodqjimRa6plXaWyfauqnGtFXv+NzNxijodJ8Lvc6bcWcjISfmgfuD6fSsHV/DF9bNHmBzkEHAzyK9E8KypdWYdlw1aer6YNQtRGuMhs4PStpKu6XtaTu10Of2sYVOSS0PGYLaWy+zswZQ5LEewOK6ez8SSPKkbSMFHStfxF4e2iBoEwI49vH5/1rib5JLVyW4bp0rmp42TnyTVmdUaMKsOaJ6pp2rwtCiiZXPclua1hOm0HcOa8Kt9duLSYNGwyD/F0rpLbxlLP5UaKXb+Ic/pXq884q6OB0U3Y9SEykZ3DFKX3DKLk+/FcPbeKkUR7kaFm/56c1of2vPJgiXIPtil9ZXUl4eRu3F5DEjNNK3H8CDmucZJtd1APIvlW0fACnIUdxnux7ntUplWY/vCpPuc1aiuYkUAy4HogxUurfoP2bijWEm1FSEKiKMD2FV7iZF/10v4DvRE9uU3Etz/AHu9QS3MYG9YgQOM5FQ638zJUOyIzdRq48m3Ln+8ac0l3JyAqD2WqMviDy5PLEQVvWqs3iC4x90D6U/aLuaKlLsaE8TJG01zI3lqMnLH+VZdppsuoXb3c+2NEOQD6joPoB+uaqXWtG+xDubK8nacjNWp7gyWEcdvIVEa/MvQVnKryvVGipN6FyYWyf6253H/AHqqSXthF0y5+lYc0nJG8E98Gq8k6J95hWys1cn2bNiXWYFzsiJ+tU5dbb+CFAPSs8sGGRyDUDtz0qlyh7NomutRv5uAyqvoB0qhMlzkM07D2zUrzLtw2BVczjBXPBprTYvlXUhk3/xMTVdj71I77m68VA8wiOeDWqnbQzdNPUbJleoNRBx/eH51XurkyZwD+dVATWkW2rsznFJ6GKsvvUqzVSB96cG96HBEKqzQSYetSCUetZwf3p4cjvUukaKsaazcYqRWX0rLEp9akEzetZuk+jNFWXVGmdpA2kg/WjzGUYLbqorcECpBOT2pKMluU5wexehuHhVggwxHWrMGpPbgMSS3vWWJj6UplLDBzSdNS+JbjU3Fe6zci1SFwSzlSe461rac0W9TI+QTkMV/pXFnIPFTQ3MsZG1mXHTBrCrhE17krGtPEO9pxPoPww0a6cnCrkA56ZreyK8D0TxPdWEqsspyP75yK9O0bxjHc2BaY7pQNxPt6msqWM+rrkqr5oyr4Gb/AHkNUzq5Y0nQqwDA15h400x4ZnZEJjzwcV6FFrNnJAjrMnzjIANYGtXtjMjBm3E8kAfMPyrkzOvRk4VKbTl+NgwPtKc2mnY8elRs9DSwmWFw8bMjDoQcV0eqW1gZmdZmQk9DzVKR7dIQokDj1K10UcfeKXKdtTB3fNewyDVLv7z3BY/7Yz/OtXT7+Rpg0l0rZ/hxWIFtmOSWH0qzFBZt/G4+ta1KlO2zXyM405Lrf5nXpegD726lN7mub89LVP3fI9akiv8AzMHdXPCTav0KlTS0Oqj1Vo4gr4dD0z2pItU2qUZsp3HeueF0o/ipRdKepp2T3I5Dba7gXLb1x6gf41H9oEvEYwh6mscSxbshFz61It5jvxQ9tA5TTaCJMtCkefXoaqSGUn5pCB3WohfgjH61G91u/izWMXJPU1siRypILKOPSopAFkwuCPWonuMd6rvcA8HpWyk+hPKuoXs+F24O7+8DWW91MuRuNW5mUnIJx7mq7BD6VtSnZak1I3ZSkuZH+8xNCzHHLYFWHWP+6KjOwdhXR7VGXsyNmbHytVeRJMZYmrLOB0qNpOMVPtGth8i6lEnBwelAK+lTSGMdQM1Hvj9q1VS5k6dmcnmnA8VGfvGgdK7LHnXJQ2KeGqClHWiw7lgNThJVenUrFcxZElPElVBThS5RqbRcEwFSC5qgvWnUnTiy1Wki99r9hThdE9hVEU8VPso9ivrFTuaEdy2eTWpbaxJBbSqrcuAp+gOa59alWsKuHjI7KGMnFW3Omg8TSxptZVcA5G4dKkOuvcuWk4BHO04rl6ehIPU1zPA090dKxzvqjauJVkJKu2D6mq+5x3yKgQ8VMKmP7vRGkoqrrsO35HXFSxyFR96oMUYq+dvQy9nysttcP1ByPSpY7w+1UcUnerSTVjN3TuaX2xiaeL1v8ms5akFS0kPcurqDk4IqT7eaoAcUVLUewa9y/wDbz60fb896zzTexp8kWK7RoG+z3ppuge9Z9FJwXQFJl1rketRNcj1qsajahRQ22WWuAaia4qu1RmrUEQ5MsmeozPUBqM1XIiOZk7TZNN3j0FQ9jTKaghc5/9k="/>
          <p:cNvSpPr>
            <a:spLocks noChangeAspect="1" noChangeArrowheads="1"/>
          </p:cNvSpPr>
          <p:nvPr/>
        </p:nvSpPr>
        <p:spPr bwMode="auto">
          <a:xfrm>
            <a:off x="596741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1628" y="1291329"/>
            <a:ext cx="3334186" cy="4997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255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922" y="2359732"/>
            <a:ext cx="4439405" cy="16857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Sin of </a:t>
            </a: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Unthankfulness</a:t>
            </a:r>
            <a:endParaRPr lang="en-US" sz="4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" panose="020B05020300000000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305" y="1236908"/>
            <a:ext cx="10225987" cy="5149932"/>
          </a:xfrm>
        </p:spPr>
        <p:txBody>
          <a:bodyPr>
            <a:normAutofit lnSpcReduction="10000"/>
          </a:bodyPr>
          <a:lstStyle/>
          <a:p>
            <a:pPr>
              <a:lnSpc>
                <a:spcPct val="105000"/>
              </a:lnSpc>
            </a:pPr>
            <a:r>
              <a:rPr lang="en-US" sz="3400" dirty="0">
                <a:latin typeface="Inter" panose="020B0502030000000004" pitchFamily="34" charset="0"/>
              </a:rPr>
              <a:t>The simplest are often the hardest</a:t>
            </a:r>
          </a:p>
          <a:p>
            <a:pPr lvl="1">
              <a:lnSpc>
                <a:spcPct val="105000"/>
              </a:lnSpc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Luke 17:11-19</a:t>
            </a:r>
          </a:p>
          <a:p>
            <a:pPr>
              <a:lnSpc>
                <a:spcPct val="105000"/>
              </a:lnSpc>
            </a:pPr>
            <a:r>
              <a:rPr lang="en-US" sz="3400" dirty="0">
                <a:latin typeface="Inter" panose="020B0502030000000004" pitchFamily="34" charset="0"/>
              </a:rPr>
              <a:t>God does not like the complainer</a:t>
            </a:r>
          </a:p>
          <a:p>
            <a:pPr lvl="1">
              <a:lnSpc>
                <a:spcPct val="105000"/>
              </a:lnSpc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Numbers 21:4-6</a:t>
            </a:r>
          </a:p>
          <a:p>
            <a:pPr lvl="1">
              <a:lnSpc>
                <a:spcPct val="105000"/>
              </a:lnSpc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Deuteronomy 8:3</a:t>
            </a:r>
          </a:p>
          <a:p>
            <a:pPr>
              <a:lnSpc>
                <a:spcPct val="105000"/>
              </a:lnSpc>
            </a:pPr>
            <a:r>
              <a:rPr lang="en-US" sz="3400" dirty="0">
                <a:latin typeface="Inter" panose="020B0502030000000004" pitchFamily="34" charset="0"/>
              </a:rPr>
              <a:t>Nothing hurts like ingratitude</a:t>
            </a:r>
          </a:p>
          <a:p>
            <a:pPr lvl="1">
              <a:lnSpc>
                <a:spcPct val="105000"/>
              </a:lnSpc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John 1:11</a:t>
            </a:r>
          </a:p>
          <a:p>
            <a:pPr>
              <a:lnSpc>
                <a:spcPct val="105000"/>
              </a:lnSpc>
            </a:pPr>
            <a:r>
              <a:rPr lang="en-US" sz="3400" dirty="0">
                <a:latin typeface="Inter" panose="020B0502030000000004" pitchFamily="34" charset="0"/>
              </a:rPr>
              <a:t>The root of most other sins</a:t>
            </a:r>
          </a:p>
          <a:p>
            <a:pPr lvl="1">
              <a:lnSpc>
                <a:spcPct val="105000"/>
              </a:lnSpc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Romans 1:21</a:t>
            </a:r>
          </a:p>
        </p:txBody>
      </p:sp>
    </p:spTree>
    <p:extLst>
      <p:ext uri="{BB962C8B-B14F-4D97-AF65-F5344CB8AC3E}">
        <p14:creationId xmlns:p14="http://schemas.microsoft.com/office/powerpoint/2010/main" val="117694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Need to Express Our Thankfulness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305" y="1236908"/>
            <a:ext cx="10213465" cy="5106225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</a:pPr>
            <a:r>
              <a:rPr lang="en-US" sz="3400" dirty="0">
                <a:latin typeface="Inter" panose="020B0502030000000004" pitchFamily="34" charset="0"/>
              </a:rPr>
              <a:t>The “fruit of our lips”</a:t>
            </a:r>
          </a:p>
          <a:p>
            <a:pPr lvl="1">
              <a:lnSpc>
                <a:spcPct val="95000"/>
              </a:lnSpc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Hebrews 13:15</a:t>
            </a:r>
          </a:p>
          <a:p>
            <a:pPr>
              <a:lnSpc>
                <a:spcPct val="95000"/>
              </a:lnSpc>
            </a:pPr>
            <a:r>
              <a:rPr lang="en-US" sz="3400" dirty="0">
                <a:latin typeface="Inter" panose="020B0502030000000004" pitchFamily="34" charset="0"/>
              </a:rPr>
              <a:t>Let not God’s grace be in vain</a:t>
            </a:r>
          </a:p>
          <a:p>
            <a:pPr lvl="1">
              <a:lnSpc>
                <a:spcPct val="95000"/>
              </a:lnSpc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1 Corinthians 15:10</a:t>
            </a:r>
          </a:p>
          <a:p>
            <a:pPr>
              <a:lnSpc>
                <a:spcPct val="95000"/>
              </a:lnSpc>
            </a:pPr>
            <a:r>
              <a:rPr lang="en-US" sz="3400" dirty="0">
                <a:latin typeface="Inter" panose="020B0502030000000004" pitchFamily="34" charset="0"/>
              </a:rPr>
              <a:t>Must be expressed with deeds</a:t>
            </a:r>
          </a:p>
          <a:p>
            <a:pPr lvl="1">
              <a:lnSpc>
                <a:spcPct val="95000"/>
              </a:lnSpc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1 John 3:18</a:t>
            </a:r>
          </a:p>
          <a:p>
            <a:pPr>
              <a:lnSpc>
                <a:spcPct val="95000"/>
              </a:lnSpc>
            </a:pPr>
            <a:r>
              <a:rPr lang="en-US" sz="3400" dirty="0">
                <a:latin typeface="Inter" panose="020B0502030000000004" pitchFamily="34" charset="0"/>
              </a:rPr>
              <a:t>Help others</a:t>
            </a:r>
          </a:p>
          <a:p>
            <a:pPr lvl="1">
              <a:lnSpc>
                <a:spcPct val="95000"/>
              </a:lnSpc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Matthew 25:31-46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346" y="2889783"/>
            <a:ext cx="4788389" cy="340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37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001" y="3266711"/>
            <a:ext cx="4482654" cy="30764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Effect of Thankfulness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345" y="1236908"/>
            <a:ext cx="10023499" cy="5106225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</a:pPr>
            <a:r>
              <a:rPr lang="en-US" sz="3400" dirty="0">
                <a:latin typeface="Inter" panose="020B0502030000000004" pitchFamily="34" charset="0"/>
              </a:rPr>
              <a:t>Expressing our gratitude can mean:</a:t>
            </a:r>
          </a:p>
          <a:p>
            <a:pPr lvl="1">
              <a:lnSpc>
                <a:spcPct val="95000"/>
              </a:lnSpc>
            </a:pPr>
            <a:r>
              <a:rPr lang="en-US" sz="3200" dirty="0">
                <a:latin typeface="Inter" panose="020B0502030000000004" pitchFamily="34" charset="0"/>
              </a:rPr>
              <a:t>…to God for His blessings</a:t>
            </a:r>
          </a:p>
          <a:p>
            <a:pPr lvl="1">
              <a:lnSpc>
                <a:spcPct val="95000"/>
              </a:lnSpc>
            </a:pPr>
            <a:r>
              <a:rPr lang="en-US" sz="3200" dirty="0">
                <a:latin typeface="Inter" panose="020B0502030000000004" pitchFamily="34" charset="0"/>
              </a:rPr>
              <a:t>…to others for their kindness</a:t>
            </a:r>
          </a:p>
          <a:p>
            <a:pPr lvl="1">
              <a:lnSpc>
                <a:spcPct val="95000"/>
              </a:lnSpc>
            </a:pPr>
            <a:r>
              <a:rPr lang="en-US" sz="3200" dirty="0">
                <a:latin typeface="Inter" panose="020B0502030000000004" pitchFamily="34" charset="0"/>
              </a:rPr>
              <a:t>…to others of our gratitude for God’s blessings</a:t>
            </a:r>
          </a:p>
          <a:p>
            <a:pPr lvl="2">
              <a:lnSpc>
                <a:spcPct val="95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Mark 5:19</a:t>
            </a:r>
          </a:p>
          <a:p>
            <a:pPr lvl="2">
              <a:lnSpc>
                <a:spcPct val="95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Psalms 105:1-2</a:t>
            </a:r>
          </a:p>
          <a:p>
            <a:pPr lvl="2">
              <a:lnSpc>
                <a:spcPct val="95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1 Peter 2:9</a:t>
            </a:r>
          </a:p>
        </p:txBody>
      </p:sp>
    </p:spTree>
    <p:extLst>
      <p:ext uri="{BB962C8B-B14F-4D97-AF65-F5344CB8AC3E}">
        <p14:creationId xmlns:p14="http://schemas.microsoft.com/office/powerpoint/2010/main" val="69104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Effect of Thankfulness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345" y="1236908"/>
            <a:ext cx="10227425" cy="5106225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</a:pPr>
            <a:r>
              <a:rPr lang="en-US" sz="3400" dirty="0">
                <a:latin typeface="Inter" panose="020B0502030000000004" pitchFamily="34" charset="0"/>
              </a:rPr>
              <a:t>Saying thanks before meals</a:t>
            </a:r>
          </a:p>
          <a:p>
            <a:pPr lvl="1">
              <a:lnSpc>
                <a:spcPct val="95000"/>
              </a:lnSpc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Acts 27:35</a:t>
            </a:r>
          </a:p>
          <a:p>
            <a:pPr>
              <a:lnSpc>
                <a:spcPct val="95000"/>
              </a:lnSpc>
            </a:pPr>
            <a:r>
              <a:rPr lang="en-US" sz="3400" dirty="0">
                <a:latin typeface="Inter" panose="020B0502030000000004" pitchFamily="34" charset="0"/>
              </a:rPr>
              <a:t>Gives peace of mind</a:t>
            </a:r>
          </a:p>
          <a:p>
            <a:pPr lvl="1">
              <a:lnSpc>
                <a:spcPct val="95000"/>
              </a:lnSpc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Philippians 4:6-7</a:t>
            </a:r>
          </a:p>
          <a:p>
            <a:pPr>
              <a:lnSpc>
                <a:spcPct val="95000"/>
              </a:lnSpc>
            </a:pPr>
            <a:r>
              <a:rPr lang="en-US" sz="3400" dirty="0">
                <a:latin typeface="Inter" panose="020B0502030000000004" pitchFamily="34" charset="0"/>
              </a:rPr>
              <a:t>Privilege of being God’s children</a:t>
            </a:r>
          </a:p>
          <a:p>
            <a:pPr lvl="1">
              <a:lnSpc>
                <a:spcPct val="95000"/>
              </a:lnSpc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1 John 3:1</a:t>
            </a:r>
          </a:p>
          <a:p>
            <a:pPr>
              <a:lnSpc>
                <a:spcPct val="95000"/>
              </a:lnSpc>
            </a:pPr>
            <a:r>
              <a:rPr lang="en-US" sz="3400" dirty="0">
                <a:latin typeface="Inter" panose="020B0502030000000004" pitchFamily="34" charset="0"/>
              </a:rPr>
              <a:t>Appreciating our brethren in the Lord</a:t>
            </a:r>
          </a:p>
          <a:p>
            <a:pPr lvl="1">
              <a:lnSpc>
                <a:spcPct val="95000"/>
              </a:lnSpc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Philippians 1:3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885" y="1285079"/>
            <a:ext cx="4339874" cy="334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57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325" y="1236908"/>
            <a:ext cx="11719677" cy="5106225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</a:pPr>
            <a:r>
              <a:rPr lang="en-US" sz="3400" dirty="0">
                <a:latin typeface="Inter" panose="020B0502030000000004" pitchFamily="34" charset="0"/>
              </a:rPr>
              <a:t>We need to let our lights shine by being grateful</a:t>
            </a:r>
          </a:p>
          <a:p>
            <a:pPr lvl="1">
              <a:lnSpc>
                <a:spcPct val="95000"/>
              </a:lnSpc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Inter Medium" panose="020B0602030000000004" pitchFamily="34" charset="0"/>
                <a:ea typeface="Inter Medium" panose="020B0602030000000004" pitchFamily="34" charset="0"/>
                <a:cs typeface="Noto Sans Med" panose="020B0602040504020204" pitchFamily="34"/>
              </a:rPr>
              <a:t>Daniel 6:10</a:t>
            </a:r>
          </a:p>
        </p:txBody>
      </p:sp>
      <p:sp>
        <p:nvSpPr>
          <p:cNvPr id="4" name="Oval 3"/>
          <p:cNvSpPr/>
          <p:nvPr/>
        </p:nvSpPr>
        <p:spPr>
          <a:xfrm>
            <a:off x="1674074" y="1898602"/>
            <a:ext cx="8843852" cy="432920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47463" y="2807086"/>
            <a:ext cx="829242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cs typeface="Arial" panose="020B0604020202020204" pitchFamily="34" charset="0"/>
              </a:rPr>
              <a:t>Making a habit of expressing</a:t>
            </a:r>
            <a:b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cs typeface="Arial" panose="020B0604020202020204" pitchFamily="34" charset="0"/>
              </a:rPr>
              <a:t>real gratitude to others for</a:t>
            </a:r>
            <a:b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cs typeface="Arial" panose="020B0604020202020204" pitchFamily="34" charset="0"/>
              </a:rPr>
              <a:t>what they do --- will cause us to be amazed at the results!</a:t>
            </a:r>
          </a:p>
        </p:txBody>
      </p:sp>
    </p:spTree>
    <p:extLst>
      <p:ext uri="{BB962C8B-B14F-4D97-AF65-F5344CB8AC3E}">
        <p14:creationId xmlns:p14="http://schemas.microsoft.com/office/powerpoint/2010/main" val="3867816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Richie Thetford Souveni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chie Thetford Souvenir" id="{2034E71A-1895-41E8-8AFB-DE4519C8EEFA}" vid="{9A2EE6A1-9CFC-4BFC-847A-6ACECAB22AD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Richie Thetford Souvenir</Template>
  <TotalTime>202</TotalTime>
  <Words>248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Inter</vt:lpstr>
      <vt:lpstr>Inter Medium</vt:lpstr>
      <vt:lpstr>Souvenir Lt BT</vt:lpstr>
      <vt:lpstr>Richie Thetford Souvenir</vt:lpstr>
      <vt:lpstr>Glorifying God Through Thankfulness </vt:lpstr>
      <vt:lpstr>Glorifying God</vt:lpstr>
      <vt:lpstr>Sin of Unthankfulness</vt:lpstr>
      <vt:lpstr>Need to Express Our Thankfulness</vt:lpstr>
      <vt:lpstr>Effect of Thankfulness</vt:lpstr>
      <vt:lpstr>Effect of Thankfulness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Glorifying God Through Thankfulness</dc:title>
  <dc:creator>Richie Thetford</dc:creator>
  <cp:lastModifiedBy>Richard Thetford</cp:lastModifiedBy>
  <cp:revision>20</cp:revision>
  <dcterms:created xsi:type="dcterms:W3CDTF">2014-08-15T16:43:23Z</dcterms:created>
  <dcterms:modified xsi:type="dcterms:W3CDTF">2023-11-19T20:01:27Z</dcterms:modified>
</cp:coreProperties>
</file>