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1C1FF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23BC5-8F8C-450D-9071-81F571C2DAAA}" type="datetimeFigureOut">
              <a:rPr lang="en-US" smtClean="0"/>
              <a:pPr/>
              <a:t>3/17/2012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9070-D8B3-4928-B646-769855622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23BC5-8F8C-450D-9071-81F571C2DAAA}" type="datetimeFigureOut">
              <a:rPr lang="en-US" smtClean="0"/>
              <a:pPr/>
              <a:t>3/17/2012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9070-D8B3-4928-B646-769855622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23BC5-8F8C-450D-9071-81F571C2DAAA}" type="datetimeFigureOut">
              <a:rPr lang="en-US" smtClean="0"/>
              <a:pPr/>
              <a:t>3/17/2012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9070-D8B3-4928-B646-769855622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23BC5-8F8C-450D-9071-81F571C2DAAA}" type="datetimeFigureOut">
              <a:rPr lang="en-US" smtClean="0"/>
              <a:pPr/>
              <a:t>3/17/2012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9070-D8B3-4928-B646-769855622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23BC5-8F8C-450D-9071-81F571C2DAAA}" type="datetimeFigureOut">
              <a:rPr lang="en-US" smtClean="0"/>
              <a:pPr/>
              <a:t>3/17/2012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9070-D8B3-4928-B646-769855622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23BC5-8F8C-450D-9071-81F571C2DAAA}" type="datetimeFigureOut">
              <a:rPr lang="en-US" smtClean="0"/>
              <a:pPr/>
              <a:t>3/17/2012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9070-D8B3-4928-B646-769855622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23BC5-8F8C-450D-9071-81F571C2DAAA}" type="datetimeFigureOut">
              <a:rPr lang="en-US" smtClean="0"/>
              <a:pPr/>
              <a:t>3/17/2012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9070-D8B3-4928-B646-769855622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23BC5-8F8C-450D-9071-81F571C2DAAA}" type="datetimeFigureOut">
              <a:rPr lang="en-US" smtClean="0"/>
              <a:pPr/>
              <a:t>3/17/2012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9070-D8B3-4928-B646-769855622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23BC5-8F8C-450D-9071-81F571C2DAAA}" type="datetimeFigureOut">
              <a:rPr lang="en-US" smtClean="0"/>
              <a:pPr/>
              <a:t>3/17/2012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9070-D8B3-4928-B646-769855622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23BC5-8F8C-450D-9071-81F571C2DAAA}" type="datetimeFigureOut">
              <a:rPr lang="en-US" smtClean="0"/>
              <a:pPr/>
              <a:t>3/17/2012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9070-D8B3-4928-B646-769855622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23BC5-8F8C-450D-9071-81F571C2DAAA}" type="datetimeFigureOut">
              <a:rPr lang="en-US" smtClean="0"/>
              <a:pPr/>
              <a:t>3/17/2012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9070-D8B3-4928-B646-769855622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23BC5-8F8C-450D-9071-81F571C2DAAA}" type="datetimeFigureOut">
              <a:rPr lang="en-US" smtClean="0"/>
              <a:pPr/>
              <a:t>3/17/2012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79070-D8B3-4928-B646-769855622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15975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  <a:cs typeface="Arial" pitchFamily="34" charset="0"/>
              </a:rPr>
              <a:t>Given To Hospitality</a:t>
            </a:r>
            <a:endParaRPr lang="en-US" sz="6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59080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n-US" sz="4400" dirty="0" smtClean="0">
                <a:solidFill>
                  <a:srgbClr val="C00000"/>
                </a:solidFill>
                <a:latin typeface="Myriad Web Pro" pitchFamily="34" charset="0"/>
              </a:rPr>
              <a:t>Genesis 18:1-8</a:t>
            </a:r>
          </a:p>
          <a:p>
            <a:pPr algn="l"/>
            <a:r>
              <a:rPr lang="en-US" sz="4400" dirty="0" smtClean="0">
                <a:solidFill>
                  <a:srgbClr val="C00000"/>
                </a:solidFill>
                <a:latin typeface="Myriad Web Pro" pitchFamily="34" charset="0"/>
              </a:rPr>
              <a:t>Ephesians 4:32</a:t>
            </a:r>
            <a:endParaRPr lang="en-US" sz="4400" dirty="0">
              <a:solidFill>
                <a:srgbClr val="C00000"/>
              </a:solidFill>
              <a:latin typeface="Myriad Web Pro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nip Same Side Corner Rectangle 5"/>
          <p:cNvSpPr/>
          <p:nvPr/>
        </p:nvSpPr>
        <p:spPr>
          <a:xfrm rot="10800000">
            <a:off x="381000" y="1"/>
            <a:ext cx="8382000" cy="685799"/>
          </a:xfrm>
          <a:prstGeom prst="snip2Same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85800" y="4953000"/>
            <a:ext cx="7772400" cy="1219200"/>
          </a:xfrm>
          <a:prstGeom prst="roundRect">
            <a:avLst>
              <a:gd name="adj" fmla="val 50000"/>
            </a:avLst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14400" y="5105400"/>
            <a:ext cx="7315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Hospitality: </a:t>
            </a:r>
            <a:r>
              <a:rPr lang="en-US" sz="2600" dirty="0" smtClean="0">
                <a:solidFill>
                  <a:schemeClr val="bg1"/>
                </a:solidFill>
                <a:latin typeface="Myriad Web Pro" pitchFamily="34" charset="0"/>
              </a:rPr>
              <a:t>“the act, practice, or quality of being hospitable; solicitous entertainment of guests”</a:t>
            </a:r>
            <a:endParaRPr lang="en-US" sz="2600" dirty="0">
              <a:solidFill>
                <a:schemeClr val="bg1"/>
              </a:solidFill>
              <a:latin typeface="Myriad Web Pro" pitchFamily="34" charset="0"/>
            </a:endParaRPr>
          </a:p>
        </p:txBody>
      </p:sp>
      <p:pic>
        <p:nvPicPr>
          <p:cNvPr id="11" name="Picture 10" descr="abraham_ange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1802139"/>
            <a:ext cx="2717038" cy="30339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/>
          <a:lstStyle/>
          <a:p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Given to Hospitality</a:t>
            </a:r>
            <a:endParaRPr lang="en-US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Myriad Web Pro" pitchFamily="34" charset="0"/>
              </a:rPr>
              <a:t>Bible teaches the responsibility for every Christian to be hospitable</a:t>
            </a:r>
          </a:p>
          <a:p>
            <a:pPr lvl="1">
              <a:buNone/>
            </a:pPr>
            <a:endParaRPr lang="en-US" dirty="0">
              <a:latin typeface="Myriad Web Pro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nip Same Side Corner Rectangle 5"/>
          <p:cNvSpPr/>
          <p:nvPr/>
        </p:nvSpPr>
        <p:spPr>
          <a:xfrm rot="10800000">
            <a:off x="381000" y="1"/>
            <a:ext cx="8382000" cy="685799"/>
          </a:xfrm>
          <a:prstGeom prst="snip2Same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" y="1524000"/>
            <a:ext cx="792480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609600" y="2819400"/>
            <a:ext cx="7924800" cy="1143000"/>
          </a:xfrm>
          <a:prstGeom prst="round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8200" y="28194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Web Pro" pitchFamily="34" charset="0"/>
              </a:rPr>
              <a:t>“distributing to the needs of the saints, given to hospitality.”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Romans 12:13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4155519"/>
            <a:ext cx="7924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Myriad Web Pro" pitchFamily="34" charset="0"/>
              </a:rPr>
              <a:t>And above all things have fervent love for one another, for “love will cover a multitude of sins.” Be hospitable to one another without grumbling.</a:t>
            </a:r>
          </a:p>
          <a:p>
            <a:pPr algn="ctr"/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1 Peter 4:8-9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A Duty of the Elders</a:t>
            </a:r>
            <a:endParaRPr lang="en-US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yriad Web Pro" pitchFamily="34" charset="0"/>
              </a:rPr>
              <a:t>Cannot lead without knowing the needs of others in the congregation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Titus 1:8-9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1 Timothy 3:2</a:t>
            </a:r>
          </a:p>
          <a:p>
            <a:r>
              <a:rPr lang="en-US" dirty="0" smtClean="0">
                <a:latin typeface="Myriad Web Pro" pitchFamily="34" charset="0"/>
              </a:rPr>
              <a:t>Flock needs to know</a:t>
            </a:r>
            <a:br>
              <a:rPr lang="en-US" dirty="0" smtClean="0">
                <a:latin typeface="Myriad Web Pro" pitchFamily="34" charset="0"/>
              </a:rPr>
            </a:br>
            <a:r>
              <a:rPr lang="en-US" dirty="0" smtClean="0">
                <a:latin typeface="Myriad Web Pro" pitchFamily="34" charset="0"/>
              </a:rPr>
              <a:t>the elders also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1 Thessalonians 5:12-14</a:t>
            </a:r>
            <a:endParaRPr lang="en-US" sz="3000" dirty="0">
              <a:solidFill>
                <a:srgbClr val="C00000"/>
              </a:solidFill>
              <a:latin typeface="Myriad Web Pro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nip Same Side Corner Rectangle 5"/>
          <p:cNvSpPr/>
          <p:nvPr/>
        </p:nvSpPr>
        <p:spPr>
          <a:xfrm rot="10800000">
            <a:off x="381000" y="1"/>
            <a:ext cx="8382000" cy="685799"/>
          </a:xfrm>
          <a:prstGeom prst="snip2Same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" y="1524000"/>
            <a:ext cx="792480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Bible Reading5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8201" y="2590800"/>
            <a:ext cx="3790950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A Duty of Every Christian</a:t>
            </a:r>
            <a:endParaRPr lang="en-US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yriad Web Pro" pitchFamily="34" charset="0"/>
              </a:rPr>
              <a:t>Must know one another to bear one another’s burdens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Galatians 6:2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1 Corinthians 5:11</a:t>
            </a:r>
          </a:p>
          <a:p>
            <a:r>
              <a:rPr lang="en-US" dirty="0" smtClean="0">
                <a:latin typeface="Myriad Web Pro" pitchFamily="34" charset="0"/>
              </a:rPr>
              <a:t>One who shows hospitality is blessed</a:t>
            </a:r>
            <a:endParaRPr lang="en-US" dirty="0">
              <a:latin typeface="Myriad Web Pro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nip Same Side Corner Rectangle 5"/>
          <p:cNvSpPr/>
          <p:nvPr/>
        </p:nvSpPr>
        <p:spPr>
          <a:xfrm rot="10800000">
            <a:off x="381000" y="1"/>
            <a:ext cx="8382000" cy="685799"/>
          </a:xfrm>
          <a:prstGeom prst="snip2Same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" y="1524000"/>
            <a:ext cx="792480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609600" y="4648200"/>
            <a:ext cx="7924800" cy="1600200"/>
          </a:xfrm>
          <a:prstGeom prst="round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8200" y="46482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Web Pro" pitchFamily="34" charset="0"/>
              </a:rPr>
              <a:t>“Do not forget to entertain strangers, for by so doing some have unwittingly entertained angels.”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Hebrews 13:2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  <p:pic>
        <p:nvPicPr>
          <p:cNvPr id="12" name="Picture 11" descr="Friends-Talk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2083039"/>
            <a:ext cx="2717531" cy="18031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Some Results of Hospitality</a:t>
            </a:r>
            <a:endParaRPr lang="en-US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Myriad Web Pro" pitchFamily="34" charset="0"/>
              </a:rPr>
              <a:t>Helps in converting the lost</a:t>
            </a:r>
          </a:p>
          <a:p>
            <a:pPr lvl="1"/>
            <a:r>
              <a:rPr lang="en-US" dirty="0" smtClean="0">
                <a:latin typeface="Myriad Web Pro" pitchFamily="34" charset="0"/>
              </a:rPr>
              <a:t>Meet and greet visitors and other members</a:t>
            </a:r>
          </a:p>
          <a:p>
            <a:r>
              <a:rPr lang="en-US" dirty="0" smtClean="0">
                <a:latin typeface="Myriad Web Pro" pitchFamily="34" charset="0"/>
              </a:rPr>
              <a:t>Helps prevent apostasy</a:t>
            </a:r>
          </a:p>
          <a:p>
            <a:pPr lvl="1"/>
            <a:r>
              <a:rPr lang="en-US" dirty="0" smtClean="0">
                <a:latin typeface="Myriad Web Pro" pitchFamily="34" charset="0"/>
              </a:rPr>
              <a:t>Evil companions corrupt good morals</a:t>
            </a:r>
          </a:p>
          <a:p>
            <a:pPr lvl="2"/>
            <a:r>
              <a:rPr lang="en-US" sz="2600" dirty="0" smtClean="0">
                <a:solidFill>
                  <a:srgbClr val="C00000"/>
                </a:solidFill>
                <a:latin typeface="Myriad Web Pro" pitchFamily="34" charset="0"/>
              </a:rPr>
              <a:t>1 Corinthians 15:33</a:t>
            </a:r>
          </a:p>
          <a:p>
            <a:pPr lvl="2"/>
            <a:r>
              <a:rPr lang="en-US" sz="2600" dirty="0" smtClean="0">
                <a:solidFill>
                  <a:srgbClr val="C00000"/>
                </a:solidFill>
                <a:latin typeface="Myriad Web Pro" pitchFamily="34" charset="0"/>
              </a:rPr>
              <a:t>Luke 22:54-62</a:t>
            </a:r>
          </a:p>
          <a:p>
            <a:r>
              <a:rPr lang="en-US" dirty="0" smtClean="0">
                <a:latin typeface="Myriad Web Pro" pitchFamily="34" charset="0"/>
              </a:rPr>
              <a:t>Helps prevent division</a:t>
            </a:r>
          </a:p>
          <a:p>
            <a:pPr lvl="1"/>
            <a:r>
              <a:rPr lang="en-US" dirty="0" smtClean="0">
                <a:latin typeface="Myriad Web Pro" pitchFamily="34" charset="0"/>
              </a:rPr>
              <a:t>Can’t ignore others – must have a good attitude</a:t>
            </a:r>
          </a:p>
          <a:p>
            <a:pPr lvl="2"/>
            <a:r>
              <a:rPr lang="en-US" sz="2600" dirty="0" smtClean="0">
                <a:solidFill>
                  <a:srgbClr val="C00000"/>
                </a:solidFill>
                <a:latin typeface="Myriad Web Pro" pitchFamily="34" charset="0"/>
              </a:rPr>
              <a:t>Galatians 5:19-21</a:t>
            </a:r>
          </a:p>
          <a:p>
            <a:pPr lvl="2"/>
            <a:r>
              <a:rPr lang="en-US" sz="2600" dirty="0" smtClean="0">
                <a:solidFill>
                  <a:srgbClr val="C00000"/>
                </a:solidFill>
                <a:latin typeface="Myriad Web Pro" pitchFamily="34" charset="0"/>
              </a:rPr>
              <a:t>2 Corinthians 12:20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nip Same Side Corner Rectangle 5"/>
          <p:cNvSpPr/>
          <p:nvPr/>
        </p:nvSpPr>
        <p:spPr>
          <a:xfrm rot="10800000">
            <a:off x="381000" y="1"/>
            <a:ext cx="8382000" cy="685799"/>
          </a:xfrm>
          <a:prstGeom prst="snip2Same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" y="1524000"/>
            <a:ext cx="792480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Bible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3505201"/>
            <a:ext cx="3657600" cy="16287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Conclusion</a:t>
            </a:r>
            <a:endParaRPr lang="en-US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yriad Web Pro" pitchFamily="34" charset="0"/>
              </a:rPr>
              <a:t>Must enjoy being with one another for others to want to associate with us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Myriad Web Pro" pitchFamily="34" charset="0"/>
              </a:rPr>
              <a:t>God’s Word teaches us to be hospitable</a:t>
            </a:r>
          </a:p>
          <a:p>
            <a:r>
              <a:rPr lang="en-US" dirty="0" smtClean="0">
                <a:solidFill>
                  <a:srgbClr val="0000CC"/>
                </a:solidFill>
                <a:latin typeface="Myriad Web Pro" pitchFamily="34" charset="0"/>
              </a:rPr>
              <a:t>be </a:t>
            </a:r>
            <a:r>
              <a:rPr lang="en-US" b="1" dirty="0" smtClean="0">
                <a:solidFill>
                  <a:srgbClr val="0000CC"/>
                </a:solidFill>
                <a:latin typeface="Myriad Web Pro" pitchFamily="34" charset="0"/>
              </a:rPr>
              <a:t>“given to” </a:t>
            </a:r>
            <a:r>
              <a:rPr lang="en-US" dirty="0" smtClean="0">
                <a:solidFill>
                  <a:srgbClr val="0000CC"/>
                </a:solidFill>
                <a:latin typeface="Myriad Web Pro" pitchFamily="34" charset="0"/>
              </a:rPr>
              <a:t>hospitality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nip Same Side Corner Rectangle 5"/>
          <p:cNvSpPr/>
          <p:nvPr/>
        </p:nvSpPr>
        <p:spPr>
          <a:xfrm rot="10800000">
            <a:off x="381000" y="1"/>
            <a:ext cx="8382000" cy="685799"/>
          </a:xfrm>
          <a:prstGeom prst="snip2Same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" y="1524000"/>
            <a:ext cx="792480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OpenBibl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3962400"/>
            <a:ext cx="7924800" cy="2282952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230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Given To Hospitality</vt:lpstr>
      <vt:lpstr>Given to Hospitality</vt:lpstr>
      <vt:lpstr>A Duty of the Elders</vt:lpstr>
      <vt:lpstr>A Duty of Every Christian</vt:lpstr>
      <vt:lpstr>Some Results of Hospitality</vt:lpstr>
      <vt:lpstr>Conclusion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Given To Hospitality</dc:title>
  <dc:creator>Richard Thetford</dc:creator>
  <cp:lastModifiedBy>Richard Thetford</cp:lastModifiedBy>
  <cp:revision>13</cp:revision>
  <dcterms:created xsi:type="dcterms:W3CDTF">2012-03-15T04:52:29Z</dcterms:created>
  <dcterms:modified xsi:type="dcterms:W3CDTF">2012-03-18T00:38:35Z</dcterms:modified>
</cp:coreProperties>
</file>