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4" r:id="rId2"/>
    <p:sldId id="273" r:id="rId3"/>
    <p:sldId id="263" r:id="rId4"/>
    <p:sldId id="267" r:id="rId5"/>
    <p:sldId id="265" r:id="rId6"/>
    <p:sldId id="268" r:id="rId7"/>
    <p:sldId id="274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E400"/>
    <a:srgbClr val="CC00CC"/>
    <a:srgbClr val="660066"/>
    <a:srgbClr val="FFFF00"/>
    <a:srgbClr val="99FF66"/>
    <a:srgbClr val="FFC1FF"/>
    <a:srgbClr val="CDCDFF"/>
    <a:srgbClr val="D7AE85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7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508732C-F607-4A05-9037-7148517078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E8AA3-D9AB-4ECB-BEFE-48C8FC2B3FF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6ACEB-FE9D-4800-8F71-0F4B5272256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0FD02634-5F09-4080-941F-3A0B94F7520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05AE4969-7E02-493D-8D6F-37DC89F440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3731A-3999-4407-A6DC-71565F7F9F5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E4E8-ECFE-44F4-87A4-FB16727B136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0150D-9A97-4089-9459-41E550B89E4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BB0C6-FEEB-4053-830A-24636DB287E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00193-3B0B-4550-876E-3CB0B93F41C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C014C-D6B8-486F-A140-A88C2ECBD01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74930-9BF8-4A26-9646-30C60F7BF79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1C0E6-E694-4E45-9FE6-9640EC4FF60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Segoe UI" panose="020B0502040204020203" pitchFamily="34" charset="0"/>
              </a:defRPr>
            </a:lvl1pPr>
          </a:lstStyle>
          <a:p>
            <a:fld id="{E55C4B87-CF18-4BA1-813D-34837FCE5E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UI" panose="020B0502040204020203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Segoe UI" panose="020B0502040204020203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Segoe UI" panose="020B0502040204020203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Segoe UI" panose="020B0502040204020203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Segoe UI" panose="020B0502040204020203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Segoe UI" panose="020B0502040204020203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3962400" y="2362200"/>
            <a:ext cx="4724400" cy="160020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CC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962400" y="2819400"/>
            <a:ext cx="4724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n>
                  <a:solidFill>
                    <a:schemeClr val="bg2"/>
                  </a:solidFill>
                </a:ln>
                <a:solidFill>
                  <a:srgbClr val="00E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A Study of Acts 2:38</a:t>
            </a:r>
          </a:p>
        </p:txBody>
      </p:sp>
      <p:sp>
        <p:nvSpPr>
          <p:cNvPr id="15" name="Rectangle 3"/>
          <p:cNvSpPr txBox="1">
            <a:spLocks noRot="1" noChangeArrowheads="1"/>
          </p:cNvSpPr>
          <p:nvPr/>
        </p:nvSpPr>
        <p:spPr bwMode="auto">
          <a:xfrm>
            <a:off x="228600" y="4191000"/>
            <a:ext cx="8686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tabLst/>
              <a:defRPr/>
            </a:pPr>
            <a:r>
              <a:rPr kumimoji="0" lang="en-US" sz="28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" panose="020B0502040204020203" pitchFamily="34" charset="0"/>
                <a:cs typeface="Segoe UI Semibold" panose="020B0702040204020203" pitchFamily="34" charset="0"/>
              </a:rPr>
              <a:t>Then Peter said to them, "Repent, and let every one</a:t>
            </a:r>
            <a:br>
              <a:rPr kumimoji="0" lang="en-US" sz="28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" panose="020B0502040204020203" pitchFamily="34" charset="0"/>
                <a:cs typeface="Segoe UI Semibold" panose="020B0702040204020203" pitchFamily="34" charset="0"/>
              </a:rPr>
            </a:br>
            <a:r>
              <a:rPr kumimoji="0" lang="en-US" sz="28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" panose="020B0502040204020203" pitchFamily="34" charset="0"/>
                <a:cs typeface="Segoe UI Semibold" panose="020B0702040204020203" pitchFamily="34" charset="0"/>
              </a:rPr>
              <a:t>of you </a:t>
            </a:r>
            <a:r>
              <a:rPr kumimoji="0" lang="en-US" sz="2800" b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" panose="020B0502040204020203" pitchFamily="34" charset="0"/>
                <a:cs typeface="Segoe UI Semibold" panose="020B0702040204020203" pitchFamily="34" charset="0"/>
              </a:rPr>
              <a:t>be baptized in the name of Jesus Christ</a:t>
            </a:r>
            <a:r>
              <a:rPr kumimoji="0" lang="en-US" sz="2800" b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" panose="020B0502040204020203" pitchFamily="34" charset="0"/>
                <a:cs typeface="Segoe UI Semibold" panose="020B0702040204020203" pitchFamily="34" charset="0"/>
              </a:rPr>
              <a:t> </a:t>
            </a:r>
            <a:r>
              <a:rPr kumimoji="0" lang="en-US" sz="28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" panose="020B0502040204020203" pitchFamily="34" charset="0"/>
                <a:cs typeface="Segoe UI Semibold" panose="020B0702040204020203" pitchFamily="34" charset="0"/>
              </a:rPr>
              <a:t>for the remission of sins; and you shall receive</a:t>
            </a:r>
            <a:br>
              <a:rPr kumimoji="0" lang="en-US" sz="28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" panose="020B0502040204020203" pitchFamily="34" charset="0"/>
                <a:cs typeface="Segoe UI Semibold" panose="020B0702040204020203" pitchFamily="34" charset="0"/>
              </a:rPr>
            </a:br>
            <a:r>
              <a:rPr kumimoji="0" lang="en-US" sz="2800" b="1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51000"/>
                    </a:srgbClr>
                  </a:outerShdw>
                </a:effectLst>
                <a:uLnTx/>
                <a:uFillTx/>
                <a:latin typeface="Segoe UI" panose="020B0502040204020203" pitchFamily="34" charset="0"/>
                <a:cs typeface="Segoe UI Semibold" panose="020B0702040204020203" pitchFamily="34" charset="0"/>
              </a:rPr>
              <a:t>the </a:t>
            </a:r>
            <a:r>
              <a:rPr kumimoji="0" lang="en-US" sz="2800" b="1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51000"/>
                    </a:srgbClr>
                  </a:outerShdw>
                </a:effectLst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gift </a:t>
            </a:r>
            <a:r>
              <a:rPr kumimoji="0" lang="en-US" sz="2800" b="1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of</a:t>
            </a:r>
            <a:r>
              <a:rPr kumimoji="0" lang="en-US" sz="28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" panose="020B0502040204020203" pitchFamily="34" charset="0"/>
                <a:cs typeface="Segoe UI Semibold" panose="020B0702040204020203" pitchFamily="34" charset="0"/>
              </a:rPr>
              <a:t> the </a:t>
            </a:r>
            <a:r>
              <a:rPr kumimoji="0" lang="en-US" sz="2800" b="1" u="none" strike="noStrike" kern="0" cap="none" spc="0" normalizeH="0" baseline="0" noProof="0" dirty="0" smtClean="0">
                <a:ln>
                  <a:noFill/>
                </a:ln>
                <a:solidFill>
                  <a:srgbClr val="00E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Holy Spirit</a:t>
            </a:r>
            <a:r>
              <a:rPr kumimoji="0" lang="en-US" sz="28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" panose="020B0502040204020203" pitchFamily="34" charset="0"/>
                <a:cs typeface="Segoe UI Semibold" panose="020B0702040204020203" pitchFamily="34" charset="0"/>
              </a:rPr>
              <a:t>.”</a:t>
            </a:r>
            <a:endParaRPr kumimoji="0" lang="en-US" sz="280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UI" panose="020B05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40" y="508000"/>
            <a:ext cx="3296860" cy="2159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714919"/>
              </p:ext>
            </p:extLst>
          </p:nvPr>
        </p:nvGraphicFramePr>
        <p:xfrm>
          <a:off x="1219200" y="152400"/>
          <a:ext cx="3657600" cy="223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Drawing" r:id="rId4" imgW="3038400" imgH="1857240" progId="Presentations.Drawing.15">
                  <p:embed/>
                </p:oleObj>
              </mc:Choice>
              <mc:Fallback>
                <p:oleObj name="Drawing" r:id="rId4" imgW="3038400" imgH="1857240" progId="Presentations.Drawing.15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52400"/>
                        <a:ext cx="3657600" cy="223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124200" y="454223"/>
            <a:ext cx="1676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Salvation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0" y="76200"/>
            <a:ext cx="4648200" cy="22098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  <a:effectLst/>
              </a:rPr>
              <a:t>“…</a:t>
            </a:r>
            <a:r>
              <a:rPr lang="en-US" sz="4000" b="1" dirty="0" smtClean="0">
                <a:solidFill>
                  <a:schemeClr val="tx1"/>
                </a:solidFill>
              </a:rPr>
              <a:t>the</a:t>
            </a:r>
            <a:r>
              <a:rPr lang="en-US" sz="4000" b="1" dirty="0" smtClean="0">
                <a:solidFill>
                  <a:srgbClr val="FFFF00"/>
                </a:solidFill>
              </a:rPr>
              <a:t> gift of </a:t>
            </a:r>
            <a:r>
              <a:rPr lang="en-US" sz="4000" b="1" dirty="0" smtClean="0">
                <a:solidFill>
                  <a:schemeClr val="tx1"/>
                </a:solidFill>
                <a:effectLst/>
              </a:rPr>
              <a:t>the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rgbClr val="00E400"/>
                </a:solidFill>
              </a:rPr>
              <a:t>Holy Spirit</a:t>
            </a:r>
            <a:r>
              <a:rPr lang="en-US" sz="4000" b="1" dirty="0" smtClean="0">
                <a:solidFill>
                  <a:schemeClr val="tx1"/>
                </a:solidFill>
                <a:effectLst/>
              </a:rPr>
              <a:t>”</a:t>
            </a:r>
            <a:endParaRPr lang="en-US" sz="4000" b="1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build="p"/>
      <p:bldP spid="12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40750" cy="5791200"/>
          </a:xfrm>
        </p:spPr>
        <p:txBody>
          <a:bodyPr/>
          <a:lstStyle/>
          <a:p>
            <a:pPr>
              <a:buClr>
                <a:srgbClr val="99FF66"/>
              </a:buClr>
            </a:pPr>
            <a:r>
              <a:rPr lang="en-US" sz="4800" b="1" dirty="0" smtClean="0">
                <a:solidFill>
                  <a:srgbClr val="99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were these people promised?</a:t>
            </a:r>
          </a:p>
          <a:p>
            <a:pPr lvl="1">
              <a:buClr>
                <a:srgbClr val="FFFF00"/>
              </a:buClr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 Semibold" panose="020B0702040204020203" pitchFamily="34" charset="0"/>
              </a:rPr>
              <a:t>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The Holy Spirit Himself?</a:t>
            </a:r>
          </a:p>
          <a:p>
            <a:pPr lvl="1">
              <a:buClr>
                <a:srgbClr val="FFFF00"/>
              </a:buClr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 A Gift from the Holy Spirit?</a:t>
            </a:r>
          </a:p>
          <a:p>
            <a:pPr lvl="1">
              <a:buClr>
                <a:srgbClr val="FFFF00"/>
              </a:buClr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 Was the Holy Spirit Himself</a:t>
            </a:r>
            <a:b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 the gift or was He the giver?</a:t>
            </a:r>
          </a:p>
          <a:p>
            <a:pPr lvl="1"/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4767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16764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752600"/>
            <a:ext cx="8613775" cy="4492823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00E400"/>
              </a:buClr>
            </a:pPr>
            <a:r>
              <a:rPr lang="en-US" sz="2800" b="1" dirty="0" smtClean="0">
                <a:effectLst/>
                <a:cs typeface="Segoe UI" panose="020B0502040204020203" pitchFamily="34" charset="0"/>
              </a:rPr>
              <a:t>John 4:10 </a:t>
            </a:r>
            <a:r>
              <a:rPr lang="en-US" sz="2800" dirty="0" smtClean="0">
                <a:effectLst/>
                <a:cs typeface="Segoe UI Semibold" panose="020B0702040204020203" pitchFamily="34" charset="0"/>
              </a:rPr>
              <a:t>Jesus answered and said to her, "If you knew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 Semibold" panose="020B0702040204020203" pitchFamily="34" charset="0"/>
              </a:rPr>
              <a:t>the </a:t>
            </a:r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gift of God</a:t>
            </a:r>
            <a:r>
              <a:rPr lang="en-US" sz="2800" dirty="0" smtClean="0">
                <a:effectLst/>
                <a:cs typeface="Segoe UI Semibold" panose="020B0702040204020203" pitchFamily="34" charset="0"/>
              </a:rPr>
              <a:t>,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 Semibold" panose="020B0702040204020203" pitchFamily="34" charset="0"/>
              </a:rPr>
              <a:t> </a:t>
            </a:r>
            <a:r>
              <a:rPr lang="en-US" sz="2800" dirty="0" smtClean="0">
                <a:effectLst/>
                <a:cs typeface="Segoe UI Semibold" panose="020B0702040204020203" pitchFamily="34" charset="0"/>
              </a:rPr>
              <a:t>and who it is who says to you, 'Give Me a drink,' you would have asked Him, and He would have given you living water.”</a:t>
            </a:r>
          </a:p>
          <a:p>
            <a:pPr>
              <a:lnSpc>
                <a:spcPct val="80000"/>
              </a:lnSpc>
              <a:buClr>
                <a:srgbClr val="00E400"/>
              </a:buClr>
            </a:pPr>
            <a:endParaRPr lang="en-US" sz="2800" dirty="0" smtClean="0">
              <a:effectLst/>
            </a:endParaRPr>
          </a:p>
          <a:p>
            <a:pPr>
              <a:lnSpc>
                <a:spcPct val="80000"/>
              </a:lnSpc>
              <a:buClr>
                <a:srgbClr val="00E400"/>
              </a:buClr>
            </a:pPr>
            <a:r>
              <a:rPr lang="en-US" sz="2800" b="1" dirty="0" smtClean="0">
                <a:effectLst/>
                <a:cs typeface="Segoe UI" panose="020B0502040204020203" pitchFamily="34" charset="0"/>
              </a:rPr>
              <a:t>Ephesians 2:8</a:t>
            </a:r>
            <a:r>
              <a:rPr lang="en-US" sz="2800" dirty="0" smtClean="0">
                <a:effectLst/>
                <a:cs typeface="Segoe UI" panose="020B0502040204020203" pitchFamily="34" charset="0"/>
              </a:rPr>
              <a:t> </a:t>
            </a:r>
            <a:r>
              <a:rPr lang="en-US" sz="2800" dirty="0" smtClean="0">
                <a:effectLst/>
                <a:cs typeface="Segoe UI Semibold" panose="020B0702040204020203" pitchFamily="34" charset="0"/>
              </a:rPr>
              <a:t>For by grace you have been saved through faith, and that not of yourselves; it is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 Semibold" panose="020B0702040204020203" pitchFamily="34" charset="0"/>
              </a:rPr>
              <a:t>the </a:t>
            </a:r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gift of God</a:t>
            </a:r>
            <a:r>
              <a:rPr lang="en-US" sz="2800" dirty="0" smtClean="0">
                <a:solidFill>
                  <a:srgbClr val="FFFF00"/>
                </a:solidFill>
                <a:effectLst/>
                <a:cs typeface="Segoe UI" panose="020B0502040204020203" pitchFamily="34" charset="0"/>
              </a:rPr>
              <a:t>,</a:t>
            </a:r>
          </a:p>
          <a:p>
            <a:pPr>
              <a:lnSpc>
                <a:spcPct val="80000"/>
              </a:lnSpc>
              <a:buClr>
                <a:srgbClr val="00E400"/>
              </a:buClr>
            </a:pPr>
            <a:endParaRPr lang="en-US" sz="2800" dirty="0" smtClean="0">
              <a:effectLst/>
              <a:cs typeface="Segoe UI Semibold" panose="020B0702040204020203" pitchFamily="34" charset="0"/>
            </a:endParaRPr>
          </a:p>
          <a:p>
            <a:pPr>
              <a:lnSpc>
                <a:spcPct val="80000"/>
              </a:lnSpc>
              <a:buClr>
                <a:srgbClr val="00E400"/>
              </a:buClr>
            </a:pPr>
            <a:r>
              <a:rPr lang="en-US" sz="2800" b="1" dirty="0" smtClean="0">
                <a:effectLst/>
                <a:cs typeface="Segoe UI" panose="020B0502040204020203" pitchFamily="34" charset="0"/>
              </a:rPr>
              <a:t>Ephesians 4:7</a:t>
            </a:r>
            <a:r>
              <a:rPr lang="en-US" sz="2800" dirty="0" smtClean="0">
                <a:effectLst/>
                <a:cs typeface="Segoe UI" panose="020B0502040204020203" pitchFamily="34" charset="0"/>
              </a:rPr>
              <a:t> </a:t>
            </a:r>
            <a:r>
              <a:rPr lang="en-US" sz="2800" dirty="0" smtClean="0">
                <a:effectLst/>
                <a:cs typeface="Segoe UI Semibold" panose="020B0702040204020203" pitchFamily="34" charset="0"/>
              </a:rPr>
              <a:t>But unto every one of us is given grace according to the measure of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 Semibold" panose="020B0702040204020203" pitchFamily="34" charset="0"/>
              </a:rPr>
              <a:t>the</a:t>
            </a:r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 gift of Christ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.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1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0"/>
            <a:ext cx="8510588" cy="16764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sz="4600" b="1" dirty="0">
                <a:solidFill>
                  <a:schemeClr val="tx1"/>
                </a:solidFill>
                <a:cs typeface="Segoe UI" panose="020B0502040204020203" pitchFamily="34" charset="0"/>
              </a:rPr>
              <a:t>Comparison </a:t>
            </a:r>
            <a:r>
              <a:rPr lang="en-US" sz="4600" b="1" dirty="0" smtClean="0">
                <a:solidFill>
                  <a:schemeClr val="tx1"/>
                </a:solidFill>
                <a:cs typeface="Segoe UI" panose="020B0502040204020203" pitchFamily="34" charset="0"/>
              </a:rPr>
              <a:t>of</a:t>
            </a:r>
            <a:br>
              <a:rPr lang="en-US" sz="4600" b="1" dirty="0" smtClean="0">
                <a:solidFill>
                  <a:schemeClr val="tx1"/>
                </a:solidFill>
                <a:cs typeface="Segoe UI" panose="020B0502040204020203" pitchFamily="34" charset="0"/>
              </a:rPr>
            </a:br>
            <a:r>
              <a:rPr lang="en-US" sz="4600" b="1" i="1" dirty="0" smtClean="0">
                <a:solidFill>
                  <a:srgbClr val="FFFF00"/>
                </a:solidFill>
                <a:cs typeface="Segoe UI" panose="020B0502040204020203" pitchFamily="34" charset="0"/>
              </a:rPr>
              <a:t>“</a:t>
            </a:r>
            <a:r>
              <a:rPr lang="en-US" sz="4600" b="1" i="1" dirty="0">
                <a:solidFill>
                  <a:srgbClr val="FFFF00"/>
                </a:solidFill>
                <a:cs typeface="Segoe UI" panose="020B0502040204020203" pitchFamily="34" charset="0"/>
              </a:rPr>
              <a:t>gift of”</a:t>
            </a:r>
            <a:r>
              <a:rPr lang="en-US" sz="4600" b="1" dirty="0">
                <a:solidFill>
                  <a:srgbClr val="FFFF00"/>
                </a:solidFill>
                <a:cs typeface="Segoe UI" panose="020B0502040204020203" pitchFamily="34" charset="0"/>
              </a:rPr>
              <a:t> </a:t>
            </a:r>
            <a:r>
              <a:rPr lang="en-US" sz="4600" b="1" dirty="0">
                <a:solidFill>
                  <a:schemeClr val="tx1"/>
                </a:solidFill>
                <a:cs typeface="Segoe UI" panose="020B0502040204020203" pitchFamily="34" charset="0"/>
              </a:rPr>
              <a:t>Passages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16764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828800"/>
            <a:ext cx="8540750" cy="464820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00E400"/>
              </a:buClr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8:20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effectLst/>
                <a:cs typeface="Segoe UI Semibold" panose="020B0702040204020203" pitchFamily="34" charset="0"/>
              </a:rPr>
              <a:t>But Peter said to him, "Your money perish with you, because you thought that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 Semibold" panose="020B0702040204020203" pitchFamily="34" charset="0"/>
              </a:rPr>
              <a:t>the </a:t>
            </a:r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gift of God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effectLst/>
                <a:cs typeface="Segoe UI Semibold" panose="020B0702040204020203" pitchFamily="34" charset="0"/>
              </a:rPr>
              <a:t>could be purchased with money!”</a:t>
            </a:r>
          </a:p>
          <a:p>
            <a:pPr>
              <a:lnSpc>
                <a:spcPct val="80000"/>
              </a:lnSpc>
              <a:buClr>
                <a:schemeClr val="bg1">
                  <a:lumMod val="75000"/>
                </a:schemeClr>
              </a:buClr>
            </a:pPr>
            <a:endParaRPr lang="en-US" sz="2800" dirty="0" smtClean="0">
              <a:effectLst/>
            </a:endParaRPr>
          </a:p>
          <a:p>
            <a:pPr>
              <a:lnSpc>
                <a:spcPct val="80000"/>
              </a:lnSpc>
              <a:buClr>
                <a:srgbClr val="00E400"/>
              </a:buClr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2:38 </a:t>
            </a:r>
            <a:r>
              <a:rPr lang="en-US" sz="2800" dirty="0" smtClean="0">
                <a:effectLst/>
                <a:cs typeface="Segoe UI Semibold" panose="020B0702040204020203" pitchFamily="34" charset="0"/>
              </a:rPr>
              <a:t>Then Peter said</a:t>
            </a:r>
            <a:br>
              <a:rPr lang="en-US" sz="2800" dirty="0" smtClean="0">
                <a:effectLst/>
                <a:cs typeface="Segoe UI Semibold" panose="020B0702040204020203" pitchFamily="34" charset="0"/>
              </a:rPr>
            </a:br>
            <a:r>
              <a:rPr lang="en-US" sz="2800" dirty="0" smtClean="0">
                <a:effectLst/>
                <a:cs typeface="Segoe UI Semibold" panose="020B0702040204020203" pitchFamily="34" charset="0"/>
              </a:rPr>
              <a:t>to them, "Repent, and let</a:t>
            </a:r>
            <a:br>
              <a:rPr lang="en-US" sz="2800" dirty="0" smtClean="0">
                <a:effectLst/>
                <a:cs typeface="Segoe UI Semibold" panose="020B0702040204020203" pitchFamily="34" charset="0"/>
              </a:rPr>
            </a:br>
            <a:r>
              <a:rPr lang="en-US" sz="2800" dirty="0" smtClean="0">
                <a:effectLst/>
                <a:cs typeface="Segoe UI Semibold" panose="020B0702040204020203" pitchFamily="34" charset="0"/>
              </a:rPr>
              <a:t>every one of you be baptized</a:t>
            </a:r>
            <a:br>
              <a:rPr lang="en-US" sz="2800" dirty="0" smtClean="0">
                <a:effectLst/>
                <a:cs typeface="Segoe UI Semibold" panose="020B0702040204020203" pitchFamily="34" charset="0"/>
              </a:rPr>
            </a:br>
            <a:r>
              <a:rPr lang="en-US" sz="2800" dirty="0" smtClean="0">
                <a:effectLst/>
                <a:cs typeface="Segoe UI Semibold" panose="020B0702040204020203" pitchFamily="34" charset="0"/>
              </a:rPr>
              <a:t>in the name of Jesus Christ</a:t>
            </a:r>
            <a:br>
              <a:rPr lang="en-US" sz="2800" dirty="0" smtClean="0">
                <a:effectLst/>
                <a:cs typeface="Segoe UI Semibold" panose="020B0702040204020203" pitchFamily="34" charset="0"/>
              </a:rPr>
            </a:br>
            <a:r>
              <a:rPr lang="en-US" sz="2800" dirty="0" smtClean="0">
                <a:effectLst/>
                <a:cs typeface="Segoe UI Semibold" panose="020B0702040204020203" pitchFamily="34" charset="0"/>
              </a:rPr>
              <a:t>for the remission of sins;</a:t>
            </a:r>
            <a:br>
              <a:rPr lang="en-US" sz="2800" dirty="0" smtClean="0">
                <a:effectLst/>
                <a:cs typeface="Segoe UI Semibold" panose="020B0702040204020203" pitchFamily="34" charset="0"/>
              </a:rPr>
            </a:br>
            <a:r>
              <a:rPr lang="en-US" sz="2800" dirty="0" smtClean="0">
                <a:effectLst/>
                <a:cs typeface="Segoe UI Semibold" panose="020B0702040204020203" pitchFamily="34" charset="0"/>
              </a:rPr>
              <a:t>and you shall receive</a:t>
            </a:r>
            <a:br>
              <a:rPr lang="en-US" sz="2800" dirty="0" smtClean="0">
                <a:effectLst/>
                <a:cs typeface="Segoe UI Semibold" panose="020B0702040204020203" pitchFamily="34" charset="0"/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 Semibold" panose="020B0702040204020203" pitchFamily="34" charset="0"/>
              </a:rPr>
              <a:t>the </a:t>
            </a:r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gift of the Holy Spirit</a:t>
            </a:r>
            <a:r>
              <a:rPr lang="en-US" sz="2800" dirty="0" smtClean="0">
                <a:effectLst/>
                <a:cs typeface="Segoe UI Semibold" panose="020B0702040204020203" pitchFamily="34" charset="0"/>
              </a:rPr>
              <a:t>.”</a:t>
            </a:r>
            <a:endParaRPr lang="en-US" sz="2800" dirty="0">
              <a:effectLst/>
              <a:cs typeface="Segoe UI Semibold" panose="020B07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9" name="Picture 8" descr="studyforlifechan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3276600"/>
            <a:ext cx="3389243" cy="2688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0"/>
            <a:ext cx="8510588" cy="16764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sz="4600" b="1" dirty="0">
                <a:solidFill>
                  <a:schemeClr val="tx1"/>
                </a:solidFill>
                <a:cs typeface="Segoe UI" panose="020B0502040204020203" pitchFamily="34" charset="0"/>
              </a:rPr>
              <a:t>Comparison </a:t>
            </a:r>
            <a:r>
              <a:rPr lang="en-US" sz="4600" b="1" dirty="0" smtClean="0">
                <a:solidFill>
                  <a:schemeClr val="tx1"/>
                </a:solidFill>
                <a:cs typeface="Segoe UI" panose="020B0502040204020203" pitchFamily="34" charset="0"/>
              </a:rPr>
              <a:t>of</a:t>
            </a:r>
            <a:br>
              <a:rPr lang="en-US" sz="4600" b="1" dirty="0" smtClean="0">
                <a:solidFill>
                  <a:schemeClr val="tx1"/>
                </a:solidFill>
                <a:cs typeface="Segoe UI" panose="020B0502040204020203" pitchFamily="34" charset="0"/>
              </a:rPr>
            </a:br>
            <a:r>
              <a:rPr lang="en-US" sz="4600" b="1" i="1" dirty="0" smtClean="0">
                <a:solidFill>
                  <a:srgbClr val="FFFF00"/>
                </a:solidFill>
                <a:cs typeface="Segoe UI" panose="020B0502040204020203" pitchFamily="34" charset="0"/>
              </a:rPr>
              <a:t>“</a:t>
            </a:r>
            <a:r>
              <a:rPr lang="en-US" sz="4600" b="1" i="1" dirty="0">
                <a:solidFill>
                  <a:srgbClr val="FFFF00"/>
                </a:solidFill>
                <a:cs typeface="Segoe UI" panose="020B0502040204020203" pitchFamily="34" charset="0"/>
              </a:rPr>
              <a:t>gift of”</a:t>
            </a:r>
            <a:r>
              <a:rPr lang="en-US" sz="4600" b="1" dirty="0">
                <a:solidFill>
                  <a:srgbClr val="FFFF00"/>
                </a:solidFill>
                <a:cs typeface="Segoe UI" panose="020B0502040204020203" pitchFamily="34" charset="0"/>
              </a:rPr>
              <a:t> </a:t>
            </a:r>
            <a:r>
              <a:rPr lang="en-US" sz="4600" b="1" dirty="0">
                <a:solidFill>
                  <a:schemeClr val="tx1"/>
                </a:solidFill>
                <a:cs typeface="Segoe UI" panose="020B0502040204020203" pitchFamily="34" charset="0"/>
              </a:rPr>
              <a:t>Passages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16764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The </a:t>
            </a:r>
            <a:r>
              <a:rPr lang="en-US" sz="4000" b="1" i="1" dirty="0" smtClean="0">
                <a:solidFill>
                  <a:schemeClr val="tx1"/>
                </a:solidFill>
              </a:rPr>
              <a:t>“</a:t>
            </a:r>
            <a:r>
              <a:rPr lang="en-US" sz="4000" b="1" i="1" dirty="0" smtClean="0">
                <a:solidFill>
                  <a:srgbClr val="FFFF00"/>
                </a:solidFill>
              </a:rPr>
              <a:t>gift of the Holy Spirit</a:t>
            </a:r>
            <a:r>
              <a:rPr lang="en-US" sz="4000" b="1" i="1" dirty="0" smtClean="0">
                <a:solidFill>
                  <a:schemeClr val="tx1"/>
                </a:solidFill>
              </a:rPr>
              <a:t>”</a:t>
            </a:r>
            <a:r>
              <a:rPr lang="en-US" sz="4600" b="1" dirty="0" smtClean="0">
                <a:solidFill>
                  <a:schemeClr val="tx1"/>
                </a:solidFill>
              </a:rPr>
              <a:t/>
            </a:r>
            <a:br>
              <a:rPr lang="en-US" sz="4600" b="1" dirty="0" smtClean="0">
                <a:solidFill>
                  <a:schemeClr val="tx1"/>
                </a:solidFill>
              </a:rPr>
            </a:br>
            <a:r>
              <a:rPr lang="en-US" sz="4600" b="1" dirty="0" smtClean="0">
                <a:solidFill>
                  <a:schemeClr val="tx1"/>
                </a:solidFill>
              </a:rPr>
              <a:t>Immediate Context</a:t>
            </a:r>
            <a:endParaRPr lang="en-US" sz="4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676400"/>
            <a:ext cx="8540750" cy="4876800"/>
          </a:xfrm>
        </p:spPr>
        <p:txBody>
          <a:bodyPr/>
          <a:lstStyle/>
          <a:p>
            <a:pPr>
              <a:buClr>
                <a:srgbClr val="00E400"/>
              </a:buClr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point of Peter’s sermon</a:t>
            </a:r>
          </a:p>
          <a:p>
            <a:pPr lvl="1">
              <a:buClr>
                <a:srgbClr val="FFFF00"/>
              </a:buClr>
            </a:pPr>
            <a:r>
              <a:rPr lang="en-US" sz="3000" dirty="0" smtClean="0">
                <a:solidFill>
                  <a:srgbClr val="FFFF00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Acts 2:21; Joel 2:32</a:t>
            </a:r>
          </a:p>
          <a:p>
            <a:pPr>
              <a:buClr>
                <a:srgbClr val="00E400"/>
              </a:buClr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Promise to “all nations”</a:t>
            </a:r>
          </a:p>
          <a:p>
            <a:pPr lvl="1">
              <a:buClr>
                <a:srgbClr val="FFFF00"/>
              </a:buClr>
            </a:pPr>
            <a:r>
              <a:rPr lang="en-US" sz="3000" dirty="0" smtClean="0">
                <a:solidFill>
                  <a:srgbClr val="FFFF00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Romans 10:12-13</a:t>
            </a:r>
          </a:p>
          <a:p>
            <a:pPr lvl="1">
              <a:buClr>
                <a:srgbClr val="FFFF00"/>
              </a:buClr>
            </a:pPr>
            <a:r>
              <a:rPr lang="en-US" sz="3000" dirty="0" smtClean="0">
                <a:solidFill>
                  <a:srgbClr val="FFFF00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Acts 2:39</a:t>
            </a:r>
          </a:p>
          <a:p>
            <a:pPr lvl="1">
              <a:buClr>
                <a:srgbClr val="FFFF00"/>
              </a:buClr>
            </a:pPr>
            <a:r>
              <a:rPr lang="en-US" sz="3000" dirty="0" smtClean="0">
                <a:solidFill>
                  <a:srgbClr val="FFFF00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2:13</a:t>
            </a:r>
          </a:p>
          <a:p>
            <a:pPr>
              <a:buClr>
                <a:srgbClr val="00E400"/>
              </a:buClr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</a:t>
            </a:r>
          </a:p>
          <a:p>
            <a:pPr lvl="1">
              <a:buClr>
                <a:srgbClr val="FFFF00"/>
              </a:buClr>
            </a:pPr>
            <a:r>
              <a:rPr lang="en-US" sz="3000" dirty="0" smtClean="0">
                <a:solidFill>
                  <a:srgbClr val="FFFF00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Promised to both Jews and Gentiles</a:t>
            </a:r>
            <a:endParaRPr lang="en-US" sz="3000" dirty="0">
              <a:solidFill>
                <a:srgbClr val="FFFF00"/>
              </a:solidFill>
              <a:effectLst/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1" name="Vertical Scroll 10"/>
          <p:cNvSpPr/>
          <p:nvPr/>
        </p:nvSpPr>
        <p:spPr bwMode="auto">
          <a:xfrm>
            <a:off x="5029200" y="2209799"/>
            <a:ext cx="3733800" cy="3276601"/>
          </a:xfrm>
          <a:prstGeom prst="verticalScroll">
            <a:avLst/>
          </a:prstGeom>
          <a:solidFill>
            <a:srgbClr val="D7AE8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68476"/>
            <a:ext cx="2667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 Semibold" panose="020B0702040204020203" pitchFamily="34" charset="0"/>
              </a:rPr>
              <a:t>The</a:t>
            </a:r>
            <a:br>
              <a:rPr 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 Semibold" panose="020B0702040204020203" pitchFamily="34" charset="0"/>
              </a:rPr>
            </a:br>
            <a:r>
              <a:rPr 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 Semibold" panose="020B0702040204020203" pitchFamily="34" charset="0"/>
              </a:rPr>
              <a:t>Gift</a:t>
            </a:r>
            <a:br>
              <a:rPr 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 Semibold" panose="020B0702040204020203" pitchFamily="34" charset="0"/>
              </a:rPr>
            </a:br>
            <a:r>
              <a:rPr 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 Semibold" panose="020B0702040204020203" pitchFamily="34" charset="0"/>
              </a:rPr>
              <a:t>of the</a:t>
            </a:r>
            <a:br>
              <a:rPr 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 Semibold" panose="020B0702040204020203" pitchFamily="34" charset="0"/>
              </a:rPr>
            </a:br>
            <a:r>
              <a:rPr 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 Semibold" panose="020B0702040204020203" pitchFamily="34" charset="0"/>
              </a:rPr>
              <a:t>Holy Spirit</a:t>
            </a:r>
            <a:endParaRPr lang="en-US" sz="36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86400" y="4716959"/>
            <a:ext cx="280792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5080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Salvation</a:t>
            </a:r>
            <a:endParaRPr lang="en-US" sz="4400" b="1" cap="none" spc="0" dirty="0">
              <a:ln w="5080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16764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The </a:t>
            </a:r>
            <a:r>
              <a:rPr lang="en-US" sz="4000" b="1" i="1" dirty="0" smtClean="0">
                <a:solidFill>
                  <a:schemeClr val="tx1"/>
                </a:solidFill>
              </a:rPr>
              <a:t>“</a:t>
            </a:r>
            <a:r>
              <a:rPr lang="en-US" sz="4000" b="1" i="1" dirty="0" smtClean="0">
                <a:solidFill>
                  <a:srgbClr val="FFFF00"/>
                </a:solidFill>
              </a:rPr>
              <a:t>gift of the Holy Spirit</a:t>
            </a:r>
            <a:r>
              <a:rPr lang="en-US" sz="4000" b="1" i="1" dirty="0" smtClean="0">
                <a:solidFill>
                  <a:schemeClr val="tx1"/>
                </a:solidFill>
              </a:rPr>
              <a:t>”</a:t>
            </a:r>
            <a:r>
              <a:rPr lang="en-US" sz="4600" b="1" dirty="0" smtClean="0"/>
              <a:t/>
            </a:r>
            <a:br>
              <a:rPr lang="en-US" sz="4600" b="1" dirty="0" smtClean="0"/>
            </a:br>
            <a:r>
              <a:rPr lang="en-US" sz="4600" b="1" dirty="0" smtClean="0">
                <a:solidFill>
                  <a:schemeClr val="tx1"/>
                </a:solidFill>
              </a:rPr>
              <a:t>Remote Context</a:t>
            </a:r>
            <a:endParaRPr lang="en-US" sz="46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1850172"/>
            <a:ext cx="8534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“But rise and stand on your feet; for I have appeared to you for this purpose, to make you a minister and a witness both of the things which you have seen and of the things which I will yet reveal to you. I will deliver you from the Jewish people, as well as from the Gentiles, to whom I now send you, to 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open their eyes</a:t>
            </a:r>
            <a:r>
              <a:rPr lang="en-US" sz="2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in order to 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turn them from darkness to light</a:t>
            </a:r>
            <a:r>
              <a:rPr lang="en-US" sz="2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and from the 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power of Satan to God</a:t>
            </a:r>
            <a:r>
              <a:rPr lang="en-US" sz="2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that they may 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receive forgiveness of sins</a:t>
            </a: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and an inheritance among those who are </a:t>
            </a:r>
            <a:r>
              <a:rPr lang="en-US" sz="2600" b="1" dirty="0" smtClean="0">
                <a:solidFill>
                  <a:srgbClr val="00E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sanctified by faith in Me</a:t>
            </a:r>
            <a:r>
              <a:rPr lang="en-US" sz="2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.” </a:t>
            </a:r>
            <a:r>
              <a:rPr lang="en-US" sz="2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(Acts 26:16-18)</a:t>
            </a:r>
            <a:endParaRPr lang="en-US" sz="2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16764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The </a:t>
            </a:r>
            <a:r>
              <a:rPr lang="en-US" sz="4000" b="1" i="1" dirty="0" smtClean="0">
                <a:solidFill>
                  <a:schemeClr val="tx1"/>
                </a:solidFill>
              </a:rPr>
              <a:t>“</a:t>
            </a:r>
            <a:r>
              <a:rPr lang="en-US" sz="4000" b="1" i="1" dirty="0" smtClean="0">
                <a:solidFill>
                  <a:srgbClr val="FFFF00"/>
                </a:solidFill>
              </a:rPr>
              <a:t>gift of the Holy Spirit</a:t>
            </a:r>
            <a:r>
              <a:rPr lang="en-US" sz="4000" b="1" i="1" dirty="0" smtClean="0">
                <a:solidFill>
                  <a:schemeClr val="tx1"/>
                </a:solidFill>
              </a:rPr>
              <a:t>”</a:t>
            </a:r>
            <a:r>
              <a:rPr lang="en-US" sz="4600" b="1" dirty="0" smtClean="0"/>
              <a:t/>
            </a:r>
            <a:br>
              <a:rPr lang="en-US" sz="4600" b="1" dirty="0" smtClean="0"/>
            </a:br>
            <a:r>
              <a:rPr lang="en-US" sz="4600" b="1" dirty="0" smtClean="0">
                <a:solidFill>
                  <a:schemeClr val="tx1"/>
                </a:solidFill>
              </a:rPr>
              <a:t>Remote Context</a:t>
            </a:r>
            <a:endParaRPr lang="en-US" sz="4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752599"/>
            <a:ext cx="8613775" cy="4373563"/>
          </a:xfrm>
        </p:spPr>
        <p:txBody>
          <a:bodyPr/>
          <a:lstStyle/>
          <a:p>
            <a:pPr>
              <a:buClr>
                <a:srgbClr val="00E400"/>
              </a:buClr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Commentary on the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“gift of the Holy Spirit”</a:t>
            </a:r>
          </a:p>
          <a:p>
            <a:pPr lvl="1">
              <a:buClr>
                <a:srgbClr val="FFFF00"/>
              </a:buClr>
            </a:pPr>
            <a:r>
              <a:rPr lang="en-US" sz="3400" dirty="0" smtClean="0">
                <a:effectLst/>
                <a:cs typeface="Segoe UI Semibold" panose="020B0702040204020203" pitchFamily="34" charset="0"/>
              </a:rPr>
              <a:t>Paul was not teaching anything different</a:t>
            </a:r>
          </a:p>
          <a:p>
            <a:pPr lvl="1">
              <a:buClr>
                <a:srgbClr val="FFFF00"/>
              </a:buClr>
            </a:pPr>
            <a:r>
              <a:rPr lang="en-US" sz="3400" dirty="0" smtClean="0">
                <a:effectLst/>
                <a:cs typeface="Segoe UI Semibold" panose="020B0702040204020203" pitchFamily="34" charset="0"/>
              </a:rPr>
              <a:t>The promised inheritance that resulted from their receiving the remission of sins was “the </a:t>
            </a:r>
            <a:r>
              <a:rPr lang="en-US" sz="3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gift of the Holy Spirit</a:t>
            </a:r>
            <a:r>
              <a:rPr lang="en-US" sz="3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”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6248400"/>
            <a:ext cx="9144000" cy="3048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073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3124200"/>
          </a:xfrm>
          <a:prstGeom prst="rect">
            <a:avLst/>
          </a:prstGeom>
          <a:solidFill>
            <a:srgbClr val="66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799"/>
            <a:ext cx="5946775" cy="2733021"/>
          </a:xfrm>
        </p:spPr>
        <p:txBody>
          <a:bodyPr/>
          <a:lstStyle/>
          <a:p>
            <a:pPr algn="l"/>
            <a:r>
              <a:rPr lang="en-US" sz="4600" b="1" dirty="0" smtClean="0">
                <a:solidFill>
                  <a:schemeClr val="tx1"/>
                </a:solidFill>
              </a:rPr>
              <a:t>How Can This</a:t>
            </a:r>
            <a:br>
              <a:rPr lang="en-US" sz="4600" b="1" dirty="0" smtClean="0">
                <a:solidFill>
                  <a:schemeClr val="tx1"/>
                </a:solidFill>
              </a:rPr>
            </a:br>
            <a:r>
              <a:rPr lang="en-US" sz="4600" b="1" dirty="0" smtClean="0">
                <a:solidFill>
                  <a:schemeClr val="tx1"/>
                </a:solidFill>
              </a:rPr>
              <a:t>Salvation Be the</a:t>
            </a:r>
            <a:r>
              <a:rPr lang="en-US" sz="4600" b="1" dirty="0" smtClean="0"/>
              <a:t/>
            </a:r>
            <a:br>
              <a:rPr lang="en-US" sz="4600" b="1" dirty="0" smtClean="0"/>
            </a:br>
            <a:r>
              <a:rPr lang="en-US" sz="4600" b="1" i="1" dirty="0" smtClean="0">
                <a:solidFill>
                  <a:schemeClr val="tx1"/>
                </a:solidFill>
              </a:rPr>
              <a:t>“</a:t>
            </a:r>
            <a:r>
              <a:rPr lang="en-US" sz="4600" b="1" i="1" dirty="0" smtClean="0">
                <a:solidFill>
                  <a:srgbClr val="FFFF00"/>
                </a:solidFill>
              </a:rPr>
              <a:t>gift of </a:t>
            </a:r>
            <a:r>
              <a:rPr lang="en-US" sz="4600" b="1" i="1" dirty="0" smtClean="0">
                <a:solidFill>
                  <a:schemeClr val="tx1"/>
                </a:solidFill>
              </a:rPr>
              <a:t>the</a:t>
            </a:r>
            <a:br>
              <a:rPr lang="en-US" sz="4600" b="1" i="1" dirty="0" smtClean="0">
                <a:solidFill>
                  <a:schemeClr val="tx1"/>
                </a:solidFill>
              </a:rPr>
            </a:br>
            <a:r>
              <a:rPr lang="en-US" sz="4600" b="1" i="1" dirty="0" smtClean="0">
                <a:solidFill>
                  <a:srgbClr val="FFFF00"/>
                </a:solidFill>
              </a:rPr>
              <a:t> </a:t>
            </a:r>
            <a:r>
              <a:rPr lang="en-US" sz="4600" b="1" i="1" dirty="0" smtClean="0">
                <a:solidFill>
                  <a:srgbClr val="00E400"/>
                </a:solidFill>
              </a:rPr>
              <a:t>Holy Spirit</a:t>
            </a:r>
            <a:r>
              <a:rPr lang="en-US" sz="4600" b="1" i="1" dirty="0" smtClean="0">
                <a:solidFill>
                  <a:schemeClr val="tx1"/>
                </a:solidFill>
              </a:rPr>
              <a:t>?”</a:t>
            </a:r>
            <a:endParaRPr lang="en-US" sz="4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3124200"/>
            <a:ext cx="8613775" cy="2667000"/>
          </a:xfrm>
          <a:solidFill>
            <a:srgbClr val="000000"/>
          </a:solidFill>
        </p:spPr>
        <p:txBody>
          <a:bodyPr/>
          <a:lstStyle/>
          <a:p>
            <a:pPr>
              <a:buClr>
                <a:srgbClr val="00E400"/>
              </a:buClr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1:3-23</a:t>
            </a:r>
          </a:p>
          <a:p>
            <a:pPr lvl="1">
              <a:buClr>
                <a:srgbClr val="FFFF00"/>
              </a:buClr>
            </a:pPr>
            <a:r>
              <a:rPr lang="en-US" dirty="0" smtClean="0">
                <a:solidFill>
                  <a:srgbClr val="FFFF00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Called “children of obedience”</a:t>
            </a:r>
            <a:r>
              <a:rPr lang="en-US" dirty="0" smtClean="0">
                <a:solidFill>
                  <a:srgbClr val="FFFF00"/>
                </a:solidFill>
                <a:effectLst/>
                <a:cs typeface="Segoe UI Semibold" panose="020B0702040204020203" pitchFamily="34" charset="0"/>
              </a:rPr>
              <a:t> </a:t>
            </a:r>
            <a:r>
              <a:rPr lang="en-US" dirty="0" smtClean="0">
                <a:effectLst/>
                <a:cs typeface="Segoe UI Semibold" panose="020B0702040204020203" pitchFamily="34" charset="0"/>
              </a:rPr>
              <a:t>(v14)</a:t>
            </a:r>
          </a:p>
          <a:p>
            <a:pPr lvl="1">
              <a:buClr>
                <a:srgbClr val="FFFF00"/>
              </a:buClr>
            </a:pPr>
            <a:r>
              <a:rPr lang="en-US" dirty="0" smtClean="0">
                <a:solidFill>
                  <a:srgbClr val="FFFF00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Redeemed by the blood of Jesus </a:t>
            </a:r>
            <a:r>
              <a:rPr lang="en-US" dirty="0" smtClean="0">
                <a:effectLst/>
                <a:cs typeface="Segoe UI Semibold" panose="020B0702040204020203" pitchFamily="34" charset="0"/>
              </a:rPr>
              <a:t>(v18-19)</a:t>
            </a:r>
          </a:p>
          <a:p>
            <a:pPr lvl="1">
              <a:buClr>
                <a:srgbClr val="FFFF00"/>
              </a:buClr>
            </a:pPr>
            <a:r>
              <a:rPr lang="en-US" dirty="0" smtClean="0">
                <a:solidFill>
                  <a:srgbClr val="FFFF00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Souls purified by obeying the truth </a:t>
            </a:r>
            <a:r>
              <a:rPr lang="en-US" dirty="0" smtClean="0">
                <a:effectLst/>
                <a:cs typeface="Segoe UI Semibold" panose="020B0702040204020203" pitchFamily="34" charset="0"/>
              </a:rPr>
              <a:t>(v22)</a:t>
            </a:r>
          </a:p>
          <a:p>
            <a:pPr lvl="1">
              <a:buClr>
                <a:srgbClr val="FFFF00"/>
              </a:buClr>
            </a:pPr>
            <a:r>
              <a:rPr lang="en-US" dirty="0" smtClean="0">
                <a:solidFill>
                  <a:srgbClr val="FFFF00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Begotten by the Word of God </a:t>
            </a:r>
            <a:r>
              <a:rPr lang="en-US" dirty="0" smtClean="0">
                <a:effectLst/>
                <a:cs typeface="Segoe UI Semibold" panose="020B0702040204020203" pitchFamily="34" charset="0"/>
              </a:rPr>
              <a:t>(v23)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04800" y="5791200"/>
            <a:ext cx="8534400" cy="762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140" y="508000"/>
            <a:ext cx="3296860" cy="2159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6" name="TextBox 15"/>
          <p:cNvSpPr txBox="1"/>
          <p:nvPr/>
        </p:nvSpPr>
        <p:spPr>
          <a:xfrm>
            <a:off x="304800" y="58674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This is a description of the “</a:t>
            </a:r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gift of the Holy Spirit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”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981385"/>
              </p:ext>
            </p:extLst>
          </p:nvPr>
        </p:nvGraphicFramePr>
        <p:xfrm>
          <a:off x="4495800" y="173038"/>
          <a:ext cx="3581400" cy="218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7" name="Drawing" r:id="rId4" imgW="3038400" imgH="1857240" progId="Presentations.Drawing.15">
                  <p:embed/>
                </p:oleObj>
              </mc:Choice>
              <mc:Fallback>
                <p:oleObj name="Drawing" r:id="rId4" imgW="3038400" imgH="1857240" progId="Presentations.Drawing.15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73038"/>
                        <a:ext cx="3581400" cy="218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4572000" y="477838"/>
            <a:ext cx="1676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>
                <a:solidFill>
                  <a:srgbClr val="00E4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" panose="020B0502040204020203" pitchFamily="34" charset="0"/>
              </a:rPr>
              <a:t>Salvation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16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66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3660" y="304800"/>
            <a:ext cx="4399340" cy="2460823"/>
          </a:xfrm>
        </p:spPr>
        <p:txBody>
          <a:bodyPr/>
          <a:lstStyle/>
          <a:p>
            <a:r>
              <a:rPr lang="en-US" sz="5400" b="1" dirty="0" smtClean="0">
                <a:ln w="1905"/>
                <a:solidFill>
                  <a:schemeClr val="tx1"/>
                </a:solidFill>
                <a:effectLst>
                  <a:glow rad="101600">
                    <a:srgbClr val="99FF66">
                      <a:alpha val="4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SALVATION</a:t>
            </a:r>
            <a:r>
              <a:rPr lang="en-US" sz="5400" i="1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5400" i="1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 dirty="0" smtClean="0">
                <a:solidFill>
                  <a:schemeClr val="tx1"/>
                </a:solidFill>
              </a:rPr>
              <a:t>is the </a:t>
            </a:r>
            <a:r>
              <a:rPr lang="en-US" b="1" dirty="0" smtClean="0">
                <a:solidFill>
                  <a:srgbClr val="FFFF00"/>
                </a:solidFill>
              </a:rPr>
              <a:t>“</a:t>
            </a:r>
            <a:r>
              <a:rPr lang="en-US" b="1" i="1" dirty="0" smtClean="0">
                <a:solidFill>
                  <a:srgbClr val="FFFF00"/>
                </a:solidFill>
              </a:rPr>
              <a:t>gift of” </a:t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rgbClr val="00E400"/>
                </a:solidFill>
              </a:rPr>
              <a:t>Holy </a:t>
            </a:r>
            <a:r>
              <a:rPr lang="en-US" sz="5400" b="1" dirty="0" smtClean="0">
                <a:solidFill>
                  <a:srgbClr val="00E400"/>
                </a:solidFill>
              </a:rPr>
              <a:t>Spirit</a:t>
            </a:r>
            <a:endParaRPr lang="en-US" sz="5400" b="1" dirty="0">
              <a:solidFill>
                <a:srgbClr val="00E4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95600"/>
            <a:ext cx="8540750" cy="3200400"/>
          </a:xfrm>
          <a:solidFill>
            <a:schemeClr val="tx1"/>
          </a:solidFill>
        </p:spPr>
        <p:txBody>
          <a:bodyPr/>
          <a:lstStyle/>
          <a:p>
            <a:pPr>
              <a:buClr>
                <a:srgbClr val="00E400"/>
              </a:buClr>
            </a:pPr>
            <a:r>
              <a:rPr lang="en-US" sz="3000" dirty="0" smtClean="0">
                <a:solidFill>
                  <a:srgbClr val="CC00CC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Salvation prophesied by the Holy Spirit</a:t>
            </a:r>
          </a:p>
          <a:p>
            <a:pPr>
              <a:buClr>
                <a:srgbClr val="00E400"/>
              </a:buClr>
            </a:pPr>
            <a:r>
              <a:rPr lang="en-US" sz="3000" dirty="0" smtClean="0">
                <a:solidFill>
                  <a:srgbClr val="CC00CC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Salvation announced by those who preached</a:t>
            </a:r>
          </a:p>
          <a:p>
            <a:pPr>
              <a:buClr>
                <a:srgbClr val="00E400"/>
              </a:buClr>
            </a:pPr>
            <a:r>
              <a:rPr lang="en-US" sz="3000" dirty="0" smtClean="0">
                <a:solidFill>
                  <a:srgbClr val="CC00CC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Their message validated by the Holy Spirit</a:t>
            </a:r>
          </a:p>
          <a:p>
            <a:pPr>
              <a:buClr>
                <a:srgbClr val="00E400"/>
              </a:buClr>
            </a:pPr>
            <a:r>
              <a:rPr lang="en-US" sz="3000" dirty="0" smtClean="0">
                <a:solidFill>
                  <a:srgbClr val="CC00CC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Promise to all who repent and are baptized</a:t>
            </a:r>
          </a:p>
          <a:p>
            <a:pPr>
              <a:buClr>
                <a:srgbClr val="00E400"/>
              </a:buClr>
            </a:pPr>
            <a:r>
              <a:rPr lang="en-US" sz="3000" dirty="0" smtClean="0">
                <a:solidFill>
                  <a:srgbClr val="CC00CC"/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All in compliance with Acts 2:38 receive the</a:t>
            </a:r>
            <a:r>
              <a:rPr lang="en-US" sz="3000" b="1" dirty="0" smtClean="0">
                <a:solidFill>
                  <a:srgbClr val="CC00CC"/>
                </a:solidFill>
                <a:effectLst/>
                <a:cs typeface="Segoe UI Semibold" panose="020B0702040204020203" pitchFamily="34" charset="0"/>
              </a:rPr>
              <a:t/>
            </a:r>
            <a:br>
              <a:rPr lang="en-US" sz="3000" b="1" dirty="0" smtClean="0">
                <a:solidFill>
                  <a:srgbClr val="CC00CC"/>
                </a:solidFill>
                <a:effectLst/>
                <a:cs typeface="Segoe UI Semibold" panose="020B0702040204020203" pitchFamily="34" charset="0"/>
              </a:rPr>
            </a:br>
            <a:r>
              <a:rPr lang="en-US" sz="30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“gift of the Holy Spirit”</a:t>
            </a:r>
          </a:p>
          <a:p>
            <a:pPr>
              <a:buClr>
                <a:schemeClr val="bg1">
                  <a:lumMod val="75000"/>
                </a:schemeClr>
              </a:buClr>
            </a:pPr>
            <a:endParaRPr lang="en-US" sz="2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6096000"/>
            <a:ext cx="9144000" cy="4572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CC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3296860" cy="2159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74886"/>
              </p:ext>
            </p:extLst>
          </p:nvPr>
        </p:nvGraphicFramePr>
        <p:xfrm>
          <a:off x="1066800" y="152400"/>
          <a:ext cx="3657600" cy="223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3" name="Drawing" r:id="rId4" imgW="3038400" imgH="1857240" progId="Presentations.Drawing.14">
                  <p:embed/>
                </p:oleObj>
              </mc:Choice>
              <mc:Fallback>
                <p:oleObj name="Drawing" r:id="rId4" imgW="3038400" imgH="1857240" progId="Presentations.Drawing.1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52400"/>
                        <a:ext cx="3657600" cy="223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048000" y="436602"/>
            <a:ext cx="1676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00E4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" panose="020B0502040204020203" pitchFamily="34" charset="0"/>
              </a:rPr>
              <a:t>Acts 3:19</a:t>
            </a:r>
            <a:endParaRPr lang="en-US" sz="2600" b="1" dirty="0">
              <a:solidFill>
                <a:srgbClr val="00E4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585</TotalTime>
  <Words>472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Segoe UI</vt:lpstr>
      <vt:lpstr>Segoe UI Semibold</vt:lpstr>
      <vt:lpstr>Wingdings</vt:lpstr>
      <vt:lpstr>Clouds</vt:lpstr>
      <vt:lpstr>Drawing</vt:lpstr>
      <vt:lpstr>“…the gift of the Holy Spirit”</vt:lpstr>
      <vt:lpstr>PowerPoint Presentation</vt:lpstr>
      <vt:lpstr>Comparison of “gift of” Passages</vt:lpstr>
      <vt:lpstr>Comparison of “gift of” Passages</vt:lpstr>
      <vt:lpstr>The “gift of the Holy Spirit” Immediate Context</vt:lpstr>
      <vt:lpstr>The “gift of the Holy Spirit” Remote Context</vt:lpstr>
      <vt:lpstr>The “gift of the Holy Spirit” Remote Context</vt:lpstr>
      <vt:lpstr>How Can This Salvation Be the “gift of the  Holy Spirit?”</vt:lpstr>
      <vt:lpstr>SALVATION is the “gift of”  the Holy Spirit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“…the gift of the Holy Spirit”</dc:title>
  <dc:creator>Richie Thetford</dc:creator>
  <cp:lastModifiedBy>Richard Thetford</cp:lastModifiedBy>
  <cp:revision>71</cp:revision>
  <dcterms:created xsi:type="dcterms:W3CDTF">2004-01-20T19:50:25Z</dcterms:created>
  <dcterms:modified xsi:type="dcterms:W3CDTF">2016-01-23T18:32:25Z</dcterms:modified>
</cp:coreProperties>
</file>