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643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BF660B-55F4-4CC2-A0CB-3B71AC5AC3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35379A5-B2DF-4EE6-8407-F88BE579B6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F8AF4E-C858-4448-BD68-142757A44D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C4548-912A-463D-BBB6-0516526A87A4}" type="datetimeFigureOut">
              <a:rPr lang="en-US" smtClean="0"/>
              <a:t>11/14/2021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13B801-5E20-424D-9153-7231E2BD58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BFDDEB-C310-4BA4-92CA-0A124850B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EFE4D-B0DD-4AD8-ACF7-F61849FB75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540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3FBCDD-BE6E-4AE2-BCF0-C659E168AD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119C650-B0A5-47D9-899B-7E2C9DCDF7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E2ABD3-607F-4525-A07A-91D0819E4F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C4548-912A-463D-BBB6-0516526A87A4}" type="datetimeFigureOut">
              <a:rPr lang="en-US" smtClean="0"/>
              <a:t>11/14/2021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D9942C-25BF-4AB8-B593-A1025DF496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DEF096-F5FB-48FC-9703-7FC3D18056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EFE4D-B0DD-4AD8-ACF7-F61849FB75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836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F79D3B2-02CD-49D7-A76C-53436D49C55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FCC5F7C-8F24-4EBE-A64C-3EA949F555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2F8F3F-A92C-4DF7-82BB-3446C253DA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C4548-912A-463D-BBB6-0516526A87A4}" type="datetimeFigureOut">
              <a:rPr lang="en-US" smtClean="0"/>
              <a:t>11/14/2021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2D0624-070A-45F7-83DE-2660B8C6FA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14485E-C578-4286-96D2-1C1BF477B1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EFE4D-B0DD-4AD8-ACF7-F61849FB75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016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97D716-705F-41F4-B7B4-3C9D40128D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8A21AE-57EE-42B0-B2DB-5B37E46402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F2D799-E30F-4BBF-BC73-54E64F70AB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C4548-912A-463D-BBB6-0516526A87A4}" type="datetimeFigureOut">
              <a:rPr lang="en-US" smtClean="0"/>
              <a:t>11/14/2021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281EC0-935A-443A-8973-EAAE473BCF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CBDF11-35B2-4097-97B0-05E30CC86B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EFE4D-B0DD-4AD8-ACF7-F61849FB75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901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6706C7-4659-4254-B523-F8F0C539AE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209A7F-D8E8-43F2-A1E9-688F21410E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365133-4C12-4389-83B0-70805F4CCE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C4548-912A-463D-BBB6-0516526A87A4}" type="datetimeFigureOut">
              <a:rPr lang="en-US" smtClean="0"/>
              <a:t>11/14/2021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4942B8-8B21-49F0-99AE-0843CADDDB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6218A7-2A0B-494B-90FD-340328802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EFE4D-B0DD-4AD8-ACF7-F61849FB75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691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9B6A0E-4397-440F-B260-C17F3B4E51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8CFF86-F612-42AF-A24D-6F06320A0ED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5DFFBA-2CCB-435C-81EA-9C5EC862AD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2B817B-5A4B-46B6-8B52-611DD5DBB0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C4548-912A-463D-BBB6-0516526A87A4}" type="datetimeFigureOut">
              <a:rPr lang="en-US" smtClean="0"/>
              <a:t>11/14/2021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564DB8-F9C0-416A-9F96-4670492F8D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96D848-B0A6-4153-8DC6-5BB491F354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EFE4D-B0DD-4AD8-ACF7-F61849FB75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378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F4F286-7542-49BA-B151-BF18D8DD79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393BF5-9C51-4F4B-A832-A2315C7796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26EF847-001F-4E69-9907-3E72ADE06E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8307DA0-D5B5-45B6-BE65-AF0E16B7C30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9079BCF-FCC7-441A-A832-C355C43051F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4530D68-1028-4FAA-9940-8211395602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C4548-912A-463D-BBB6-0516526A87A4}" type="datetimeFigureOut">
              <a:rPr lang="en-US" smtClean="0"/>
              <a:t>11/14/2021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8D897D0-1187-47F7-983C-F2630DB250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151040B-1AF6-46FA-B561-7E1A9EC3B4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EFE4D-B0DD-4AD8-ACF7-F61849FB75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604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92FBD0-FB89-4B7D-B443-3820EB7F0E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E63F38C-CF6D-45DA-8178-CD9345602C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C4548-912A-463D-BBB6-0516526A87A4}" type="datetimeFigureOut">
              <a:rPr lang="en-US" smtClean="0"/>
              <a:t>11/14/2021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634650E-E635-4DD8-86AC-E5627A1101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91C835B-2E42-4665-B1BF-D2E2D423D9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EFE4D-B0DD-4AD8-ACF7-F61849FB75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889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2EC1430-C7D2-4268-A790-C9CB548B99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C4548-912A-463D-BBB6-0516526A87A4}" type="datetimeFigureOut">
              <a:rPr lang="en-US" smtClean="0"/>
              <a:t>11/14/2021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A4BFF8A-7DC0-4867-805E-D9A69E9D78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375B33-1358-4191-AE68-56E582FE6F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EFE4D-B0DD-4AD8-ACF7-F61849FB75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002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328FB4-8ABB-4D87-9973-3983963791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3CE0F3-2F4C-4D9A-84E5-9887C83FD5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FDD43C2-DD6F-4EFF-A227-32895FADD6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CB799B3-D56A-4DFC-B2C7-6E245DD32E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C4548-912A-463D-BBB6-0516526A87A4}" type="datetimeFigureOut">
              <a:rPr lang="en-US" smtClean="0"/>
              <a:t>11/14/2021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77899B-0B02-4CFD-9DD5-87ABAC6AEB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873115-F389-429D-A491-59AC14297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EFE4D-B0DD-4AD8-ACF7-F61849FB75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201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A6C315-F7C1-4FC5-9F17-FB82B87C33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47E0D0E-D7CF-45E4-8DA5-47EBADC7B4E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1F8D051-9B8C-4AD2-AF04-2F5F722E2F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B7E37A-F558-49DB-B471-6279EFEBF9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C4548-912A-463D-BBB6-0516526A87A4}" type="datetimeFigureOut">
              <a:rPr lang="en-US" smtClean="0"/>
              <a:t>11/14/2021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94BB51-3D41-40B3-BD73-D22FC0B217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9DE1DB-13E7-4AD2-9A08-6C92DAE2F6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EFE4D-B0DD-4AD8-ACF7-F61849FB75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54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doors dir="ver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E1F683C-0684-49C3-B774-812FD5FFD6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95E044-0C2B-404F-8D5C-29B79AD6AC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5787C2-691B-40DD-A435-D767645E05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AC4548-912A-463D-BBB6-0516526A87A4}" type="datetimeFigureOut">
              <a:rPr lang="en-US" smtClean="0"/>
              <a:t>11/14/2021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F6EC44-05DD-4B33-B967-F2C6281333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C84486-FC4D-4ADA-8C1D-2734895323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FEFE4D-B0DD-4AD8-ACF7-F61849FB75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5669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doors dir="ver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field of flowers&#10;&#10;Description automatically generated with medium confidence">
            <a:extLst>
              <a:ext uri="{FF2B5EF4-FFF2-40B4-BE49-F238E27FC236}">
                <a16:creationId xmlns:a16="http://schemas.microsoft.com/office/drawing/2014/main" id="{28B7F174-81A4-4AED-9B0C-A94389FB8C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04FBC12-103B-46DD-AFC8-1EC2470FC1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99453" y="4889240"/>
            <a:ext cx="8783216" cy="1102664"/>
          </a:xfrm>
        </p:spPr>
        <p:txBody>
          <a:bodyPr/>
          <a:lstStyle/>
          <a:p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ter" panose="020B0502030000000004" pitchFamily="34" charset="0"/>
                <a:ea typeface="Inter" panose="020B0502030000000004" pitchFamily="34" charset="0"/>
              </a:rPr>
              <a:t>Forgiving One Another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7323CC6-A890-401F-BD58-4C36DE908219}"/>
              </a:ext>
            </a:extLst>
          </p:cNvPr>
          <p:cNvSpPr txBox="1"/>
          <p:nvPr/>
        </p:nvSpPr>
        <p:spPr>
          <a:xfrm>
            <a:off x="0" y="6559420"/>
            <a:ext cx="12192000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Inter" panose="020B0502030000000004" pitchFamily="34" charset="0"/>
                <a:ea typeface="Inter" panose="020B0502030000000004" pitchFamily="34" charset="0"/>
              </a:rPr>
              <a:t>Richie Thetford									            www.thetfordcountry.com</a:t>
            </a:r>
          </a:p>
        </p:txBody>
      </p:sp>
    </p:spTree>
    <p:extLst>
      <p:ext uri="{BB962C8B-B14F-4D97-AF65-F5344CB8AC3E}">
        <p14:creationId xmlns:p14="http://schemas.microsoft.com/office/powerpoint/2010/main" val="3895311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doors dir="ver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field of purple flowers&#10;&#10;Description automatically generated with medium confidence">
            <a:extLst>
              <a:ext uri="{FF2B5EF4-FFF2-40B4-BE49-F238E27FC236}">
                <a16:creationId xmlns:a16="http://schemas.microsoft.com/office/drawing/2014/main" id="{3FF72C9F-CAB9-421B-BC22-68218EAFFA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D4BD750-CD25-4730-9EC5-36AACBAAE8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3008" y="649450"/>
            <a:ext cx="10515600" cy="1325563"/>
          </a:xfrm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ter" panose="020B0502030000000004" pitchFamily="34" charset="0"/>
                <a:ea typeface="Inter" panose="020B0502030000000004" pitchFamily="34" charset="0"/>
              </a:rPr>
              <a:t>Why We Should Forgive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F5AA84-DCC9-48B8-8293-7007C470A0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3008" y="2789853"/>
            <a:ext cx="11478208" cy="365760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3600" b="1" dirty="0">
                <a:solidFill>
                  <a:srgbClr val="FFFF00"/>
                </a:solidFill>
                <a:latin typeface="Inter" panose="020B0502030000000004" pitchFamily="34" charset="0"/>
                <a:ea typeface="Inter" panose="020B0502030000000004" pitchFamily="34" charset="0"/>
              </a:rPr>
              <a:t>We have been forgiven</a:t>
            </a:r>
          </a:p>
          <a:p>
            <a:pPr lvl="1">
              <a:lnSpc>
                <a:spcPct val="100000"/>
              </a:lnSpc>
            </a:pPr>
            <a:r>
              <a:rPr lang="en-US" sz="3200" dirty="0">
                <a:solidFill>
                  <a:schemeClr val="bg1"/>
                </a:solidFill>
                <a:latin typeface="Inter Medium" panose="020B0602030000000004" pitchFamily="34" charset="0"/>
                <a:ea typeface="Inter Medium" panose="020B0602030000000004" pitchFamily="34" charset="0"/>
              </a:rPr>
              <a:t>Matthew 18:23-35</a:t>
            </a:r>
          </a:p>
          <a:p>
            <a:pPr>
              <a:lnSpc>
                <a:spcPct val="100000"/>
              </a:lnSpc>
            </a:pPr>
            <a:r>
              <a:rPr lang="en-US" sz="3600" b="1" dirty="0">
                <a:solidFill>
                  <a:srgbClr val="FFFF00"/>
                </a:solidFill>
                <a:latin typeface="Inter" panose="020B0502030000000004" pitchFamily="34" charset="0"/>
                <a:ea typeface="Inter" panose="020B0502030000000004" pitchFamily="34" charset="0"/>
              </a:rPr>
              <a:t>We need forgiveness</a:t>
            </a:r>
          </a:p>
          <a:p>
            <a:pPr lvl="1">
              <a:lnSpc>
                <a:spcPct val="100000"/>
              </a:lnSpc>
            </a:pPr>
            <a:r>
              <a:rPr lang="en-US" sz="3200" dirty="0">
                <a:solidFill>
                  <a:schemeClr val="bg1"/>
                </a:solidFill>
                <a:latin typeface="Inter Medium" panose="020B0602030000000004" pitchFamily="34" charset="0"/>
                <a:ea typeface="Inter Medium" panose="020B0602030000000004" pitchFamily="34" charset="0"/>
              </a:rPr>
              <a:t>1 John 1:8-10</a:t>
            </a:r>
          </a:p>
          <a:p>
            <a:pPr>
              <a:lnSpc>
                <a:spcPct val="100000"/>
              </a:lnSpc>
            </a:pPr>
            <a:r>
              <a:rPr lang="en-US" sz="3600" b="1" dirty="0">
                <a:solidFill>
                  <a:srgbClr val="FFFF00"/>
                </a:solidFill>
                <a:latin typeface="Inter" panose="020B0502030000000004" pitchFamily="34" charset="0"/>
                <a:ea typeface="Inter" panose="020B0502030000000004" pitchFamily="34" charset="0"/>
              </a:rPr>
              <a:t>It is Christ-like</a:t>
            </a:r>
          </a:p>
          <a:p>
            <a:pPr lvl="1">
              <a:lnSpc>
                <a:spcPct val="100000"/>
              </a:lnSpc>
            </a:pPr>
            <a:r>
              <a:rPr lang="en-US" sz="3200" dirty="0">
                <a:solidFill>
                  <a:schemeClr val="bg1"/>
                </a:solidFill>
                <a:latin typeface="Inter Medium" panose="020B0602030000000004" pitchFamily="34" charset="0"/>
                <a:ea typeface="Inter Medium" panose="020B0602030000000004" pitchFamily="34" charset="0"/>
              </a:rPr>
              <a:t>Luke 23:23-25, 33-34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B5C1FBD-1766-4CB1-AAC4-9EFB2F46F1C7}"/>
              </a:ext>
            </a:extLst>
          </p:cNvPr>
          <p:cNvSpPr txBox="1"/>
          <p:nvPr/>
        </p:nvSpPr>
        <p:spPr>
          <a:xfrm>
            <a:off x="0" y="6559420"/>
            <a:ext cx="12192000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Inter" panose="020B0502030000000004" pitchFamily="34" charset="0"/>
                <a:ea typeface="Inter" panose="020B0502030000000004" pitchFamily="34" charset="0"/>
              </a:rPr>
              <a:t>Richie Thetford									            www.thetfordcountry.com</a:t>
            </a:r>
          </a:p>
        </p:txBody>
      </p:sp>
    </p:spTree>
    <p:extLst>
      <p:ext uri="{BB962C8B-B14F-4D97-AF65-F5344CB8AC3E}">
        <p14:creationId xmlns:p14="http://schemas.microsoft.com/office/powerpoint/2010/main" val="1595071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field of purple flowers&#10;&#10;Description automatically generated with medium confidence">
            <a:extLst>
              <a:ext uri="{FF2B5EF4-FFF2-40B4-BE49-F238E27FC236}">
                <a16:creationId xmlns:a16="http://schemas.microsoft.com/office/drawing/2014/main" id="{3FF72C9F-CAB9-421B-BC22-68218EAFFA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D4BD750-CD25-4730-9EC5-36AACBAAE8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3008" y="649450"/>
            <a:ext cx="10515600" cy="1325563"/>
          </a:xfrm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ter" panose="020B0502030000000004" pitchFamily="34" charset="0"/>
                <a:ea typeface="Inter" panose="020B0502030000000004" pitchFamily="34" charset="0"/>
              </a:rPr>
              <a:t>How We Should Forgive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F5AA84-DCC9-48B8-8293-7007C470A0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3008" y="2789853"/>
            <a:ext cx="11478208" cy="365760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3600" b="1" dirty="0">
                <a:solidFill>
                  <a:srgbClr val="FFFF00"/>
                </a:solidFill>
                <a:latin typeface="Inter" panose="020B0502030000000004" pitchFamily="34" charset="0"/>
                <a:ea typeface="Inter" panose="020B0502030000000004" pitchFamily="34" charset="0"/>
              </a:rPr>
              <a:t>Must be “from the heart”</a:t>
            </a:r>
          </a:p>
          <a:p>
            <a:pPr lvl="1">
              <a:lnSpc>
                <a:spcPct val="100000"/>
              </a:lnSpc>
            </a:pPr>
            <a:r>
              <a:rPr lang="en-US" sz="3200" dirty="0">
                <a:solidFill>
                  <a:schemeClr val="bg1"/>
                </a:solidFill>
                <a:latin typeface="Inter Medium" panose="020B0602030000000004" pitchFamily="34" charset="0"/>
                <a:ea typeface="Inter Medium" panose="020B0602030000000004" pitchFamily="34" charset="0"/>
              </a:rPr>
              <a:t>Matthew 18:35</a:t>
            </a:r>
          </a:p>
          <a:p>
            <a:pPr lvl="1">
              <a:lnSpc>
                <a:spcPct val="100000"/>
              </a:lnSpc>
            </a:pPr>
            <a:r>
              <a:rPr lang="en-US" sz="3200" dirty="0">
                <a:solidFill>
                  <a:schemeClr val="bg1"/>
                </a:solidFill>
                <a:latin typeface="Inter Medium" panose="020B0602030000000004" pitchFamily="34" charset="0"/>
                <a:ea typeface="Inter Medium" panose="020B0602030000000004" pitchFamily="34" charset="0"/>
              </a:rPr>
              <a:t>Hebrews 8:12</a:t>
            </a:r>
          </a:p>
          <a:p>
            <a:pPr>
              <a:lnSpc>
                <a:spcPct val="100000"/>
              </a:lnSpc>
            </a:pPr>
            <a:r>
              <a:rPr lang="en-US" sz="3600" b="1" dirty="0">
                <a:solidFill>
                  <a:srgbClr val="FFFF00"/>
                </a:solidFill>
                <a:latin typeface="Inter" panose="020B0502030000000004" pitchFamily="34" charset="0"/>
                <a:ea typeface="Inter" panose="020B0502030000000004" pitchFamily="34" charset="0"/>
              </a:rPr>
              <a:t>Without limit</a:t>
            </a:r>
          </a:p>
          <a:p>
            <a:pPr lvl="1">
              <a:lnSpc>
                <a:spcPct val="100000"/>
              </a:lnSpc>
            </a:pPr>
            <a:r>
              <a:rPr lang="en-US" sz="3200" dirty="0">
                <a:solidFill>
                  <a:schemeClr val="bg1"/>
                </a:solidFill>
                <a:latin typeface="Inter Medium" panose="020B0602030000000004" pitchFamily="34" charset="0"/>
                <a:ea typeface="Inter Medium" panose="020B0602030000000004" pitchFamily="34" charset="0"/>
              </a:rPr>
              <a:t>Matthew 18:21-22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B5C1FBD-1766-4CB1-AAC4-9EFB2F46F1C7}"/>
              </a:ext>
            </a:extLst>
          </p:cNvPr>
          <p:cNvSpPr txBox="1"/>
          <p:nvPr/>
        </p:nvSpPr>
        <p:spPr>
          <a:xfrm>
            <a:off x="0" y="6559420"/>
            <a:ext cx="12192000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Inter" panose="020B0502030000000004" pitchFamily="34" charset="0"/>
                <a:ea typeface="Inter" panose="020B0502030000000004" pitchFamily="34" charset="0"/>
              </a:rPr>
              <a:t>Richie Thetford									            www.thetfordcountry.com</a:t>
            </a:r>
          </a:p>
        </p:txBody>
      </p:sp>
    </p:spTree>
    <p:extLst>
      <p:ext uri="{BB962C8B-B14F-4D97-AF65-F5344CB8AC3E}">
        <p14:creationId xmlns:p14="http://schemas.microsoft.com/office/powerpoint/2010/main" val="3904661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field of purple flowers&#10;&#10;Description automatically generated with medium confidence">
            <a:extLst>
              <a:ext uri="{FF2B5EF4-FFF2-40B4-BE49-F238E27FC236}">
                <a16:creationId xmlns:a16="http://schemas.microsoft.com/office/drawing/2014/main" id="{3FF72C9F-CAB9-421B-BC22-68218EAFFA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D4BD750-CD25-4730-9EC5-36AACBAAE8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3008" y="649450"/>
            <a:ext cx="10515600" cy="1325563"/>
          </a:xfrm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ter" panose="020B0502030000000004" pitchFamily="34" charset="0"/>
                <a:ea typeface="Inter" panose="020B0502030000000004" pitchFamily="34" charset="0"/>
              </a:rPr>
              <a:t>The Evil of Unforgiveness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F5AA84-DCC9-48B8-8293-7007C470A0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3008" y="2789853"/>
            <a:ext cx="11478208" cy="365760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3600" b="1" dirty="0">
                <a:solidFill>
                  <a:srgbClr val="FFFF00"/>
                </a:solidFill>
                <a:latin typeface="Inter" panose="020B0502030000000004" pitchFamily="34" charset="0"/>
                <a:ea typeface="Inter" panose="020B0502030000000004" pitchFamily="34" charset="0"/>
              </a:rPr>
              <a:t>Crucifies the higher self</a:t>
            </a:r>
          </a:p>
          <a:p>
            <a:pPr>
              <a:lnSpc>
                <a:spcPct val="100000"/>
              </a:lnSpc>
            </a:pPr>
            <a:r>
              <a:rPr lang="en-US" sz="3600" b="1" dirty="0">
                <a:solidFill>
                  <a:srgbClr val="FFFF00"/>
                </a:solidFill>
                <a:latin typeface="Inter" panose="020B0502030000000004" pitchFamily="34" charset="0"/>
                <a:ea typeface="Inter" panose="020B0502030000000004" pitchFamily="34" charset="0"/>
              </a:rPr>
              <a:t>Crushes friendships</a:t>
            </a:r>
          </a:p>
          <a:p>
            <a:pPr>
              <a:lnSpc>
                <a:spcPct val="100000"/>
              </a:lnSpc>
            </a:pPr>
            <a:r>
              <a:rPr lang="en-US" sz="3600" b="1" dirty="0">
                <a:solidFill>
                  <a:srgbClr val="FFFF00"/>
                </a:solidFill>
                <a:latin typeface="Inter" panose="020B0502030000000004" pitchFamily="34" charset="0"/>
                <a:ea typeface="Inter" panose="020B0502030000000004" pitchFamily="34" charset="0"/>
              </a:rPr>
              <a:t>God </a:t>
            </a:r>
            <a:r>
              <a:rPr lang="en-US" sz="3600" b="1" dirty="0">
                <a:solidFill>
                  <a:schemeClr val="bg1"/>
                </a:solidFill>
                <a:latin typeface="Inter" panose="020B0502030000000004" pitchFamily="34" charset="0"/>
                <a:ea typeface="Inter" panose="020B0502030000000004" pitchFamily="34" charset="0"/>
              </a:rPr>
              <a:t>DOES NOT </a:t>
            </a:r>
            <a:r>
              <a:rPr lang="en-US" sz="3600" b="1" dirty="0">
                <a:solidFill>
                  <a:srgbClr val="FFFF00"/>
                </a:solidFill>
                <a:latin typeface="Inter" panose="020B0502030000000004" pitchFamily="34" charset="0"/>
                <a:ea typeface="Inter" panose="020B0502030000000004" pitchFamily="34" charset="0"/>
              </a:rPr>
              <a:t>forgive the unforgiving!</a:t>
            </a:r>
            <a:endParaRPr lang="en-US" sz="3200" dirty="0">
              <a:solidFill>
                <a:schemeClr val="bg1"/>
              </a:solidFill>
              <a:latin typeface="Inter" panose="020B0502030000000004" pitchFamily="34" charset="0"/>
              <a:ea typeface="Inter" panose="020B05020300000000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B5C1FBD-1766-4CB1-AAC4-9EFB2F46F1C7}"/>
              </a:ext>
            </a:extLst>
          </p:cNvPr>
          <p:cNvSpPr txBox="1"/>
          <p:nvPr/>
        </p:nvSpPr>
        <p:spPr>
          <a:xfrm>
            <a:off x="0" y="6559420"/>
            <a:ext cx="12192000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Inter" panose="020B0502030000000004" pitchFamily="34" charset="0"/>
                <a:ea typeface="Inter" panose="020B0502030000000004" pitchFamily="34" charset="0"/>
              </a:rPr>
              <a:t>Richie Thetford									            www.thetfordcountry.com</a:t>
            </a:r>
          </a:p>
        </p:txBody>
      </p:sp>
    </p:spTree>
    <p:extLst>
      <p:ext uri="{BB962C8B-B14F-4D97-AF65-F5344CB8AC3E}">
        <p14:creationId xmlns:p14="http://schemas.microsoft.com/office/powerpoint/2010/main" val="4230150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field of purple flowers&#10;&#10;Description automatically generated with medium confidence">
            <a:extLst>
              <a:ext uri="{FF2B5EF4-FFF2-40B4-BE49-F238E27FC236}">
                <a16:creationId xmlns:a16="http://schemas.microsoft.com/office/drawing/2014/main" id="{3FF72C9F-CAB9-421B-BC22-68218EAFFA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D4BD750-CD25-4730-9EC5-36AACBAAE8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3008" y="649450"/>
            <a:ext cx="10515600" cy="1325563"/>
          </a:xfrm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ter" panose="020B0502030000000004" pitchFamily="34" charset="0"/>
                <a:ea typeface="Inter" panose="020B0502030000000004" pitchFamily="34" charset="0"/>
              </a:rPr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F5AA84-DCC9-48B8-8293-7007C470A0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3008" y="2789853"/>
            <a:ext cx="11478208" cy="365760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3600" b="1" dirty="0">
                <a:solidFill>
                  <a:srgbClr val="FFFF00"/>
                </a:solidFill>
                <a:latin typeface="Inter" panose="020B0502030000000004" pitchFamily="34" charset="0"/>
                <a:ea typeface="Inter" panose="020B0502030000000004" pitchFamily="34" charset="0"/>
              </a:rPr>
              <a:t>Forgive one another</a:t>
            </a:r>
          </a:p>
          <a:p>
            <a:pPr lvl="1">
              <a:lnSpc>
                <a:spcPct val="100000"/>
              </a:lnSpc>
            </a:pPr>
            <a:r>
              <a:rPr lang="en-US" sz="3200" dirty="0">
                <a:solidFill>
                  <a:schemeClr val="bg1"/>
                </a:solidFill>
                <a:latin typeface="Inter Medium" panose="020B0602030000000004" pitchFamily="34" charset="0"/>
                <a:ea typeface="Inter Medium" panose="020B0602030000000004" pitchFamily="34" charset="0"/>
              </a:rPr>
              <a:t>Luke 6:27-28</a:t>
            </a:r>
          </a:p>
          <a:p>
            <a:pPr>
              <a:lnSpc>
                <a:spcPct val="100000"/>
              </a:lnSpc>
            </a:pPr>
            <a:r>
              <a:rPr lang="en-US" sz="3600" b="1" dirty="0">
                <a:solidFill>
                  <a:srgbClr val="FFFF00"/>
                </a:solidFill>
                <a:latin typeface="Inter" panose="020B0502030000000004" pitchFamily="34" charset="0"/>
                <a:ea typeface="Inter" panose="020B0502030000000004" pitchFamily="34" charset="0"/>
              </a:rPr>
              <a:t>Bring others to repentance</a:t>
            </a:r>
          </a:p>
          <a:p>
            <a:pPr lvl="1">
              <a:lnSpc>
                <a:spcPct val="100000"/>
              </a:lnSpc>
            </a:pPr>
            <a:r>
              <a:rPr lang="en-US" sz="3200" dirty="0">
                <a:solidFill>
                  <a:schemeClr val="bg1"/>
                </a:solidFill>
                <a:latin typeface="Inter Medium" panose="020B0602030000000004" pitchFamily="34" charset="0"/>
                <a:ea typeface="Inter Medium" panose="020B0602030000000004" pitchFamily="34" charset="0"/>
              </a:rPr>
              <a:t>Matthew 18:15</a:t>
            </a:r>
          </a:p>
          <a:p>
            <a:pPr lvl="1">
              <a:lnSpc>
                <a:spcPct val="100000"/>
              </a:lnSpc>
            </a:pPr>
            <a:r>
              <a:rPr lang="en-US" sz="3200" dirty="0">
                <a:solidFill>
                  <a:schemeClr val="bg1"/>
                </a:solidFill>
                <a:latin typeface="Inter Medium" panose="020B0602030000000004" pitchFamily="34" charset="0"/>
                <a:ea typeface="Inter Medium" panose="020B0602030000000004" pitchFamily="34" charset="0"/>
              </a:rPr>
              <a:t>Galatians 6:1-2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B5C1FBD-1766-4CB1-AAC4-9EFB2F46F1C7}"/>
              </a:ext>
            </a:extLst>
          </p:cNvPr>
          <p:cNvSpPr txBox="1"/>
          <p:nvPr/>
        </p:nvSpPr>
        <p:spPr>
          <a:xfrm>
            <a:off x="0" y="6559420"/>
            <a:ext cx="12192000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Inter" panose="020B0502030000000004" pitchFamily="34" charset="0"/>
                <a:ea typeface="Inter" panose="020B0502030000000004" pitchFamily="34" charset="0"/>
              </a:rPr>
              <a:t>Richie Thetford									            www.thetfordcountry.com</a:t>
            </a:r>
          </a:p>
        </p:txBody>
      </p:sp>
    </p:spTree>
    <p:extLst>
      <p:ext uri="{BB962C8B-B14F-4D97-AF65-F5344CB8AC3E}">
        <p14:creationId xmlns:p14="http://schemas.microsoft.com/office/powerpoint/2010/main" val="229828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161</Words>
  <Application>Microsoft Office PowerPoint</Application>
  <PresentationFormat>Widescreen</PresentationFormat>
  <Paragraphs>29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Calibri</vt:lpstr>
      <vt:lpstr>Calibri Light</vt:lpstr>
      <vt:lpstr>Inter</vt:lpstr>
      <vt:lpstr>Inter Medium</vt:lpstr>
      <vt:lpstr>Office Theme</vt:lpstr>
      <vt:lpstr>Forgiving One Another</vt:lpstr>
      <vt:lpstr>Why We Should Forgive</vt:lpstr>
      <vt:lpstr>How We Should Forgive</vt:lpstr>
      <vt:lpstr>The Evil of Unforgiveness</vt:lpstr>
      <vt:lpstr>Conclusion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Forgiving One Another</dc:title>
  <dc:creator>Richard Thetford</dc:creator>
  <cp:lastModifiedBy>Richard Thetford</cp:lastModifiedBy>
  <cp:revision>8</cp:revision>
  <dcterms:created xsi:type="dcterms:W3CDTF">2021-06-23T02:02:07Z</dcterms:created>
  <dcterms:modified xsi:type="dcterms:W3CDTF">2021-11-14T21:00:41Z</dcterms:modified>
</cp:coreProperties>
</file>