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7" r:id="rId6"/>
    <p:sldId id="266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AE85"/>
    <a:srgbClr val="FF0000"/>
    <a:srgbClr val="0066FF"/>
    <a:srgbClr val="663300"/>
    <a:srgbClr val="9FBFFF"/>
    <a:srgbClr val="DA6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F6DD7-6ECB-469B-86FA-DF1EC29359C9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35781-DB9C-4CF3-AA22-BCFD9A67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35781-DB9C-4CF3-AA22-BCFD9A6705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2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62664-1758-4A29-BA80-E1A797BA3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273F6-E79B-4DE0-9B37-5D7D249B1E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CF134-D6D3-47CA-B726-C59ED4396E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351D2-9F3A-4424-B5F8-2B74B0774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9BB55-B6C0-427D-BCFB-4622EE84A6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8093B-FD71-41DF-BFB5-2A5DA4CDC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4400B-2ED3-4FFC-B681-523C4E0F2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AC44E-48CC-496B-99B9-911EBD7D6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4B91F-6F3A-49A4-9F31-4B5334F1E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40D63-43C1-498A-94F3-6390956D14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077B6-CBE2-4419-89FC-BE56845537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9E8A5A-6729-45EA-B428-2FCB72D412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28600" y="533400"/>
            <a:ext cx="11734800" cy="206377"/>
          </a:xfrm>
          <a:prstGeom prst="rect">
            <a:avLst/>
          </a:prstGeom>
          <a:solidFill>
            <a:srgbClr val="D7AE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1900" y="2057400"/>
            <a:ext cx="8077200" cy="1050924"/>
          </a:xfrm>
          <a:effectLst/>
        </p:spPr>
        <p:txBody>
          <a:bodyPr/>
          <a:lstStyle/>
          <a:p>
            <a:r>
              <a:rPr lang="en-US" sz="5400" b="1" dirty="0">
                <a:solidFill>
                  <a:srgbClr val="663300"/>
                </a:solidFill>
                <a:latin typeface="Calibri" panose="020F0502020204030204" pitchFamily="34" charset="0"/>
              </a:rPr>
              <a:t>Jonah 1:1-3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3032124"/>
            <a:ext cx="8077200" cy="1752600"/>
          </a:xfrm>
          <a:effectLst/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b="1" dirty="0">
                <a:latin typeface="Calibri" panose="020F0502020204030204" pitchFamily="34" charset="0"/>
              </a:rPr>
              <a:t>Jonah and his duty</a:t>
            </a:r>
          </a:p>
          <a:p>
            <a:pPr>
              <a:buFont typeface="Wingdings" pitchFamily="2" charset="2"/>
              <a:buChar char="ü"/>
            </a:pPr>
            <a:r>
              <a:rPr lang="en-US" sz="3600" b="1" dirty="0">
                <a:latin typeface="Calibri" panose="020F0502020204030204" pitchFamily="34" charset="0"/>
              </a:rPr>
              <a:t> The Christian’s duty</a:t>
            </a:r>
          </a:p>
          <a:p>
            <a:pPr>
              <a:buFont typeface="Wingdings" pitchFamily="2" charset="2"/>
              <a:buChar char="ü"/>
            </a:pPr>
            <a:r>
              <a:rPr lang="en-US" sz="3600" b="1" dirty="0">
                <a:latin typeface="Calibri" panose="020F0502020204030204" pitchFamily="34" charset="0"/>
              </a:rPr>
              <a:t> The truth regarding duty</a:t>
            </a:r>
          </a:p>
        </p:txBody>
      </p:sp>
      <p:pic>
        <p:nvPicPr>
          <p:cNvPr id="2053" name="Picture 5" descr="Jonah_sh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838200"/>
            <a:ext cx="33147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771900" y="914400"/>
            <a:ext cx="8077200" cy="1142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Flight From Duty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8600" y="0"/>
            <a:ext cx="11811000" cy="533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6242050"/>
            <a:ext cx="12039600" cy="311151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342900" y="5181600"/>
            <a:ext cx="11506200" cy="9144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42900" y="5328047"/>
            <a:ext cx="11506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</a:rPr>
              <a:t>Life is not pleasure nor popularity, but purpose – life is duty!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B4711-FC00-49DC-9F0E-DB65C4B63513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685800"/>
            <a:ext cx="8610600" cy="762000"/>
          </a:xfrm>
          <a:effectLst/>
        </p:spPr>
        <p:txBody>
          <a:bodyPr/>
          <a:lstStyle/>
          <a:p>
            <a:r>
              <a:rPr lang="en-US" sz="4800" b="1" dirty="0">
                <a:solidFill>
                  <a:srgbClr val="0066FF"/>
                </a:solidFill>
                <a:latin typeface="Calibri" panose="020F0502020204030204" pitchFamily="34" charset="0"/>
              </a:rPr>
              <a:t>Jonah and His Duty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5715000" cy="3581400"/>
          </a:xfrm>
        </p:spPr>
        <p:txBody>
          <a:bodyPr/>
          <a:lstStyle/>
          <a:p>
            <a:r>
              <a:rPr lang="en-US" sz="3400" b="1" dirty="0">
                <a:latin typeface="Calibri" panose="020F0502020204030204" pitchFamily="34" charset="0"/>
              </a:rPr>
              <a:t>His duty was clear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</a:rPr>
              <a:t>Command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His duty was disagreeable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His duty was evaded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</a:rPr>
              <a:t>Tarshish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</a:rPr>
              <a:t>Circumstances</a:t>
            </a:r>
          </a:p>
        </p:txBody>
      </p:sp>
      <p:pic>
        <p:nvPicPr>
          <p:cNvPr id="3082" name="Picture 10" descr="nineveh_city_w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2819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276600" y="13716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“Arise, go to Nineveh, that great city, and cry out against it;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their wickedness has come up before Me.” </a:t>
            </a:r>
            <a:r>
              <a:rPr lang="en-US" sz="2400" b="1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Jonah 1:2</a:t>
            </a:r>
          </a:p>
        </p:txBody>
      </p:sp>
      <p:pic>
        <p:nvPicPr>
          <p:cNvPr id="3084" name="Picture 12" descr="Assyria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2412782"/>
            <a:ext cx="3048000" cy="3759418"/>
          </a:xfrm>
          <a:prstGeom prst="rect">
            <a:avLst/>
          </a:prstGeom>
          <a:noFill/>
        </p:spPr>
      </p:pic>
      <p:sp>
        <p:nvSpPr>
          <p:cNvPr id="3088" name="Line 16"/>
          <p:cNvSpPr>
            <a:spLocks noChangeShapeType="1"/>
          </p:cNvSpPr>
          <p:nvPr/>
        </p:nvSpPr>
        <p:spPr bwMode="auto">
          <a:xfrm flipV="1">
            <a:off x="9683750" y="2743200"/>
            <a:ext cx="6858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10369550" y="2743200"/>
            <a:ext cx="1065929" cy="74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 rot="-1988414">
            <a:off x="9974979" y="2994236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550 Miles</a:t>
            </a: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 rot="12050200">
            <a:off x="7652881" y="4361054"/>
            <a:ext cx="1613426" cy="26949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66FF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4648200" y="2286000"/>
            <a:ext cx="5562600" cy="0"/>
          </a:xfrm>
          <a:prstGeom prst="line">
            <a:avLst/>
          </a:prstGeom>
          <a:noFill/>
          <a:ln w="38100">
            <a:solidFill>
              <a:srgbClr val="D7AE85"/>
            </a:solidFill>
            <a:round/>
            <a:headEnd/>
            <a:tailEnd/>
          </a:ln>
          <a:effectLst>
            <a:outerShdw dist="35921" dir="2700000" algn="ctr" rotWithShape="0">
              <a:srgbClr val="0066FF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53BDAC87-86CF-4719-884C-8E77C5450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"/>
            <a:ext cx="11734800" cy="206377"/>
          </a:xfrm>
          <a:prstGeom prst="rect">
            <a:avLst/>
          </a:prstGeom>
          <a:solidFill>
            <a:srgbClr val="D7AE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C2D42AD5-CA49-4941-B439-2ED09171D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C9E8C8D0-6913-430B-A328-6498C8AC1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0BD08212-E08B-4A1E-93B7-1A2FD69C2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533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DF9FCF94-60B8-4442-A9E7-C9EAF81BB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2050"/>
            <a:ext cx="12039600" cy="311151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F68A8C-3103-41E0-9A91-659E156D682A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CEBD00A-E006-4175-A662-5FF0DCD54699}"/>
              </a:ext>
            </a:extLst>
          </p:cNvPr>
          <p:cNvSpPr/>
          <p:nvPr/>
        </p:nvSpPr>
        <p:spPr>
          <a:xfrm>
            <a:off x="6244834" y="3422651"/>
            <a:ext cx="1603766" cy="968357"/>
          </a:xfrm>
          <a:prstGeom prst="ellipse">
            <a:avLst/>
          </a:prstGeom>
          <a:solidFill>
            <a:srgbClr val="D7AE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108F8-044A-49C1-B7EE-6F048F3FF4E1}"/>
              </a:ext>
            </a:extLst>
          </p:cNvPr>
          <p:cNvSpPr txBox="1"/>
          <p:nvPr/>
        </p:nvSpPr>
        <p:spPr>
          <a:xfrm>
            <a:off x="6324600" y="3505200"/>
            <a:ext cx="15167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Tarshish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Spain?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AA9D4-8AB1-4D69-8E18-CA94E8029CC3}"/>
              </a:ext>
            </a:extLst>
          </p:cNvPr>
          <p:cNvSpPr txBox="1"/>
          <p:nvPr/>
        </p:nvSpPr>
        <p:spPr>
          <a:xfrm>
            <a:off x="6317379" y="4431268"/>
            <a:ext cx="153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2,500 miles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8" grpId="0" animBg="1"/>
      <p:bldP spid="3089" grpId="0" animBg="1"/>
      <p:bldP spid="3090" grpId="0"/>
      <p:bldP spid="3091" grpId="0" animBg="1"/>
      <p:bldP spid="3092" grpId="0" animBg="1"/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685800"/>
            <a:ext cx="8305800" cy="762000"/>
          </a:xfrm>
          <a:effectLst/>
        </p:spPr>
        <p:txBody>
          <a:bodyPr/>
          <a:lstStyle/>
          <a:p>
            <a:r>
              <a:rPr lang="en-US" sz="4800" b="1" dirty="0">
                <a:solidFill>
                  <a:srgbClr val="0066FF"/>
                </a:solidFill>
                <a:latin typeface="Calibri" panose="020F0502020204030204" pitchFamily="34" charset="0"/>
              </a:rPr>
              <a:t>The Christian’s Duty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94023"/>
            <a:ext cx="7924800" cy="333057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b="1" dirty="0">
                <a:latin typeface="Calibri" panose="020F0502020204030204" pitchFamily="34" charset="0"/>
              </a:rPr>
              <a:t>Life of duty and service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Luke 17:10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Romans 15:27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</a:rPr>
              <a:t>Our duties found on</a:t>
            </a:r>
            <a:br>
              <a:rPr lang="en-US" sz="3200" dirty="0">
                <a:latin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</a:rPr>
              <a:t>every page of the Bible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429000" y="1343025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“So likewise you, when you have done all those things which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 are commanded, say, ‘We are unprofitable servants.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 have done what was our duty to do.” </a:t>
            </a:r>
            <a:r>
              <a:rPr lang="en-US" sz="2400" b="1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17:10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>
              <a:solidFill>
                <a:srgbClr val="66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4724400" y="2590800"/>
            <a:ext cx="5562600" cy="0"/>
          </a:xfrm>
          <a:prstGeom prst="line">
            <a:avLst/>
          </a:prstGeom>
          <a:noFill/>
          <a:ln w="38100">
            <a:solidFill>
              <a:srgbClr val="D7AE85"/>
            </a:solidFill>
            <a:round/>
            <a:headEnd/>
            <a:tailEnd/>
          </a:ln>
          <a:effectLst>
            <a:outerShdw dist="35921" dir="2700000" algn="ctr" rotWithShape="0">
              <a:srgbClr val="0066FF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4" name="Picture 13" descr="78422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2895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54026BE-DDBE-4E10-9951-92A8148D6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"/>
            <a:ext cx="11734800" cy="206377"/>
          </a:xfrm>
          <a:prstGeom prst="rect">
            <a:avLst/>
          </a:prstGeom>
          <a:solidFill>
            <a:srgbClr val="D7AE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1C203C7F-EB4E-41D1-BDCD-544A1873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F2A5EC31-3A6D-439E-B333-F0E7D53AE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AC072924-393D-4225-91CE-831698BFB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533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3FE5FC43-21CE-49F6-973D-E93E962D3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2050"/>
            <a:ext cx="12039600" cy="311151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84E98E-4F04-490D-86F4-29A75C23991D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7C97D-90A6-4979-8629-1B981089A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753727"/>
            <a:ext cx="33909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04800" y="4572000"/>
            <a:ext cx="3200400" cy="1553529"/>
          </a:xfrm>
          <a:prstGeom prst="rect">
            <a:avLst/>
          </a:prstGeom>
          <a:solidFill>
            <a:srgbClr val="FFFF00">
              <a:alpha val="55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685800"/>
            <a:ext cx="8153400" cy="762000"/>
          </a:xfrm>
          <a:effectLst/>
        </p:spPr>
        <p:txBody>
          <a:bodyPr/>
          <a:lstStyle/>
          <a:p>
            <a:r>
              <a:rPr lang="en-US" sz="4800" b="1" dirty="0">
                <a:solidFill>
                  <a:srgbClr val="0066FF"/>
                </a:solidFill>
                <a:latin typeface="Calibri" panose="020F0502020204030204" pitchFamily="34" charset="0"/>
              </a:rPr>
              <a:t>The Christian’s Duty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524000"/>
            <a:ext cx="8153400" cy="4718050"/>
          </a:xfrm>
        </p:spPr>
        <p:txBody>
          <a:bodyPr/>
          <a:lstStyle/>
          <a:p>
            <a:r>
              <a:rPr lang="en-US" sz="3400" b="1" dirty="0">
                <a:latin typeface="Calibri" panose="020F0502020204030204" pitchFamily="34" charset="0"/>
              </a:rPr>
              <a:t>Love one another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1 Corinthians 13:1-13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1 John 4:11, 20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John 13:34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Worship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John 4:24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Hebrews 10:25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1 Corinthians 16:1-2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876800" y="1447800"/>
            <a:ext cx="5638800" cy="0"/>
          </a:xfrm>
          <a:prstGeom prst="line">
            <a:avLst/>
          </a:prstGeom>
          <a:noFill/>
          <a:ln w="38100">
            <a:solidFill>
              <a:srgbClr val="D7AE85"/>
            </a:solidFill>
            <a:round/>
            <a:headEnd/>
            <a:tailEnd/>
          </a:ln>
          <a:effectLst>
            <a:outerShdw dist="35921" dir="2700000" algn="ctr" rotWithShape="0">
              <a:srgbClr val="0066FF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133" name="Picture 13" descr="Love_One_Another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1"/>
            <a:ext cx="3352800" cy="380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81000" y="4648200"/>
            <a:ext cx="3048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0066FF"/>
                </a:solidFill>
                <a:latin typeface="Calibri" panose="020F0502020204030204" pitchFamily="34" charset="0"/>
              </a:rPr>
              <a:t>Examples of duty and application</a:t>
            </a:r>
            <a:br>
              <a:rPr lang="en-US" sz="3000" b="1" dirty="0">
                <a:solidFill>
                  <a:srgbClr val="0066FF"/>
                </a:solidFill>
                <a:latin typeface="Calibri" panose="020F0502020204030204" pitchFamily="34" charset="0"/>
              </a:rPr>
            </a:br>
            <a:r>
              <a:rPr lang="en-US" sz="3000" b="1" dirty="0">
                <a:solidFill>
                  <a:srgbClr val="0066FF"/>
                </a:solidFill>
                <a:latin typeface="Calibri" panose="020F0502020204030204" pitchFamily="34" charset="0"/>
              </a:rPr>
              <a:t>of the lesson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82D9B8-9DF7-44FB-A175-268F553A3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"/>
            <a:ext cx="11734800" cy="206377"/>
          </a:xfrm>
          <a:prstGeom prst="rect">
            <a:avLst/>
          </a:prstGeom>
          <a:solidFill>
            <a:srgbClr val="D7AE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2052236D-9BE4-4A45-9256-0C726507D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4F05052-5E3B-47CD-8147-EB86510AA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D9C872A-1144-43D1-AA72-603DE239E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533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989075A6-4BA4-413B-BE7C-9BDA6AF32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2050"/>
            <a:ext cx="12039600" cy="311151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DE660C-BFA0-48D6-BBD6-6E5A9DA7C614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16A075-8976-4A9A-AD49-93916ED27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001645"/>
            <a:ext cx="4114800" cy="3240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04800" y="4572000"/>
            <a:ext cx="3200400" cy="1553529"/>
          </a:xfrm>
          <a:prstGeom prst="rect">
            <a:avLst/>
          </a:prstGeom>
          <a:solidFill>
            <a:srgbClr val="FFFF00">
              <a:alpha val="55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685800"/>
            <a:ext cx="8153400" cy="762000"/>
          </a:xfrm>
          <a:effectLst/>
        </p:spPr>
        <p:txBody>
          <a:bodyPr/>
          <a:lstStyle/>
          <a:p>
            <a:r>
              <a:rPr lang="en-US" sz="4800" b="1" dirty="0">
                <a:solidFill>
                  <a:srgbClr val="0066FF"/>
                </a:solidFill>
                <a:latin typeface="Calibri" panose="020F0502020204030204" pitchFamily="34" charset="0"/>
              </a:rPr>
              <a:t>The Christian’s Duty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524000"/>
            <a:ext cx="8153400" cy="4495800"/>
          </a:xfrm>
        </p:spPr>
        <p:txBody>
          <a:bodyPr/>
          <a:lstStyle/>
          <a:p>
            <a:r>
              <a:rPr lang="en-US" sz="3400" b="1" dirty="0">
                <a:latin typeface="Calibri" panose="020F0502020204030204" pitchFamily="34" charset="0"/>
              </a:rPr>
              <a:t>Personal Evangelism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Acts 20:20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Ezekiel 33:8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Growth and</a:t>
            </a:r>
            <a:br>
              <a:rPr lang="en-US" sz="3400" b="1" dirty="0">
                <a:latin typeface="Calibri" panose="020F0502020204030204" pitchFamily="34" charset="0"/>
              </a:rPr>
            </a:br>
            <a:r>
              <a:rPr lang="en-US" sz="3400" b="1" dirty="0">
                <a:latin typeface="Calibri" panose="020F0502020204030204" pitchFamily="34" charset="0"/>
              </a:rPr>
              <a:t>Development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Hebrews 5:12-14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2 Timothy 2:15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Hebrews 6:1</a:t>
            </a:r>
          </a:p>
          <a:p>
            <a:pPr lvl="1"/>
            <a:endParaRPr lang="en-US" sz="3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876800" y="1447800"/>
            <a:ext cx="5638800" cy="0"/>
          </a:xfrm>
          <a:prstGeom prst="line">
            <a:avLst/>
          </a:prstGeom>
          <a:noFill/>
          <a:ln w="38100">
            <a:solidFill>
              <a:srgbClr val="D7AE85"/>
            </a:solidFill>
            <a:round/>
            <a:headEnd/>
            <a:tailEnd/>
          </a:ln>
          <a:effectLst>
            <a:outerShdw dist="35921" dir="2700000" algn="ctr" rotWithShape="0">
              <a:srgbClr val="0066FF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133" name="Picture 13" descr="Love_One_Another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1"/>
            <a:ext cx="3352800" cy="380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81000" y="4648200"/>
            <a:ext cx="3048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0066FF"/>
                </a:solidFill>
                <a:latin typeface="Calibri" panose="020F0502020204030204" pitchFamily="34" charset="0"/>
              </a:rPr>
              <a:t>Examples of duty and application</a:t>
            </a:r>
            <a:br>
              <a:rPr lang="en-US" sz="3000" b="1" dirty="0">
                <a:solidFill>
                  <a:srgbClr val="0066FF"/>
                </a:solidFill>
                <a:latin typeface="Calibri" panose="020F0502020204030204" pitchFamily="34" charset="0"/>
              </a:rPr>
            </a:br>
            <a:r>
              <a:rPr lang="en-US" sz="3000" b="1" dirty="0">
                <a:solidFill>
                  <a:srgbClr val="0066FF"/>
                </a:solidFill>
                <a:latin typeface="Calibri" panose="020F0502020204030204" pitchFamily="34" charset="0"/>
              </a:rPr>
              <a:t>of the lesson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82D9B8-9DF7-44FB-A175-268F553A3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"/>
            <a:ext cx="11734800" cy="206377"/>
          </a:xfrm>
          <a:prstGeom prst="rect">
            <a:avLst/>
          </a:prstGeom>
          <a:solidFill>
            <a:srgbClr val="D7AE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2052236D-9BE4-4A45-9256-0C726507D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4F05052-5E3B-47CD-8147-EB86510AA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D9C872A-1144-43D1-AA72-603DE239E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533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989075A6-4BA4-413B-BE7C-9BDA6AF32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2050"/>
            <a:ext cx="12039600" cy="311151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DE660C-BFA0-48D6-BBD6-6E5A9DA7C614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E0908-00E6-44FA-88C7-B6A324AEB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122675"/>
            <a:ext cx="4419600" cy="304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0321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04800" y="4572000"/>
            <a:ext cx="3200400" cy="1553529"/>
          </a:xfrm>
          <a:prstGeom prst="rect">
            <a:avLst/>
          </a:prstGeom>
          <a:solidFill>
            <a:srgbClr val="FFFF00">
              <a:alpha val="55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685800"/>
            <a:ext cx="8153400" cy="762000"/>
          </a:xfrm>
          <a:effectLst/>
        </p:spPr>
        <p:txBody>
          <a:bodyPr/>
          <a:lstStyle/>
          <a:p>
            <a:r>
              <a:rPr lang="en-US" sz="4800" b="1" dirty="0">
                <a:solidFill>
                  <a:srgbClr val="0066FF"/>
                </a:solidFill>
                <a:latin typeface="Calibri" panose="020F0502020204030204" pitchFamily="34" charset="0"/>
              </a:rPr>
              <a:t>The Christian’s Duty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00200"/>
            <a:ext cx="8153400" cy="4495800"/>
          </a:xfrm>
          <a:effectLst/>
        </p:spPr>
        <p:txBody>
          <a:bodyPr/>
          <a:lstStyle/>
          <a:p>
            <a:r>
              <a:rPr lang="en-US" sz="3400" b="1" dirty="0">
                <a:latin typeface="Calibri" panose="020F0502020204030204" pitchFamily="34" charset="0"/>
              </a:rPr>
              <a:t>Benevolence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James 1:27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Galatians 6:10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Titus 3:1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876800" y="1447800"/>
            <a:ext cx="5638800" cy="0"/>
          </a:xfrm>
          <a:prstGeom prst="line">
            <a:avLst/>
          </a:prstGeom>
          <a:noFill/>
          <a:ln w="38100">
            <a:solidFill>
              <a:srgbClr val="D7AE85"/>
            </a:solidFill>
            <a:round/>
            <a:headEnd/>
            <a:tailEnd/>
          </a:ln>
          <a:effectLst>
            <a:outerShdw dist="35921" dir="2700000" algn="ctr" rotWithShape="0">
              <a:srgbClr val="0066FF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133" name="Picture 13" descr="Love_One_Another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1"/>
            <a:ext cx="3352800" cy="380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81000" y="4648200"/>
            <a:ext cx="3048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0066FF"/>
                </a:solidFill>
                <a:latin typeface="Calibri" panose="020F0502020204030204" pitchFamily="34" charset="0"/>
              </a:rPr>
              <a:t>Examples of duty and application</a:t>
            </a:r>
            <a:br>
              <a:rPr lang="en-US" sz="3000" b="1" dirty="0">
                <a:solidFill>
                  <a:srgbClr val="0066FF"/>
                </a:solidFill>
                <a:latin typeface="Calibri" panose="020F0502020204030204" pitchFamily="34" charset="0"/>
              </a:rPr>
            </a:br>
            <a:r>
              <a:rPr lang="en-US" sz="3000" b="1" dirty="0">
                <a:solidFill>
                  <a:srgbClr val="0066FF"/>
                </a:solidFill>
                <a:latin typeface="Calibri" panose="020F0502020204030204" pitchFamily="34" charset="0"/>
              </a:rPr>
              <a:t>of the lesson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82D9B8-9DF7-44FB-A175-268F553A3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"/>
            <a:ext cx="11734800" cy="206377"/>
          </a:xfrm>
          <a:prstGeom prst="rect">
            <a:avLst/>
          </a:prstGeom>
          <a:solidFill>
            <a:srgbClr val="D7AE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2052236D-9BE4-4A45-9256-0C726507D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4F05052-5E3B-47CD-8147-EB86510AA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D9C872A-1144-43D1-AA72-603DE239E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533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989075A6-4BA4-413B-BE7C-9BDA6AF32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2050"/>
            <a:ext cx="12039600" cy="311151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DE660C-BFA0-48D6-BBD6-6E5A9DA7C614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F0C56-6B84-4BF9-AEC6-2EEA632CE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848890"/>
            <a:ext cx="4916156" cy="3276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955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439486" y="762000"/>
            <a:ext cx="8371514" cy="762000"/>
          </a:xfrm>
          <a:effectLst/>
        </p:spPr>
        <p:txBody>
          <a:bodyPr/>
          <a:lstStyle/>
          <a:p>
            <a:r>
              <a:rPr lang="en-US" sz="4800" b="1" dirty="0">
                <a:solidFill>
                  <a:srgbClr val="0066FF"/>
                </a:solidFill>
                <a:latin typeface="Calibri" panose="020F0502020204030204" pitchFamily="34" charset="0"/>
              </a:rPr>
              <a:t>The Truth Regarding Duty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91886" y="1752600"/>
            <a:ext cx="8219114" cy="4495800"/>
          </a:xfrm>
        </p:spPr>
        <p:txBody>
          <a:bodyPr/>
          <a:lstStyle/>
          <a:p>
            <a:r>
              <a:rPr lang="en-US" sz="3400" b="1" dirty="0">
                <a:latin typeface="Calibri" panose="020F0502020204030204" pitchFamily="34" charset="0"/>
              </a:rPr>
              <a:t>Duty is inescapable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</a:rPr>
              <a:t>Once under duty – no escape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Duty is non-transferable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</a:rPr>
              <a:t>Christianity is personal</a:t>
            </a:r>
          </a:p>
          <a:p>
            <a:r>
              <a:rPr lang="en-US" sz="3400" b="1" dirty="0">
                <a:latin typeface="Calibri" panose="020F0502020204030204" pitchFamily="34" charset="0"/>
              </a:rPr>
              <a:t>Duty is revealing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</a:rPr>
              <a:t>Love; Character; Destiny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419600" y="1600200"/>
            <a:ext cx="6400800" cy="0"/>
          </a:xfrm>
          <a:prstGeom prst="line">
            <a:avLst/>
          </a:prstGeom>
          <a:noFill/>
          <a:ln w="38100">
            <a:solidFill>
              <a:srgbClr val="D7AE85"/>
            </a:solidFill>
            <a:round/>
            <a:headEnd/>
            <a:tailEnd/>
          </a:ln>
          <a:effectLst>
            <a:outerShdw dist="35921" dir="2700000" algn="ctr" rotWithShape="0">
              <a:srgbClr val="0066FF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5" name="Picture 14" descr="Bible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95172"/>
            <a:ext cx="2057400" cy="217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E8CE66A5-E7DE-4F9C-A1BB-F57B73C5F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"/>
            <a:ext cx="11734800" cy="206377"/>
          </a:xfrm>
          <a:prstGeom prst="rect">
            <a:avLst/>
          </a:prstGeom>
          <a:solidFill>
            <a:srgbClr val="D7AE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750E135-AC60-4752-A005-C723E4A19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FBF69426-5867-4D9F-AC4F-35B1EFC5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A951074B-C263-46C9-AAC8-1F8B97530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533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469F85EF-3919-4D33-B6ED-8DF6652D0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2050"/>
            <a:ext cx="12039600" cy="311151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7DF9D1-99F9-4338-A5A7-AABCD554E653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02901E-04A9-4330-974C-2BA5EB26A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27195"/>
            <a:ext cx="3134686" cy="313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EC9749-3016-4AF6-8731-EB6A10FA9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733866"/>
            <a:ext cx="2133600" cy="444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7086600" y="1066801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915148" y="1295400"/>
            <a:ext cx="4953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“So likewise you, when you have done all those things which you are commanded, say, ‘We are unprofitable servants. We have done what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was our duty to do.”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Luke 17:10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C0F5271C-5DB4-4B70-9B18-C67CC98ED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"/>
            <a:ext cx="11734800" cy="206377"/>
          </a:xfrm>
          <a:prstGeom prst="rect">
            <a:avLst/>
          </a:prstGeom>
          <a:solidFill>
            <a:srgbClr val="D7AE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18AE5232-BD9D-4D08-B5CF-97D7CCBC3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8CD072DD-9FE8-4401-9D36-B11D45448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048117FA-88F7-4451-9E02-4F6981294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11000" cy="533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6F279DB-5238-411A-BF3B-4C7538719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2050"/>
            <a:ext cx="12039600" cy="311151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42B8A6-A410-4A3F-BF62-785194697C16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BA6B3-DC51-4D69-A11C-004CAE7E0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2" y="838200"/>
            <a:ext cx="6610348" cy="530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83" name="WordArt 15"/>
          <p:cNvSpPr>
            <a:spLocks noChangeArrowheads="1" noChangeShapeType="1" noTextEdit="1"/>
          </p:cNvSpPr>
          <p:nvPr/>
        </p:nvSpPr>
        <p:spPr bwMode="auto">
          <a:xfrm>
            <a:off x="1143000" y="2990523"/>
            <a:ext cx="4953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53882" dir="2700000" algn="ctr" rotWithShape="0">
                    <a:srgbClr val="663300"/>
                  </a:outerShdw>
                </a:effectLst>
                <a:latin typeface="Calibri" panose="020F0502020204030204" pitchFamily="34" charset="0"/>
              </a:rPr>
              <a:t>Life Is Duty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241</Words>
  <Application>Microsoft Office PowerPoint</Application>
  <PresentationFormat>Widescreen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Default Design</vt:lpstr>
      <vt:lpstr>Jonah 1:1-3</vt:lpstr>
      <vt:lpstr>Jonah and His Duty</vt:lpstr>
      <vt:lpstr>The Christian’s Duty</vt:lpstr>
      <vt:lpstr>The Christian’s Duty</vt:lpstr>
      <vt:lpstr>The Christian’s Duty</vt:lpstr>
      <vt:lpstr>The Christian’s Duty</vt:lpstr>
      <vt:lpstr>The Truth Regarding Duty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Thetford</dc:creator>
  <cp:lastModifiedBy>Richard Thetford</cp:lastModifiedBy>
  <cp:revision>38</cp:revision>
  <dcterms:created xsi:type="dcterms:W3CDTF">2005-07-07T04:05:46Z</dcterms:created>
  <dcterms:modified xsi:type="dcterms:W3CDTF">2019-10-20T18:30:53Z</dcterms:modified>
</cp:coreProperties>
</file>