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25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A6B3-4F7A-4891-8165-994B86FB6871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064D-23C6-4FF6-ADB1-19A2798DD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A6B3-4F7A-4891-8165-994B86FB6871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064D-23C6-4FF6-ADB1-19A2798DD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A6B3-4F7A-4891-8165-994B86FB6871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064D-23C6-4FF6-ADB1-19A2798DD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A6B3-4F7A-4891-8165-994B86FB6871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064D-23C6-4FF6-ADB1-19A2798DD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A6B3-4F7A-4891-8165-994B86FB6871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064D-23C6-4FF6-ADB1-19A2798DD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A6B3-4F7A-4891-8165-994B86FB6871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064D-23C6-4FF6-ADB1-19A2798DD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A6B3-4F7A-4891-8165-994B86FB6871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064D-23C6-4FF6-ADB1-19A2798DD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A6B3-4F7A-4891-8165-994B86FB6871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064D-23C6-4FF6-ADB1-19A2798DD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A6B3-4F7A-4891-8165-994B86FB6871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064D-23C6-4FF6-ADB1-19A2798DD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A6B3-4F7A-4891-8165-994B86FB6871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064D-23C6-4FF6-ADB1-19A2798DD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9A6B3-4F7A-4891-8165-994B86FB6871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064D-23C6-4FF6-ADB1-19A2798DD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9A6B3-4F7A-4891-8165-994B86FB6871}" type="datetimeFigureOut">
              <a:rPr lang="en-US" smtClean="0"/>
              <a:pPr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0064D-23C6-4FF6-ADB1-19A2798DD2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28601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The Fear of the Lord</a:t>
            </a:r>
          </a:p>
        </p:txBody>
      </p:sp>
      <p:pic>
        <p:nvPicPr>
          <p:cNvPr id="9" name="Picture 8" descr="woman_reading_bible_op_800x5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2042" y="1600200"/>
            <a:ext cx="6747916" cy="44958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775A3BF-4A2B-41D6-950D-24C525D0BD89}"/>
              </a:ext>
            </a:extLst>
          </p:cNvPr>
          <p:cNvSpPr/>
          <p:nvPr/>
        </p:nvSpPr>
        <p:spPr>
          <a:xfrm>
            <a:off x="1196340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8B893A-2CC8-47F9-A1ED-1203BC42C768}"/>
              </a:ext>
            </a:extLst>
          </p:cNvPr>
          <p:cNvSpPr/>
          <p:nvPr/>
        </p:nvSpPr>
        <p:spPr>
          <a:xfrm>
            <a:off x="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C920C34-0BD6-4D0E-82D2-7BB7B12D3872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Richie Thetford									              www.thetfordcountry.com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AEC086C-085B-430F-9205-104F1190E6AF}"/>
              </a:ext>
            </a:extLst>
          </p:cNvPr>
          <p:cNvSpPr/>
          <p:nvPr/>
        </p:nvSpPr>
        <p:spPr>
          <a:xfrm>
            <a:off x="0" y="0"/>
            <a:ext cx="121158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EB7C314-7B7C-4522-9BA9-C8F8D280082E}"/>
              </a:ext>
            </a:extLst>
          </p:cNvPr>
          <p:cNvSpPr/>
          <p:nvPr/>
        </p:nvSpPr>
        <p:spPr>
          <a:xfrm>
            <a:off x="0" y="6324599"/>
            <a:ext cx="121920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8534400" cy="868362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Developing the “Fear of the Lord”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11201400" cy="5029200"/>
          </a:xfrm>
        </p:spPr>
        <p:txBody>
          <a:bodyPr>
            <a:normAutofit/>
          </a:bodyPr>
          <a:lstStyle/>
          <a:p>
            <a:r>
              <a:rPr lang="en-US" sz="3000" b="1" dirty="0">
                <a:latin typeface="Segoe UI" pitchFamily="34" charset="0"/>
                <a:cs typeface="Segoe UI" pitchFamily="34" charset="0"/>
              </a:rPr>
              <a:t>The </a:t>
            </a:r>
            <a:r>
              <a:rPr lang="en-US" sz="3000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“fear of the Lord”</a:t>
            </a:r>
            <a:r>
              <a:rPr lang="en-US" sz="3000" b="1" dirty="0">
                <a:latin typeface="Segoe UI" pitchFamily="34" charset="0"/>
                <a:cs typeface="Segoe UI" pitchFamily="34" charset="0"/>
              </a:rPr>
              <a:t> comes through the word of God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The purpose: to </a:t>
            </a:r>
            <a:r>
              <a:rPr lang="en-US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“fear the Lord”</a:t>
            </a:r>
          </a:p>
          <a:p>
            <a:pPr lvl="2"/>
            <a:r>
              <a:rPr lang="en-US" sz="2600" dirty="0">
                <a:solidFill>
                  <a:srgbClr val="C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Deuteronomy 31:10-13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As one reads the word of God, one gains a </a:t>
            </a:r>
            <a:r>
              <a:rPr lang="en-US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“fear of the Lord”</a:t>
            </a:r>
          </a:p>
          <a:p>
            <a:pPr lvl="2"/>
            <a:r>
              <a:rPr lang="en-US" sz="2600" dirty="0">
                <a:solidFill>
                  <a:srgbClr val="C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Romans 2:4-11</a:t>
            </a:r>
          </a:p>
          <a:p>
            <a:pPr lvl="2"/>
            <a:r>
              <a:rPr lang="en-US" sz="2600" dirty="0">
                <a:solidFill>
                  <a:srgbClr val="C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2 Peter 3:7-14</a:t>
            </a:r>
          </a:p>
          <a:p>
            <a:r>
              <a:rPr lang="en-US" sz="3000" b="1" dirty="0">
                <a:latin typeface="Segoe UI" pitchFamily="34" charset="0"/>
                <a:cs typeface="Segoe UI" pitchFamily="34" charset="0"/>
              </a:rPr>
              <a:t>The word of God, properly used, will maintain a proper balance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866900" y="1219200"/>
            <a:ext cx="84582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2169A661-86CB-4A8A-A3E6-FAD726232B1E}"/>
              </a:ext>
            </a:extLst>
          </p:cNvPr>
          <p:cNvSpPr/>
          <p:nvPr/>
        </p:nvSpPr>
        <p:spPr>
          <a:xfrm>
            <a:off x="1196340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69BA5C-EB29-42EC-8A1F-1574ED1DE0CF}"/>
              </a:ext>
            </a:extLst>
          </p:cNvPr>
          <p:cNvSpPr/>
          <p:nvPr/>
        </p:nvSpPr>
        <p:spPr>
          <a:xfrm>
            <a:off x="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01DE7E7-F5AA-4FCC-AC49-CF080D1DF43F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Richie Thetford									              www.thetfordcountry.com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DF31B9-5106-47CA-9104-4C8AD6F2AD0B}"/>
              </a:ext>
            </a:extLst>
          </p:cNvPr>
          <p:cNvSpPr/>
          <p:nvPr/>
        </p:nvSpPr>
        <p:spPr>
          <a:xfrm>
            <a:off x="0" y="0"/>
            <a:ext cx="121158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7CEE920-983E-483E-AFB8-BBFAF94B4925}"/>
              </a:ext>
            </a:extLst>
          </p:cNvPr>
          <p:cNvSpPr/>
          <p:nvPr/>
        </p:nvSpPr>
        <p:spPr>
          <a:xfrm>
            <a:off x="0" y="6324599"/>
            <a:ext cx="121920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8534400" cy="868362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590800"/>
            <a:ext cx="11125200" cy="2057400"/>
          </a:xfrm>
        </p:spPr>
        <p:txBody>
          <a:bodyPr>
            <a:normAutofit/>
          </a:bodyPr>
          <a:lstStyle/>
          <a:p>
            <a:r>
              <a:rPr lang="en-US" sz="3000" b="1" dirty="0">
                <a:latin typeface="Segoe UI" pitchFamily="34" charset="0"/>
                <a:cs typeface="Segoe UI" pitchFamily="34" charset="0"/>
              </a:rPr>
              <a:t>Why do we need to </a:t>
            </a:r>
            <a:r>
              <a:rPr lang="en-US" sz="3000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“fear the Lord?”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To work out our own salvation with </a:t>
            </a:r>
            <a:r>
              <a:rPr lang="en-US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“fear and trembling”</a:t>
            </a:r>
          </a:p>
          <a:p>
            <a:pPr lvl="2"/>
            <a:r>
              <a:rPr lang="en-US" sz="2600" dirty="0">
                <a:solidFill>
                  <a:srgbClr val="C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Hebrews 4:1-2, 11</a:t>
            </a:r>
            <a:endParaRPr lang="en-US" sz="260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866900" y="1219200"/>
            <a:ext cx="84582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33400" y="1484293"/>
            <a:ext cx="11125200" cy="954107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God is greatly </a:t>
            </a:r>
            <a:r>
              <a:rPr lang="en-US" sz="2800" b="1" dirty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to be feared </a:t>
            </a:r>
            <a:r>
              <a:rPr lang="en-US" sz="2800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in the assembly of the saints, And to be </a:t>
            </a:r>
            <a:r>
              <a:rPr lang="en-US" sz="28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held in reverence </a:t>
            </a:r>
            <a:r>
              <a:rPr lang="en-US" sz="2800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by all those around Him. (Psalms 89:7)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4267200"/>
            <a:ext cx="11125200" cy="138499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egoe UI" pitchFamily="34" charset="0"/>
                <a:cs typeface="Segoe UI" pitchFamily="34" charset="0"/>
              </a:rPr>
              <a:t>Therefore, having these promises, beloved, let us cleanse ourselves from all filthiness of the flesh and spirit, </a:t>
            </a:r>
            <a:r>
              <a:rPr lang="en-US" sz="2800" b="1" dirty="0">
                <a:latin typeface="Segoe UI" pitchFamily="34" charset="0"/>
                <a:cs typeface="Segoe UI" pitchFamily="34" charset="0"/>
              </a:rPr>
              <a:t>perfecting holiness </a:t>
            </a:r>
            <a:r>
              <a:rPr lang="en-US" sz="2800" dirty="0">
                <a:latin typeface="Segoe UI" pitchFamily="34" charset="0"/>
                <a:cs typeface="Segoe UI" pitchFamily="34" charset="0"/>
              </a:rPr>
              <a:t>in </a:t>
            </a:r>
            <a:r>
              <a:rPr lang="en-US" sz="2800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the fear of God</a:t>
            </a:r>
            <a:r>
              <a:rPr lang="en-US" sz="2800" dirty="0">
                <a:latin typeface="Segoe UI" pitchFamily="34" charset="0"/>
                <a:cs typeface="Segoe UI" pitchFamily="34" charset="0"/>
              </a:rPr>
              <a:t>. </a:t>
            </a:r>
            <a:r>
              <a:rPr lang="en-US" sz="2800">
                <a:latin typeface="Segoe UI" pitchFamily="34" charset="0"/>
                <a:cs typeface="Segoe UI" pitchFamily="34" charset="0"/>
              </a:rPr>
              <a:t>(2 </a:t>
            </a:r>
            <a:r>
              <a:rPr lang="en-US" sz="2800" dirty="0">
                <a:latin typeface="Segoe UI" pitchFamily="34" charset="0"/>
                <a:cs typeface="Segoe UI" pitchFamily="34" charset="0"/>
              </a:rPr>
              <a:t>Corinthians 7:1)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CFC541A-97B2-4AE7-9A43-57EA95ACD5A7}"/>
              </a:ext>
            </a:extLst>
          </p:cNvPr>
          <p:cNvSpPr/>
          <p:nvPr/>
        </p:nvSpPr>
        <p:spPr>
          <a:xfrm>
            <a:off x="1196340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8E310C6-1934-4D6A-AECD-25DD1E477EDF}"/>
              </a:ext>
            </a:extLst>
          </p:cNvPr>
          <p:cNvSpPr/>
          <p:nvPr/>
        </p:nvSpPr>
        <p:spPr>
          <a:xfrm>
            <a:off x="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E35AF6-2249-4B4C-8679-9F0356A23D8B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Richie Thetford									              www.thetfordcountry.com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6C6E2D2-0025-42D2-A231-CF7645860F67}"/>
              </a:ext>
            </a:extLst>
          </p:cNvPr>
          <p:cNvSpPr/>
          <p:nvPr/>
        </p:nvSpPr>
        <p:spPr>
          <a:xfrm>
            <a:off x="0" y="0"/>
            <a:ext cx="121158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26B4B58-C9CC-4056-8553-15EB4575AF25}"/>
              </a:ext>
            </a:extLst>
          </p:cNvPr>
          <p:cNvSpPr/>
          <p:nvPr/>
        </p:nvSpPr>
        <p:spPr>
          <a:xfrm>
            <a:off x="0" y="6324599"/>
            <a:ext cx="121920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The Fear of the Lord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11125200" cy="3048000"/>
          </a:xfrm>
        </p:spPr>
        <p:txBody>
          <a:bodyPr>
            <a:normAutofit/>
          </a:bodyPr>
          <a:lstStyle/>
          <a:p>
            <a:r>
              <a:rPr lang="en-US" b="1" dirty="0">
                <a:latin typeface="Segoe UI" pitchFamily="34" charset="0"/>
                <a:cs typeface="Segoe UI" pitchFamily="34" charset="0"/>
              </a:rPr>
              <a:t>The early church:</a:t>
            </a:r>
          </a:p>
          <a:p>
            <a:endParaRPr lang="en-US" b="1" dirty="0">
              <a:latin typeface="Segoe UI" pitchFamily="34" charset="0"/>
              <a:cs typeface="Segoe UI" pitchFamily="34" charset="0"/>
            </a:endParaRPr>
          </a:p>
          <a:p>
            <a:endParaRPr lang="en-US" b="1" dirty="0">
              <a:latin typeface="Segoe UI" pitchFamily="34" charset="0"/>
              <a:cs typeface="Segoe UI" pitchFamily="34" charset="0"/>
            </a:endParaRPr>
          </a:p>
          <a:p>
            <a:endParaRPr lang="en-US" b="1" dirty="0">
              <a:latin typeface="Segoe UI" pitchFamily="34" charset="0"/>
              <a:cs typeface="Segoe UI" pitchFamily="34" charset="0"/>
            </a:endParaRPr>
          </a:p>
          <a:p>
            <a:r>
              <a:rPr lang="en-US" b="1" dirty="0">
                <a:latin typeface="Segoe UI" pitchFamily="34" charset="0"/>
                <a:cs typeface="Segoe UI" pitchFamily="34" charset="0"/>
              </a:rPr>
              <a:t>The church at Philippi:</a:t>
            </a:r>
          </a:p>
          <a:p>
            <a:endParaRPr lang="en-US" b="1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96340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Richie Thetford									              www.thetfordcountry.com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158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6324599"/>
            <a:ext cx="121920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866900" y="1371600"/>
            <a:ext cx="84582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09600" y="2196405"/>
            <a:ext cx="10972800" cy="138499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Then the churches throughout all Judea, Galilee, and Samaria had peace and were edified. </a:t>
            </a:r>
            <a:r>
              <a:rPr lang="en-US" sz="28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And walking in the </a:t>
            </a:r>
            <a:r>
              <a:rPr lang="en-US" sz="2800" b="1" dirty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fear of the Lord</a:t>
            </a:r>
            <a:r>
              <a:rPr lang="en-US" sz="2800" dirty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and in the comfort of the Holy Spirit, they were multiplied. (Acts 9:31)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9600" y="4558605"/>
            <a:ext cx="10972800" cy="138499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Therefore, my beloved, as you have always obeyed, not as in my presence only, but now much more in my absence, </a:t>
            </a:r>
            <a:r>
              <a:rPr lang="en-US" sz="2800" b="1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work out your own salvation with </a:t>
            </a:r>
            <a:r>
              <a:rPr lang="en-US" sz="2800" b="1" dirty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fear and trembling </a:t>
            </a:r>
            <a:r>
              <a:rPr lang="en-US" sz="2800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(Philippians 2:12)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The Fear of the Lord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10972800" cy="3657600"/>
          </a:xfrm>
        </p:spPr>
        <p:txBody>
          <a:bodyPr>
            <a:normAutofit/>
          </a:bodyPr>
          <a:lstStyle/>
          <a:p>
            <a:r>
              <a:rPr lang="en-US" b="1" dirty="0">
                <a:latin typeface="Segoe UI" pitchFamily="34" charset="0"/>
                <a:cs typeface="Segoe UI" pitchFamily="34" charset="0"/>
              </a:rPr>
              <a:t>Job’s discourse:</a:t>
            </a:r>
          </a:p>
          <a:p>
            <a:endParaRPr lang="en-US" b="1" dirty="0">
              <a:latin typeface="Segoe UI" pitchFamily="34" charset="0"/>
              <a:cs typeface="Segoe UI" pitchFamily="34" charset="0"/>
            </a:endParaRPr>
          </a:p>
          <a:p>
            <a:endParaRPr lang="en-US" b="1" dirty="0">
              <a:latin typeface="Segoe UI" pitchFamily="34" charset="0"/>
              <a:cs typeface="Segoe UI" pitchFamily="34" charset="0"/>
            </a:endParaRPr>
          </a:p>
          <a:p>
            <a:r>
              <a:rPr lang="en-US" b="1" dirty="0">
                <a:latin typeface="Segoe UI" pitchFamily="34" charset="0"/>
                <a:cs typeface="Segoe UI" pitchFamily="34" charset="0"/>
              </a:rPr>
              <a:t>What do you think about when you hear the words </a:t>
            </a:r>
            <a:r>
              <a:rPr lang="en-US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“fear of the Lord”</a:t>
            </a:r>
            <a:r>
              <a:rPr lang="en-US" b="1" dirty="0">
                <a:latin typeface="Segoe UI" pitchFamily="34" charset="0"/>
                <a:cs typeface="Segoe UI" pitchFamily="34" charset="0"/>
              </a:rPr>
              <a:t> or </a:t>
            </a:r>
            <a:r>
              <a:rPr lang="en-US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“fear and trembling?”</a:t>
            </a:r>
          </a:p>
          <a:p>
            <a:endParaRPr lang="en-US" b="1" dirty="0">
              <a:latin typeface="Segoe UI" pitchFamily="34" charset="0"/>
              <a:cs typeface="Segoe UI" pitchFamily="34" charset="0"/>
            </a:endParaRPr>
          </a:p>
          <a:p>
            <a:endParaRPr lang="en-US" b="1" dirty="0">
              <a:latin typeface="Segoe UI" pitchFamily="34" charset="0"/>
              <a:cs typeface="Segoe UI" pitchFamily="34" charset="0"/>
            </a:endParaRPr>
          </a:p>
          <a:p>
            <a:endParaRPr lang="en-US" b="1" dirty="0">
              <a:latin typeface="Segoe UI" pitchFamily="34" charset="0"/>
              <a:cs typeface="Segoe UI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866900" y="1371600"/>
            <a:ext cx="84582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09600" y="2133600"/>
            <a:ext cx="10972800" cy="954107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And to man He said, “Behold, </a:t>
            </a:r>
            <a:r>
              <a:rPr lang="en-US" sz="2800" b="1" dirty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the fear of the Lord</a:t>
            </a:r>
            <a:r>
              <a:rPr lang="en-US" sz="2800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, that is wisdom, And to depart from evil is understanding.” (Job 28:28)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9600" y="4419600"/>
            <a:ext cx="10972800" cy="138499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Segoe UI" pitchFamily="34" charset="0"/>
                <a:cs typeface="Segoe UI" pitchFamily="34" charset="0"/>
              </a:rPr>
              <a:t>And do not fear those who kill the body but cannot kill the soul. But rather </a:t>
            </a:r>
            <a:r>
              <a:rPr lang="en-US" sz="2800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fear Him </a:t>
            </a:r>
            <a:r>
              <a:rPr lang="en-US" sz="2800" b="1" dirty="0">
                <a:latin typeface="Segoe UI" pitchFamily="34" charset="0"/>
                <a:cs typeface="Segoe UI" pitchFamily="34" charset="0"/>
              </a:rPr>
              <a:t>who is able to destroy both soul and body in hell</a:t>
            </a:r>
            <a:r>
              <a:rPr lang="en-US" sz="2800" dirty="0">
                <a:latin typeface="Segoe UI" pitchFamily="34" charset="0"/>
                <a:cs typeface="Segoe UI" pitchFamily="34" charset="0"/>
              </a:rPr>
              <a:t>. </a:t>
            </a:r>
            <a:r>
              <a:rPr lang="en-US" sz="2800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(Matthew 10:28)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3075D2-FB73-4490-8C14-D2A34E9D9F7D}"/>
              </a:ext>
            </a:extLst>
          </p:cNvPr>
          <p:cNvSpPr/>
          <p:nvPr/>
        </p:nvSpPr>
        <p:spPr>
          <a:xfrm>
            <a:off x="1196340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B599B5A-CD7F-4A52-9EDE-B87DD27B598D}"/>
              </a:ext>
            </a:extLst>
          </p:cNvPr>
          <p:cNvSpPr/>
          <p:nvPr/>
        </p:nvSpPr>
        <p:spPr>
          <a:xfrm>
            <a:off x="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D88837A-D488-49CD-B6DB-F18479DD1A9F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Richie Thetford									              www.thetfordcountry.com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265D193-E3A4-4C0B-9FD2-DB8DDF57539F}"/>
              </a:ext>
            </a:extLst>
          </p:cNvPr>
          <p:cNvSpPr/>
          <p:nvPr/>
        </p:nvSpPr>
        <p:spPr>
          <a:xfrm>
            <a:off x="0" y="0"/>
            <a:ext cx="121158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BFAB908-BF28-4104-B246-1AB157C42E25}"/>
              </a:ext>
            </a:extLst>
          </p:cNvPr>
          <p:cNvSpPr/>
          <p:nvPr/>
        </p:nvSpPr>
        <p:spPr>
          <a:xfrm>
            <a:off x="0" y="6324599"/>
            <a:ext cx="121920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The Fear of the Lord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10972800" cy="3657600"/>
          </a:xfrm>
        </p:spPr>
        <p:txBody>
          <a:bodyPr>
            <a:normAutofit/>
          </a:bodyPr>
          <a:lstStyle/>
          <a:p>
            <a:r>
              <a:rPr lang="en-US" b="1" dirty="0">
                <a:latin typeface="Segoe UI" pitchFamily="34" charset="0"/>
                <a:cs typeface="Segoe UI" pitchFamily="34" charset="0"/>
              </a:rPr>
              <a:t>Three points:</a:t>
            </a:r>
          </a:p>
          <a:p>
            <a:pPr lvl="1"/>
            <a:r>
              <a:rPr lang="en-US" sz="3000" dirty="0">
                <a:latin typeface="Segoe UI" pitchFamily="34" charset="0"/>
                <a:cs typeface="Segoe UI" pitchFamily="34" charset="0"/>
              </a:rPr>
              <a:t>Define the </a:t>
            </a:r>
            <a:r>
              <a:rPr lang="en-US" sz="3000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“fear of the Lord”</a:t>
            </a:r>
          </a:p>
          <a:p>
            <a:pPr lvl="1"/>
            <a:r>
              <a:rPr lang="en-US" sz="3000" dirty="0">
                <a:latin typeface="Segoe UI" pitchFamily="34" charset="0"/>
                <a:cs typeface="Segoe UI" pitchFamily="34" charset="0"/>
              </a:rPr>
              <a:t>Why the </a:t>
            </a:r>
            <a:r>
              <a:rPr lang="en-US" sz="3000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“fear of the Lord” </a:t>
            </a:r>
            <a:r>
              <a:rPr lang="en-US" sz="3000" dirty="0">
                <a:latin typeface="Segoe UI" pitchFamily="34" charset="0"/>
                <a:cs typeface="Segoe UI" pitchFamily="34" charset="0"/>
              </a:rPr>
              <a:t>is important to the Christian</a:t>
            </a:r>
          </a:p>
          <a:p>
            <a:pPr lvl="1"/>
            <a:r>
              <a:rPr lang="en-US" sz="3000" dirty="0">
                <a:latin typeface="Segoe UI" pitchFamily="34" charset="0"/>
                <a:cs typeface="Segoe UI" pitchFamily="34" charset="0"/>
              </a:rPr>
              <a:t>How we can develop a healthy</a:t>
            </a:r>
            <a:br>
              <a:rPr lang="en-US" sz="3000" dirty="0">
                <a:latin typeface="Segoe UI" pitchFamily="34" charset="0"/>
                <a:cs typeface="Segoe UI" pitchFamily="34" charset="0"/>
              </a:rPr>
            </a:br>
            <a:r>
              <a:rPr lang="en-US" sz="3000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“fear of the Lord”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866900" y="1371600"/>
            <a:ext cx="84582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56b67fbdacc0e70b8eddad7f9f640864_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23636" y="3200400"/>
            <a:ext cx="5244514" cy="302677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B72C7D6-57FA-4647-ACE4-2399B0DA77A3}"/>
              </a:ext>
            </a:extLst>
          </p:cNvPr>
          <p:cNvSpPr/>
          <p:nvPr/>
        </p:nvSpPr>
        <p:spPr>
          <a:xfrm>
            <a:off x="1196340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289EF91-DAF7-44F2-A517-0ADBB8EEF96A}"/>
              </a:ext>
            </a:extLst>
          </p:cNvPr>
          <p:cNvSpPr/>
          <p:nvPr/>
        </p:nvSpPr>
        <p:spPr>
          <a:xfrm>
            <a:off x="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BF3B9EF-9E23-4475-9ECE-419E14458B5D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Richie Thetford									              www.thetfordcountry.com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7733C4A-6BA2-4991-B0AF-9934776016AC}"/>
              </a:ext>
            </a:extLst>
          </p:cNvPr>
          <p:cNvSpPr/>
          <p:nvPr/>
        </p:nvSpPr>
        <p:spPr>
          <a:xfrm>
            <a:off x="0" y="0"/>
            <a:ext cx="121158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24C979C-5916-4277-A12B-C5AD0BBE8FB4}"/>
              </a:ext>
            </a:extLst>
          </p:cNvPr>
          <p:cNvSpPr/>
          <p:nvPr/>
        </p:nvSpPr>
        <p:spPr>
          <a:xfrm>
            <a:off x="0" y="6324599"/>
            <a:ext cx="121920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Defining the “Fear of the Lord”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11125200" cy="50292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Segoe UI" pitchFamily="34" charset="0"/>
                <a:cs typeface="Segoe UI" pitchFamily="34" charset="0"/>
              </a:rPr>
              <a:t>“Fear”</a:t>
            </a:r>
          </a:p>
          <a:p>
            <a:pPr lvl="1"/>
            <a:r>
              <a:rPr lang="en-US" sz="2600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Hebrew: “YIRAH”</a:t>
            </a:r>
          </a:p>
          <a:p>
            <a:pPr lvl="2"/>
            <a:r>
              <a:rPr lang="en-US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Fear, terror, awesome or terrifying thing (object causing fear)</a:t>
            </a:r>
          </a:p>
          <a:p>
            <a:pPr lvl="1"/>
            <a:r>
              <a:rPr lang="en-US" sz="2600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Greek: “PHOBOS”</a:t>
            </a:r>
          </a:p>
          <a:p>
            <a:pPr lvl="2"/>
            <a:r>
              <a:rPr lang="en-US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Fear, dread, terror, that which strikes terror</a:t>
            </a:r>
          </a:p>
          <a:p>
            <a:r>
              <a:rPr lang="en-US" sz="2800" b="1" dirty="0">
                <a:latin typeface="Segoe UI" pitchFamily="34" charset="0"/>
                <a:cs typeface="Segoe UI" pitchFamily="34" charset="0"/>
              </a:rPr>
              <a:t>“Fear of the Lord” defined as “Reverence or Awe”</a:t>
            </a:r>
          </a:p>
          <a:p>
            <a:pPr lvl="1"/>
            <a:r>
              <a:rPr lang="en-US" sz="2600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Also should include a place for “trembling!”</a:t>
            </a:r>
          </a:p>
          <a:p>
            <a:pPr lvl="2"/>
            <a:r>
              <a:rPr lang="en-US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Greek for “trembling”: “TROMOS” </a:t>
            </a:r>
          </a:p>
          <a:p>
            <a:pPr lvl="3"/>
            <a:r>
              <a:rPr lang="en-US" sz="2400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“a trembling or quaking with fear”</a:t>
            </a:r>
          </a:p>
          <a:p>
            <a:endParaRPr lang="en-US" sz="3000" b="1" dirty="0">
              <a:solidFill>
                <a:srgbClr val="C00000"/>
              </a:solidFill>
              <a:latin typeface="Segoe UI" pitchFamily="34" charset="0"/>
              <a:cs typeface="Segoe UI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866900" y="1219200"/>
            <a:ext cx="84582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74D0B2CE-FDE5-4F09-B9B4-AFCCCD886E48}"/>
              </a:ext>
            </a:extLst>
          </p:cNvPr>
          <p:cNvSpPr/>
          <p:nvPr/>
        </p:nvSpPr>
        <p:spPr>
          <a:xfrm>
            <a:off x="1196340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7E0E417-BD87-4E70-A05C-FB4157C05EB5}"/>
              </a:ext>
            </a:extLst>
          </p:cNvPr>
          <p:cNvSpPr/>
          <p:nvPr/>
        </p:nvSpPr>
        <p:spPr>
          <a:xfrm>
            <a:off x="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DDCC3D-E682-48C5-B121-20F1E3893AC5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Richie Thetford									              www.thetfordcountry.com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EAA98C-5B09-488C-B1DC-55030F43E678}"/>
              </a:ext>
            </a:extLst>
          </p:cNvPr>
          <p:cNvSpPr/>
          <p:nvPr/>
        </p:nvSpPr>
        <p:spPr>
          <a:xfrm>
            <a:off x="0" y="0"/>
            <a:ext cx="121158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8DF93C3-AAEA-491F-BCC2-DE1C923BFE83}"/>
              </a:ext>
            </a:extLst>
          </p:cNvPr>
          <p:cNvSpPr/>
          <p:nvPr/>
        </p:nvSpPr>
        <p:spPr>
          <a:xfrm>
            <a:off x="0" y="6324599"/>
            <a:ext cx="121920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Defining the “Fear of the Lord”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11125200" cy="5029200"/>
          </a:xfrm>
        </p:spPr>
        <p:txBody>
          <a:bodyPr>
            <a:normAutofit/>
          </a:bodyPr>
          <a:lstStyle/>
          <a:p>
            <a:r>
              <a:rPr lang="en-US" sz="3000" b="1" dirty="0">
                <a:latin typeface="Segoe UI" pitchFamily="34" charset="0"/>
                <a:cs typeface="Segoe UI" pitchFamily="34" charset="0"/>
              </a:rPr>
              <a:t>A proper “Fear of the Lord” would include: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A reverence and awe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Being afraid to offend God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A trembling if one knew that they offended God and have not obtained His forgiveness</a:t>
            </a:r>
          </a:p>
          <a:p>
            <a:pPr lvl="2"/>
            <a:r>
              <a:rPr lang="en-US" sz="2600" dirty="0">
                <a:solidFill>
                  <a:srgbClr val="C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Hebrews 10:26-27</a:t>
            </a:r>
          </a:p>
          <a:p>
            <a:pPr lvl="2"/>
            <a:r>
              <a:rPr lang="en-US" sz="2600" dirty="0">
                <a:solidFill>
                  <a:srgbClr val="C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Hebrews 10:30-31</a:t>
            </a:r>
          </a:p>
          <a:p>
            <a:pPr lvl="2"/>
            <a:r>
              <a:rPr lang="en-US" sz="2600" dirty="0">
                <a:solidFill>
                  <a:srgbClr val="C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Hebrews 12:28-29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866900" y="1219200"/>
            <a:ext cx="84582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rticle-new_ehow_images_a07_nc_4t_bible-study-activities-12-14yearolds-800x8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10400" y="3452156"/>
            <a:ext cx="4800600" cy="273258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8E2ED86-3635-4354-AE53-E88C2B3E8A66}"/>
              </a:ext>
            </a:extLst>
          </p:cNvPr>
          <p:cNvSpPr/>
          <p:nvPr/>
        </p:nvSpPr>
        <p:spPr>
          <a:xfrm>
            <a:off x="1196340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31B0C7F-673D-453A-827C-E5562C9C1B69}"/>
              </a:ext>
            </a:extLst>
          </p:cNvPr>
          <p:cNvSpPr/>
          <p:nvPr/>
        </p:nvSpPr>
        <p:spPr>
          <a:xfrm>
            <a:off x="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0D3A1F-3F04-49C4-9D67-84C1CC00D3B9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Richie Thetford									              www.thetfordcountry.com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562BDCC-A768-4C4D-B7E5-903C05A5CA90}"/>
              </a:ext>
            </a:extLst>
          </p:cNvPr>
          <p:cNvSpPr/>
          <p:nvPr/>
        </p:nvSpPr>
        <p:spPr>
          <a:xfrm>
            <a:off x="0" y="0"/>
            <a:ext cx="121158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235AA17-B2E8-4529-AAA8-3F32417A8D7F}"/>
              </a:ext>
            </a:extLst>
          </p:cNvPr>
          <p:cNvSpPr/>
          <p:nvPr/>
        </p:nvSpPr>
        <p:spPr>
          <a:xfrm>
            <a:off x="0" y="6324599"/>
            <a:ext cx="121920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Importance of the “Fear of the Lord”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11125200" cy="5029200"/>
          </a:xfrm>
        </p:spPr>
        <p:txBody>
          <a:bodyPr>
            <a:normAutofit/>
          </a:bodyPr>
          <a:lstStyle/>
          <a:p>
            <a:r>
              <a:rPr lang="en-US" sz="3000" b="1" dirty="0">
                <a:latin typeface="Segoe UI" pitchFamily="34" charset="0"/>
                <a:cs typeface="Segoe UI" pitchFamily="34" charset="0"/>
              </a:rPr>
              <a:t>From the book of Proverbs the </a:t>
            </a:r>
            <a:r>
              <a:rPr lang="en-US" sz="3000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“fear of the Lord”</a:t>
            </a:r>
            <a:r>
              <a:rPr lang="en-US" sz="3000" b="1" dirty="0">
                <a:latin typeface="Segoe UI" pitchFamily="34" charset="0"/>
                <a:cs typeface="Segoe UI" pitchFamily="34" charset="0"/>
              </a:rPr>
              <a:t>: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Is the beginning of knowledge </a:t>
            </a:r>
            <a:r>
              <a:rPr lang="en-US" b="1" dirty="0">
                <a:latin typeface="Segoe UI" pitchFamily="34" charset="0"/>
                <a:cs typeface="Segoe UI" pitchFamily="34" charset="0"/>
              </a:rPr>
              <a:t>(1:7)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Will cause one to hate evil </a:t>
            </a:r>
            <a:r>
              <a:rPr lang="en-US" b="1" dirty="0">
                <a:latin typeface="Segoe UI" pitchFamily="34" charset="0"/>
                <a:cs typeface="Segoe UI" pitchFamily="34" charset="0"/>
              </a:rPr>
              <a:t>(8:13)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Will prolong life </a:t>
            </a:r>
            <a:r>
              <a:rPr lang="en-US" b="1" dirty="0">
                <a:latin typeface="Segoe UI" pitchFamily="34" charset="0"/>
                <a:cs typeface="Segoe UI" pitchFamily="34" charset="0"/>
              </a:rPr>
              <a:t>(10:27)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Provides strong confidence </a:t>
            </a:r>
            <a:r>
              <a:rPr lang="en-US" b="1" dirty="0">
                <a:latin typeface="Segoe UI" pitchFamily="34" charset="0"/>
                <a:cs typeface="Segoe UI" pitchFamily="34" charset="0"/>
              </a:rPr>
              <a:t>(14:26-27)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Prompts one to depart from evil </a:t>
            </a:r>
            <a:r>
              <a:rPr lang="en-US" b="1" dirty="0">
                <a:latin typeface="Segoe UI" pitchFamily="34" charset="0"/>
                <a:cs typeface="Segoe UI" pitchFamily="34" charset="0"/>
              </a:rPr>
              <a:t>(16:6)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Leads to a satisfying life </a:t>
            </a:r>
            <a:r>
              <a:rPr lang="en-US" b="1" dirty="0">
                <a:latin typeface="Segoe UI" pitchFamily="34" charset="0"/>
                <a:cs typeface="Segoe UI" pitchFamily="34" charset="0"/>
              </a:rPr>
              <a:t>(19:23)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Is the way to riches, honor, life </a:t>
            </a:r>
            <a:r>
              <a:rPr lang="en-US" b="1" dirty="0">
                <a:latin typeface="Segoe UI" pitchFamily="34" charset="0"/>
                <a:cs typeface="Segoe UI" pitchFamily="34" charset="0"/>
              </a:rPr>
              <a:t>(22:4)</a:t>
            </a:r>
            <a:endParaRPr lang="en-US" sz="2600" b="1" dirty="0">
              <a:solidFill>
                <a:srgbClr val="C00000"/>
              </a:solidFill>
              <a:latin typeface="Segoe UI" pitchFamily="34" charset="0"/>
              <a:cs typeface="Segoe UI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866900" y="1219200"/>
            <a:ext cx="84582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RichardBibleSpin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29900" y="1362517"/>
            <a:ext cx="1178999" cy="4809683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60F8A15-E5C9-4C58-B487-E570D028031E}"/>
              </a:ext>
            </a:extLst>
          </p:cNvPr>
          <p:cNvSpPr/>
          <p:nvPr/>
        </p:nvSpPr>
        <p:spPr>
          <a:xfrm>
            <a:off x="1196340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8237E09-B96A-4CB8-A9DC-99FD2B5B19A3}"/>
              </a:ext>
            </a:extLst>
          </p:cNvPr>
          <p:cNvSpPr/>
          <p:nvPr/>
        </p:nvSpPr>
        <p:spPr>
          <a:xfrm>
            <a:off x="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C9C29AF-EB65-4BD0-8BCD-892D92189FC4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Richie Thetford									              www.thetfordcountry.com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A25C75-62C9-40F6-8245-F32974D2785C}"/>
              </a:ext>
            </a:extLst>
          </p:cNvPr>
          <p:cNvSpPr/>
          <p:nvPr/>
        </p:nvSpPr>
        <p:spPr>
          <a:xfrm>
            <a:off x="0" y="0"/>
            <a:ext cx="121158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BEE357B-12CE-4166-A642-1682FB126AAB}"/>
              </a:ext>
            </a:extLst>
          </p:cNvPr>
          <p:cNvSpPr/>
          <p:nvPr/>
        </p:nvSpPr>
        <p:spPr>
          <a:xfrm>
            <a:off x="0" y="6324599"/>
            <a:ext cx="121920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Importance of the “Fear of the Lord”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11201400" cy="5029200"/>
          </a:xfrm>
        </p:spPr>
        <p:txBody>
          <a:bodyPr>
            <a:normAutofit/>
          </a:bodyPr>
          <a:lstStyle/>
          <a:p>
            <a:r>
              <a:rPr lang="en-US" sz="3000" b="1" dirty="0">
                <a:latin typeface="Segoe UI" pitchFamily="34" charset="0"/>
                <a:cs typeface="Segoe UI" pitchFamily="34" charset="0"/>
              </a:rPr>
              <a:t>Without the </a:t>
            </a:r>
            <a:r>
              <a:rPr lang="en-US" sz="3000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“fear of the Lord”</a:t>
            </a:r>
            <a:r>
              <a:rPr lang="en-US" sz="3000" b="1" dirty="0">
                <a:latin typeface="Segoe UI" pitchFamily="34" charset="0"/>
                <a:cs typeface="Segoe UI" pitchFamily="34" charset="0"/>
              </a:rPr>
              <a:t>: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We close ourselves of God’s wisdom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We flirt with evil and be corrupted by it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Our lives may be shortened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We will never come to know the love of God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We will not be motivated to repent of sin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We will not be motivated to “work out our own salvation” 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866900" y="1219200"/>
            <a:ext cx="84582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03CBAA18-41C9-4CBE-B2A6-03198D2F1074}"/>
              </a:ext>
            </a:extLst>
          </p:cNvPr>
          <p:cNvSpPr/>
          <p:nvPr/>
        </p:nvSpPr>
        <p:spPr>
          <a:xfrm>
            <a:off x="1196340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031559-8CDF-4F63-9B9E-96546F0EFD3F}"/>
              </a:ext>
            </a:extLst>
          </p:cNvPr>
          <p:cNvSpPr/>
          <p:nvPr/>
        </p:nvSpPr>
        <p:spPr>
          <a:xfrm>
            <a:off x="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991E85-4D1D-4DAF-9F5B-DF6DEAC44332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Richie Thetford									              www.thetfordcountry.com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9E5F9D-2789-4D11-8679-6F2B18FC0216}"/>
              </a:ext>
            </a:extLst>
          </p:cNvPr>
          <p:cNvSpPr/>
          <p:nvPr/>
        </p:nvSpPr>
        <p:spPr>
          <a:xfrm>
            <a:off x="0" y="0"/>
            <a:ext cx="121158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E627214-24AB-4170-BBC6-BDB794E04666}"/>
              </a:ext>
            </a:extLst>
          </p:cNvPr>
          <p:cNvSpPr/>
          <p:nvPr/>
        </p:nvSpPr>
        <p:spPr>
          <a:xfrm>
            <a:off x="0" y="6324599"/>
            <a:ext cx="121920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cs typeface="Segoe UI" pitchFamily="34" charset="0"/>
              </a:rPr>
              <a:t>Importance of the “Fear of the Lord”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11201400" cy="5029200"/>
          </a:xfrm>
        </p:spPr>
        <p:txBody>
          <a:bodyPr>
            <a:normAutofit/>
          </a:bodyPr>
          <a:lstStyle/>
          <a:p>
            <a:r>
              <a:rPr lang="en-US" sz="3000" b="1" dirty="0">
                <a:latin typeface="Segoe UI" pitchFamily="34" charset="0"/>
                <a:cs typeface="Segoe UI" pitchFamily="34" charset="0"/>
              </a:rPr>
              <a:t>Without the </a:t>
            </a:r>
            <a:r>
              <a:rPr lang="en-US" sz="3000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“fear of the Lord”</a:t>
            </a:r>
            <a:r>
              <a:rPr lang="en-US" sz="3000" b="1" dirty="0">
                <a:latin typeface="Segoe UI" pitchFamily="34" charset="0"/>
                <a:cs typeface="Segoe UI" pitchFamily="34" charset="0"/>
              </a:rPr>
              <a:t>: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We cannot please God</a:t>
            </a:r>
          </a:p>
          <a:p>
            <a:pPr lvl="2"/>
            <a:r>
              <a:rPr lang="en-US" sz="2600" dirty="0">
                <a:solidFill>
                  <a:srgbClr val="C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Isaiah 66:1-2</a:t>
            </a:r>
          </a:p>
          <a:p>
            <a:pPr lvl="1"/>
            <a:r>
              <a:rPr lang="en-US" dirty="0">
                <a:latin typeface="Segoe UI" pitchFamily="34" charset="0"/>
                <a:cs typeface="Segoe UI" pitchFamily="34" charset="0"/>
              </a:rPr>
              <a:t>Only the one who </a:t>
            </a:r>
            <a:r>
              <a:rPr lang="en-US" b="1" dirty="0">
                <a:solidFill>
                  <a:srgbClr val="C00000"/>
                </a:solidFill>
                <a:latin typeface="Segoe UI" pitchFamily="34" charset="0"/>
                <a:cs typeface="Segoe UI" pitchFamily="34" charset="0"/>
              </a:rPr>
              <a:t>“trembles” </a:t>
            </a:r>
            <a:r>
              <a:rPr lang="en-US" dirty="0">
                <a:latin typeface="Segoe UI" pitchFamily="34" charset="0"/>
                <a:cs typeface="Segoe UI" pitchFamily="34" charset="0"/>
              </a:rPr>
              <a:t>at God’s word has God’s promise to receive His mercy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866900" y="1219200"/>
            <a:ext cx="84582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33400" y="3886201"/>
            <a:ext cx="11125200" cy="1692771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But the mercy of the Lord is from everlasting to everlasting </a:t>
            </a:r>
            <a:r>
              <a:rPr lang="en-US" sz="2600" b="1" dirty="0">
                <a:solidFill>
                  <a:srgbClr val="FFFF00"/>
                </a:solidFill>
                <a:latin typeface="Segoe UI" pitchFamily="34" charset="0"/>
                <a:cs typeface="Segoe UI" pitchFamily="34" charset="0"/>
              </a:rPr>
              <a:t>On those who fear Him</a:t>
            </a:r>
            <a:r>
              <a:rPr lang="en-US" sz="2600" dirty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, And His righteousness to children's children, To such as keep His covenant, And to those who remember His commandments to do them. (Psalms 103:17-18)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9BE00C-D265-4AC3-9A3C-233E86430118}"/>
              </a:ext>
            </a:extLst>
          </p:cNvPr>
          <p:cNvSpPr/>
          <p:nvPr/>
        </p:nvSpPr>
        <p:spPr>
          <a:xfrm>
            <a:off x="1196340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87340E0-E898-479D-B6CF-890806572D78}"/>
              </a:ext>
            </a:extLst>
          </p:cNvPr>
          <p:cNvSpPr/>
          <p:nvPr/>
        </p:nvSpPr>
        <p:spPr>
          <a:xfrm>
            <a:off x="0" y="0"/>
            <a:ext cx="228600" cy="6553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611AE38-6FF9-475C-A453-725944FAA7F3}"/>
              </a:ext>
            </a:extLst>
          </p:cNvPr>
          <p:cNvSpPr txBox="1"/>
          <p:nvPr/>
        </p:nvSpPr>
        <p:spPr>
          <a:xfrm>
            <a:off x="0" y="6519446"/>
            <a:ext cx="12192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Richie Thetford									              www.thetfordcountry.com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E9BC75-8EF8-4C65-9F88-0F5A83AD9E5B}"/>
              </a:ext>
            </a:extLst>
          </p:cNvPr>
          <p:cNvSpPr/>
          <p:nvPr/>
        </p:nvSpPr>
        <p:spPr>
          <a:xfrm>
            <a:off x="0" y="0"/>
            <a:ext cx="121158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4928D2-486A-4A3B-961C-F1ACCCF01833}"/>
              </a:ext>
            </a:extLst>
          </p:cNvPr>
          <p:cNvSpPr/>
          <p:nvPr/>
        </p:nvSpPr>
        <p:spPr>
          <a:xfrm>
            <a:off x="0" y="6324599"/>
            <a:ext cx="12192000" cy="228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775</Words>
  <Application>Microsoft Office PowerPoint</Application>
  <PresentationFormat>Widescreen</PresentationFormat>
  <Paragraphs>88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Segoe UI</vt:lpstr>
      <vt:lpstr>Segoe UI Semibold</vt:lpstr>
      <vt:lpstr>Office Theme</vt:lpstr>
      <vt:lpstr>The Fear of the Lord</vt:lpstr>
      <vt:lpstr>The Fear of the Lord</vt:lpstr>
      <vt:lpstr>The Fear of the Lord</vt:lpstr>
      <vt:lpstr>The Fear of the Lord</vt:lpstr>
      <vt:lpstr>Defining the “Fear of the Lord”</vt:lpstr>
      <vt:lpstr>Defining the “Fear of the Lord”</vt:lpstr>
      <vt:lpstr>Importance of the “Fear of the Lord”</vt:lpstr>
      <vt:lpstr>Importance of the “Fear of the Lord”</vt:lpstr>
      <vt:lpstr>Importance of the “Fear of the Lord”</vt:lpstr>
      <vt:lpstr>Developing the “Fear of the Lord”</vt:lpstr>
      <vt:lpstr>Conclusion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Richard Thetford</dc:creator>
  <cp:lastModifiedBy>Richard Thetford</cp:lastModifiedBy>
  <cp:revision>23</cp:revision>
  <dcterms:created xsi:type="dcterms:W3CDTF">2012-10-08T21:02:23Z</dcterms:created>
  <dcterms:modified xsi:type="dcterms:W3CDTF">2018-12-02T22:51:23Z</dcterms:modified>
</cp:coreProperties>
</file>