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57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74" d="100"/>
          <a:sy n="74" d="100"/>
        </p:scale>
        <p:origin x="965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>
                <a:latin typeface="Segoe UI" panose="020B0502040204020203" pitchFamily="34" charset="0"/>
              </a:rPr>
              <a:t>16.01.2022</a:t>
            </a:fld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>
                <a:latin typeface="Segoe UI" panose="020B0502040204020203" pitchFamily="34" charset="0"/>
              </a:rPr>
              <a:t>‹#›</a:t>
            </a:fld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000EB3D-2307-4317-8A1D-B47FA45245F0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3D78A92-0141-4330-8F3E-FAADFAC238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908427"/>
            <a:ext cx="5690680" cy="2045850"/>
          </a:xfrm>
        </p:spPr>
        <p:txBody>
          <a:bodyPr/>
          <a:lstStyle/>
          <a:p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The Fall</a:t>
            </a:r>
            <a:b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of Israel</a:t>
            </a:r>
            <a:endParaRPr lang="ru-RU" sz="6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109" y="3425363"/>
            <a:ext cx="4053844" cy="2331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15:4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10:11-12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Acts 20:29-31</a:t>
            </a:r>
            <a:endParaRPr lang="ru-RU" sz="32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024" r="13024"/>
          <a:stretch/>
        </p:blipFill>
        <p:spPr>
          <a:xfrm>
            <a:off x="4614953" y="0"/>
            <a:ext cx="7585924" cy="59495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49C5A-6A49-410F-80A6-CBF09AC91B76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987" y="695106"/>
            <a:ext cx="9144000" cy="7536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783741"/>
            <a:ext cx="6843278" cy="49622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Hindsight is always 20/20</a:t>
            </a:r>
            <a:endParaRPr lang="ru-RU" sz="32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926" b="9926"/>
          <a:stretch/>
        </p:blipFill>
        <p:spPr>
          <a:xfrm>
            <a:off x="912412" y="2373273"/>
            <a:ext cx="11271651" cy="254958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A2889-6438-4D29-9E9F-018C8C44E099}"/>
              </a:ext>
            </a:extLst>
          </p:cNvPr>
          <p:cNvSpPr txBox="1"/>
          <p:nvPr/>
        </p:nvSpPr>
        <p:spPr>
          <a:xfrm>
            <a:off x="8021782" y="1884779"/>
            <a:ext cx="416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Strive to do the right thing!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D9042-A0A4-4FFA-8495-C3AE440F5677}"/>
              </a:ext>
            </a:extLst>
          </p:cNvPr>
          <p:cNvSpPr txBox="1"/>
          <p:nvPr/>
        </p:nvSpPr>
        <p:spPr>
          <a:xfrm>
            <a:off x="3903305" y="4773214"/>
            <a:ext cx="8280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It begins with the knowledge of knowing what to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2A293-6D55-40A0-B056-44B92750584A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095" r="4095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697682" cy="782638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Lack of Knowledge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know His law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Deuteronomy 31:9-13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2:15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Peter 3:15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Peter 3:18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4:6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8B43A-C9E5-49D0-9F86-87D2D70D4ECC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095" r="4095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635336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Lack of Knowledge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Needed to be faithful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3:4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10:1-3, 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28:19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4:11-18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10:24-26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4:6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E6B63-AB73-48F7-A867-827A7E8E649F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3339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571" r="15571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362209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Pride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Condemned in the Bible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29:23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Peter 5:6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Luke 18:9-14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3:16-17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F55C5-479D-448A-AA64-41AB635AC4B5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5:5</a:t>
            </a:r>
          </a:p>
        </p:txBody>
      </p:sp>
    </p:spTree>
    <p:extLst>
      <p:ext uri="{BB962C8B-B14F-4D97-AF65-F5344CB8AC3E}">
        <p14:creationId xmlns:p14="http://schemas.microsoft.com/office/powerpoint/2010/main" val="50610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47" r="27047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362209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Instability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2060818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lost because of it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James 1:8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15:58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stable in application of knowledge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14:30</a:t>
            </a:r>
          </a:p>
          <a:p>
            <a:pPr lvl="1"/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6:4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F3006-898C-43BC-A29E-191E3E555966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2402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215" r="24215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5286"/>
            <a:ext cx="5362209" cy="137344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Mixing with</a:t>
            </a:r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the World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be separate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Exodus 23:31-33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Psalms 106:34-36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Kings 11:1-8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Always a problem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5:6-9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6:17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7:8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5B90-727A-453F-995D-6C6CDC33833D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7589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178" r="24178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362209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Corruption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Sins cause a great problem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23:25-28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God’s concern is the heart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23:7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Luke 6:45</a:t>
            </a:r>
          </a:p>
          <a:p>
            <a:pPr lvl="1"/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9:9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68244-4EB6-4158-A5C8-C18D92D681D5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31366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3153" r="23153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362209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Backsliding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 sin proceeded by internal deterioration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3:12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treat the cause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14:23-24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11:7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505DA-13BE-4DBB-8EB8-67923E8A71FA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5837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1922" r="31922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6095"/>
            <a:ext cx="5362209" cy="7826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Idolatry</a:t>
            </a:r>
            <a:endParaRPr 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62065"/>
            <a:ext cx="5362210" cy="4310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worship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always God</a:t>
            </a:r>
          </a:p>
          <a:p>
            <a:pPr lvl="2">
              <a:lnSpc>
                <a:spcPct val="100000"/>
              </a:lnSpc>
            </a:pPr>
            <a:r>
              <a:rPr lang="en-US" sz="3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Israel: </a:t>
            </a:r>
            <a:r>
              <a:rPr lang="en-US" sz="3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Graven Images</a:t>
            </a:r>
          </a:p>
          <a:p>
            <a:pPr lvl="2">
              <a:lnSpc>
                <a:spcPct val="100000"/>
              </a:lnSpc>
            </a:pPr>
            <a:r>
              <a:rPr lang="en-US" sz="3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Today: </a:t>
            </a:r>
            <a:r>
              <a:rPr lang="en-US" sz="3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Money, jobs, pleasure,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FC93-5F12-4826-B9DE-9705D0F2AC32}"/>
              </a:ext>
            </a:extLst>
          </p:cNvPr>
          <p:cNvSpPr txBox="1"/>
          <p:nvPr/>
        </p:nvSpPr>
        <p:spPr>
          <a:xfrm>
            <a:off x="1396781" y="5663675"/>
            <a:ext cx="389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Hosea 13:2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2208F-68EE-438B-A9FB-9B0E70CC2831}"/>
              </a:ext>
            </a:extLst>
          </p:cNvPr>
          <p:cNvSpPr txBox="1"/>
          <p:nvPr/>
        </p:nvSpPr>
        <p:spPr>
          <a:xfrm>
            <a:off x="0" y="6553274"/>
            <a:ext cx="12200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31358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382</TotalTime>
  <Words>358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Segoe UI</vt:lpstr>
      <vt:lpstr>Segoe UI Semibold</vt:lpstr>
      <vt:lpstr>Office Theme</vt:lpstr>
      <vt:lpstr>The Fall of Israel</vt:lpstr>
      <vt:lpstr>Lack of Knowledge</vt:lpstr>
      <vt:lpstr>Lack of Knowledge</vt:lpstr>
      <vt:lpstr>Pride</vt:lpstr>
      <vt:lpstr>Instability</vt:lpstr>
      <vt:lpstr>Mixing with the World</vt:lpstr>
      <vt:lpstr>Corruption</vt:lpstr>
      <vt:lpstr>Backsliding</vt:lpstr>
      <vt:lpstr>Idolatry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Israel</dc:title>
  <dc:creator>Richard Thetford</dc:creator>
  <cp:lastModifiedBy>Richard Thetford</cp:lastModifiedBy>
  <cp:revision>17</cp:revision>
  <dcterms:created xsi:type="dcterms:W3CDTF">2021-07-16T16:03:14Z</dcterms:created>
  <dcterms:modified xsi:type="dcterms:W3CDTF">2022-01-16T21:30:10Z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