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E33670-44C9-46A0-942C-97BD67587F5E}" type="datetimeFigureOut">
              <a:rPr lang="en-US" smtClean="0"/>
              <a:pPr/>
              <a:t>6/10/2011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33670-44C9-46A0-942C-97BD67587F5E}" type="datetimeFigureOut">
              <a:rPr lang="en-US" smtClean="0"/>
              <a:pPr/>
              <a:t>6/10/2011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33670-44C9-46A0-942C-97BD67587F5E}" type="datetimeFigureOut">
              <a:rPr lang="en-US" smtClean="0"/>
              <a:pPr/>
              <a:t>6/10/2011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33670-44C9-46A0-942C-97BD67587F5E}" type="datetimeFigureOut">
              <a:rPr lang="en-US" smtClean="0"/>
              <a:pPr/>
              <a:t>6/10/2011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E33670-44C9-46A0-942C-97BD67587F5E}" type="datetimeFigureOut">
              <a:rPr lang="en-US" smtClean="0"/>
              <a:pPr/>
              <a:t>6/10/2011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E33670-44C9-46A0-942C-97BD67587F5E}" type="datetimeFigureOut">
              <a:rPr lang="en-US" smtClean="0"/>
              <a:pPr/>
              <a:t>6/10/2011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E33670-44C9-46A0-942C-97BD67587F5E}" type="datetimeFigureOut">
              <a:rPr lang="en-US" smtClean="0"/>
              <a:pPr/>
              <a:t>6/10/2011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E33670-44C9-46A0-942C-97BD67587F5E}" type="datetimeFigureOut">
              <a:rPr lang="en-US" smtClean="0"/>
              <a:pPr/>
              <a:t>6/10/2011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33670-44C9-46A0-942C-97BD67587F5E}" type="datetimeFigureOut">
              <a:rPr lang="en-US" smtClean="0"/>
              <a:pPr/>
              <a:t>6/10/2011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33670-44C9-46A0-942C-97BD67587F5E}" type="datetimeFigureOut">
              <a:rPr lang="en-US" smtClean="0"/>
              <a:pPr/>
              <a:t>6/10/2011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33670-44C9-46A0-942C-97BD67587F5E}" type="datetimeFigureOut">
              <a:rPr lang="en-US" smtClean="0"/>
              <a:pPr/>
              <a:t>6/10/2011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5B5313-54E7-4A4D-9D56-8D2BD721B49D}" type="slidenum">
              <a:rPr lang="en-US" smtClean="0"/>
              <a:pPr/>
              <a:t>‹#›</a:t>
            </a:fld>
            <a:endParaRPr lang="en-US"/>
          </a:p>
        </p:txBody>
      </p:sp>
    </p:spTree>
  </p:cSld>
  <p:clrMapOvr>
    <a:masterClrMapping/>
  </p:clrMapOvr>
  <p:transition spd="slow">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33670-44C9-46A0-942C-97BD67587F5E}" type="datetimeFigureOut">
              <a:rPr lang="en-US" smtClean="0"/>
              <a:pPr/>
              <a:t>6/10/2011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5B5313-54E7-4A4D-9D56-8D2BD721B4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split orient="ver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o-you-have-facebook.jpg"/>
          <p:cNvPicPr>
            <a:picLocks noChangeAspect="1"/>
          </p:cNvPicPr>
          <p:nvPr/>
        </p:nvPicPr>
        <p:blipFill>
          <a:blip r:embed="rId2" cstate="print"/>
          <a:stretch>
            <a:fillRect/>
          </a:stretch>
        </p:blipFill>
        <p:spPr>
          <a:xfrm>
            <a:off x="228599" y="228600"/>
            <a:ext cx="8686801" cy="6400800"/>
          </a:xfrm>
          <a:prstGeom prst="rect">
            <a:avLst/>
          </a:prstGeom>
        </p:spPr>
      </p:pic>
      <p:sp>
        <p:nvSpPr>
          <p:cNvPr id="2" name="Title 1"/>
          <p:cNvSpPr>
            <a:spLocks noGrp="1"/>
          </p:cNvSpPr>
          <p:nvPr>
            <p:ph type="ctrTitle"/>
          </p:nvPr>
        </p:nvSpPr>
        <p:spPr>
          <a:xfrm>
            <a:off x="4191000" y="2209800"/>
            <a:ext cx="4876800" cy="914400"/>
          </a:xfrm>
        </p:spPr>
        <p:txBody>
          <a:bodyPr>
            <a:noAutofit/>
          </a:bodyPr>
          <a:lstStyle/>
          <a:p>
            <a:r>
              <a:rPr lang="en-US" sz="6000" b="1" dirty="0" err="1" smtClean="0">
                <a:solidFill>
                  <a:schemeClr val="bg1"/>
                </a:solidFill>
                <a:effectLst>
                  <a:outerShdw blurRad="38100" dist="38100" dir="2700000" algn="tl">
                    <a:srgbClr val="000000">
                      <a:alpha val="43137"/>
                    </a:srgbClr>
                  </a:outerShdw>
                </a:effectLst>
                <a:latin typeface="Arial" pitchFamily="34" charset="0"/>
                <a:cs typeface="Arial" pitchFamily="34" charset="0"/>
              </a:rPr>
              <a:t>acebook</a:t>
            </a:r>
            <a:endParaRPr lang="en-US" sz="6000" b="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pic>
        <p:nvPicPr>
          <p:cNvPr id="6" name="Picture 5" descr="Facebooklogopic.png"/>
          <p:cNvPicPr>
            <a:picLocks noChangeAspect="1"/>
          </p:cNvPicPr>
          <p:nvPr/>
        </p:nvPicPr>
        <p:blipFill>
          <a:blip r:embed="rId3" cstate="print"/>
          <a:stretch>
            <a:fillRect/>
          </a:stretch>
        </p:blipFill>
        <p:spPr>
          <a:xfrm>
            <a:off x="3657600" y="2057400"/>
            <a:ext cx="1447800" cy="1447800"/>
          </a:xfrm>
          <a:prstGeom prst="rect">
            <a:avLst/>
          </a:prstGeom>
        </p:spPr>
      </p:pic>
      <p:sp>
        <p:nvSpPr>
          <p:cNvPr id="7" name="TextBox 6"/>
          <p:cNvSpPr txBox="1"/>
          <p:nvPr/>
        </p:nvSpPr>
        <p:spPr>
          <a:xfrm>
            <a:off x="3048000" y="4038600"/>
            <a:ext cx="5791200" cy="923330"/>
          </a:xfrm>
          <a:prstGeom prst="rect">
            <a:avLst/>
          </a:prstGeom>
          <a:noFill/>
        </p:spPr>
        <p:txBody>
          <a:bodyPr wrap="square" rtlCol="0">
            <a:spAutoFit/>
          </a:bodyPr>
          <a:lstStyle/>
          <a:p>
            <a:pPr algn="r"/>
            <a:r>
              <a:rPr lang="en-US" sz="5400" b="1" dirty="0" smtClean="0">
                <a:solidFill>
                  <a:schemeClr val="bg2"/>
                </a:solidFill>
                <a:effectLst>
                  <a:outerShdw blurRad="38100" dist="38100" dir="2700000" algn="tl">
                    <a:srgbClr val="000000">
                      <a:alpha val="43137"/>
                    </a:srgbClr>
                  </a:outerShdw>
                </a:effectLst>
                <a:latin typeface="Arial" pitchFamily="34" charset="0"/>
                <a:cs typeface="Arial" pitchFamily="34" charset="0"/>
              </a:rPr>
              <a:t>and the </a:t>
            </a:r>
            <a:r>
              <a:rPr lang="en-US" sz="54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Christian</a:t>
            </a:r>
            <a:endParaRPr lang="en-US" sz="5400" dirty="0"/>
          </a:p>
        </p:txBody>
      </p:sp>
    </p:spTree>
  </p:cSld>
  <p:clrMapOvr>
    <a:masterClrMapping/>
  </p:clrMapOvr>
  <p:transition spd="slow">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28600" y="2819400"/>
            <a:ext cx="8763000" cy="533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28600" y="2133600"/>
            <a:ext cx="8686800" cy="4419600"/>
          </a:xfrm>
        </p:spPr>
        <p:txBody>
          <a:bodyPr>
            <a:normAutofit/>
          </a:bodyPr>
          <a:lstStyle/>
          <a:p>
            <a:r>
              <a:rPr lang="en-US" sz="3600" b="1" dirty="0" err="1" smtClean="0">
                <a:latin typeface="Arial" pitchFamily="34" charset="0"/>
                <a:cs typeface="Arial" pitchFamily="34" charset="0"/>
              </a:rPr>
              <a:t>Facebook</a:t>
            </a:r>
            <a:r>
              <a:rPr lang="en-US" sz="3600" dirty="0" smtClean="0">
                <a:latin typeface="Arial" pitchFamily="34" charset="0"/>
                <a:cs typeface="Arial" pitchFamily="34" charset="0"/>
              </a:rPr>
              <a:t> – Dangers to the Christian</a:t>
            </a:r>
          </a:p>
          <a:p>
            <a:pPr lvl="1"/>
            <a:r>
              <a:rPr lang="en-US" sz="32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It can consume our time</a:t>
            </a:r>
          </a:p>
          <a:p>
            <a:pPr lvl="2"/>
            <a:r>
              <a:rPr lang="en-US" sz="3000" dirty="0" smtClean="0">
                <a:latin typeface="Arial" pitchFamily="34" charset="0"/>
                <a:cs typeface="Arial" pitchFamily="34" charset="0"/>
              </a:rPr>
              <a:t>We must be good stewards of our time</a:t>
            </a:r>
          </a:p>
          <a:p>
            <a:pPr lvl="3"/>
            <a:r>
              <a:rPr lang="en-US" sz="2800" dirty="0" smtClean="0">
                <a:solidFill>
                  <a:srgbClr val="C00000"/>
                </a:solidFill>
                <a:latin typeface="Arial" pitchFamily="34" charset="0"/>
                <a:cs typeface="Arial" pitchFamily="34" charset="0"/>
              </a:rPr>
              <a:t>Ephesians 5:15-16</a:t>
            </a:r>
          </a:p>
          <a:p>
            <a:pPr lvl="2"/>
            <a:r>
              <a:rPr lang="en-US" sz="3000" dirty="0" smtClean="0">
                <a:latin typeface="Arial" pitchFamily="34" charset="0"/>
                <a:cs typeface="Arial" pitchFamily="34" charset="0"/>
              </a:rPr>
              <a:t>Can steal away hours of productivity in Bible study, school, or our jobs</a:t>
            </a:r>
          </a:p>
          <a:p>
            <a:pPr lvl="3"/>
            <a:r>
              <a:rPr lang="en-US" sz="2800" dirty="0" smtClean="0">
                <a:solidFill>
                  <a:srgbClr val="C00000"/>
                </a:solidFill>
                <a:latin typeface="Arial" pitchFamily="34" charset="0"/>
                <a:cs typeface="Arial" pitchFamily="34" charset="0"/>
              </a:rPr>
              <a:t>Proverbs 27:17</a:t>
            </a:r>
            <a:endParaRPr lang="en-US" sz="2800" dirty="0">
              <a:latin typeface="Arial" pitchFamily="34" charset="0"/>
              <a:cs typeface="Arial" pitchFamily="34" charset="0"/>
            </a:endParaRPr>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9" presetClass="entr" presetSubtype="0" fill="hold" nodeType="after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p:cTn id="1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par>
                          <p:cTn id="19" fill="hold">
                            <p:stCondLst>
                              <p:cond delay="500"/>
                            </p:stCondLst>
                            <p:childTnLst>
                              <p:par>
                                <p:cTn id="20" presetID="9" presetClass="entr" presetSubtype="0" fill="hold" nodeType="after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dissolv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381000" y="3810000"/>
            <a:ext cx="22098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3733800" y="3429000"/>
            <a:ext cx="17526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81000" y="3352800"/>
            <a:ext cx="5486400" cy="2831544"/>
          </a:xfrm>
          <a:prstGeom prst="rect">
            <a:avLst/>
          </a:prstGeom>
          <a:noFill/>
        </p:spPr>
        <p:txBody>
          <a:bodyPr wrap="square" rtlCol="0">
            <a:spAutoFit/>
          </a:bodyPr>
          <a:lstStyle/>
          <a:p>
            <a:r>
              <a:rPr lang="en-US" sz="2600" dirty="0" smtClean="0">
                <a:latin typeface="Arial" pitchFamily="34" charset="0"/>
                <a:cs typeface="Arial" pitchFamily="34" charset="0"/>
              </a:rPr>
              <a:t>“Do you not know that you are the temple of God and that the Spirit of God dwells in you?  If anyone defiles the temple of God, God will destroy him. For the temple of God is holy, which temple you are.”</a:t>
            </a:r>
            <a:br>
              <a:rPr lang="en-US" sz="2600" dirty="0" smtClean="0">
                <a:latin typeface="Arial" pitchFamily="34" charset="0"/>
                <a:cs typeface="Arial" pitchFamily="34" charset="0"/>
              </a:rPr>
            </a:br>
            <a:r>
              <a:rPr lang="en-US" sz="2200" b="1" dirty="0" smtClean="0">
                <a:latin typeface="Arial" pitchFamily="34" charset="0"/>
                <a:cs typeface="Arial" pitchFamily="34" charset="0"/>
              </a:rPr>
              <a:t>(1 Corinthians 3:16-17)</a:t>
            </a:r>
            <a:endParaRPr lang="en-US" sz="2200" b="1" dirty="0">
              <a:latin typeface="Arial" pitchFamily="34" charset="0"/>
              <a:cs typeface="Arial" pitchFamily="34" charset="0"/>
            </a:endParaRPr>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4" name="Picture 13" descr="facebook-small-logo-thumb-360x360-75537-thumb-300x300-78195.png"/>
          <p:cNvPicPr>
            <a:picLocks noChangeAspect="1"/>
          </p:cNvPicPr>
          <p:nvPr/>
        </p:nvPicPr>
        <p:blipFill>
          <a:blip r:embed="rId3" cstate="print"/>
          <a:stretch>
            <a:fillRect/>
          </a:stretch>
        </p:blipFill>
        <p:spPr>
          <a:xfrm>
            <a:off x="5562600" y="3467117"/>
            <a:ext cx="3429000" cy="3238483"/>
          </a:xfrm>
          <a:prstGeom prst="rect">
            <a:avLst/>
          </a:prstGeom>
        </p:spPr>
      </p:pic>
      <p:sp>
        <p:nvSpPr>
          <p:cNvPr id="15" name="Rounded Rectangle 14"/>
          <p:cNvSpPr/>
          <p:nvPr/>
        </p:nvSpPr>
        <p:spPr>
          <a:xfrm>
            <a:off x="381000" y="2133600"/>
            <a:ext cx="8382000" cy="1143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81000" y="2209800"/>
            <a:ext cx="8382000" cy="954107"/>
          </a:xfrm>
          <a:prstGeom prst="rect">
            <a:avLst/>
          </a:prstGeom>
          <a:noFill/>
        </p:spPr>
        <p:txBody>
          <a:bodyPr wrap="square" rtlCol="0">
            <a:spAutoFit/>
          </a:bodyPr>
          <a:lstStyle/>
          <a:p>
            <a:pPr algn="ctr"/>
            <a:r>
              <a:rPr lang="en-US" sz="2800" b="1" dirty="0" err="1" smtClean="0">
                <a:solidFill>
                  <a:schemeClr val="bg1"/>
                </a:solidFill>
                <a:effectLst>
                  <a:outerShdw blurRad="38100" dist="38100" dir="2700000" algn="tl">
                    <a:srgbClr val="000000">
                      <a:alpha val="43137"/>
                    </a:srgbClr>
                  </a:outerShdw>
                </a:effectLst>
                <a:latin typeface="Arial" pitchFamily="34" charset="0"/>
                <a:cs typeface="Arial" pitchFamily="34" charset="0"/>
              </a:rPr>
              <a:t>Facebook</a:t>
            </a:r>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 can be a tool for good or evil. Ultimately, we decide the direction we take in our own life.</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p:cTn id="11" dur="500" fill="hold"/>
                                        <p:tgtEl>
                                          <p:spTgt spid="18"/>
                                        </p:tgtEl>
                                        <p:attrNameLst>
                                          <p:attrName>ppt_w</p:attrName>
                                        </p:attrNameLst>
                                      </p:cBhvr>
                                      <p:tavLst>
                                        <p:tav tm="0">
                                          <p:val>
                                            <p:fltVal val="0"/>
                                          </p:val>
                                        </p:tav>
                                        <p:tav tm="100000">
                                          <p:val>
                                            <p:strVal val="#ppt_w"/>
                                          </p:val>
                                        </p:tav>
                                      </p:tavLst>
                                    </p:anim>
                                    <p:anim calcmode="lin" valueType="num">
                                      <p:cBhvr>
                                        <p:cTn id="12" dur="500" fill="hold"/>
                                        <p:tgtEl>
                                          <p:spTgt spid="18"/>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p:cTn id="15" dur="500" fill="hold"/>
                                        <p:tgtEl>
                                          <p:spTgt spid="19"/>
                                        </p:tgtEl>
                                        <p:attrNameLst>
                                          <p:attrName>ppt_w</p:attrName>
                                        </p:attrNameLst>
                                      </p:cBhvr>
                                      <p:tavLst>
                                        <p:tav tm="0">
                                          <p:val>
                                            <p:fltVal val="0"/>
                                          </p:val>
                                        </p:tav>
                                        <p:tav tm="100000">
                                          <p:val>
                                            <p:strVal val="#ppt_w"/>
                                          </p:val>
                                        </p:tav>
                                      </p:tavLst>
                                    </p:anim>
                                    <p:anim calcmode="lin" valueType="num">
                                      <p:cBhvr>
                                        <p:cTn id="16" dur="500" fill="hold"/>
                                        <p:tgtEl>
                                          <p:spTgt spid="1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8" grpId="0" animBg="1"/>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2209800" y="3429000"/>
            <a:ext cx="39624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4" name="Picture 13" descr="facebook-small-logo-thumb-360x360-75537-thumb-300x300-78195.png"/>
          <p:cNvPicPr>
            <a:picLocks noChangeAspect="1"/>
          </p:cNvPicPr>
          <p:nvPr/>
        </p:nvPicPr>
        <p:blipFill>
          <a:blip r:embed="rId3" cstate="print"/>
          <a:stretch>
            <a:fillRect/>
          </a:stretch>
        </p:blipFill>
        <p:spPr>
          <a:xfrm>
            <a:off x="6172200" y="4038600"/>
            <a:ext cx="2742962" cy="2590562"/>
          </a:xfrm>
          <a:prstGeom prst="rect">
            <a:avLst/>
          </a:prstGeom>
        </p:spPr>
      </p:pic>
      <p:sp>
        <p:nvSpPr>
          <p:cNvPr id="15" name="Rounded Rectangle 14"/>
          <p:cNvSpPr/>
          <p:nvPr/>
        </p:nvSpPr>
        <p:spPr>
          <a:xfrm>
            <a:off x="381000" y="2133600"/>
            <a:ext cx="8382000" cy="1143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81000" y="2209800"/>
            <a:ext cx="8382000" cy="954107"/>
          </a:xfrm>
          <a:prstGeom prst="rect">
            <a:avLst/>
          </a:prstGeom>
          <a:noFill/>
        </p:spPr>
        <p:txBody>
          <a:bodyPr wrap="square" rtlCol="0">
            <a:spAutoFit/>
          </a:bodyPr>
          <a:lstStyle/>
          <a:p>
            <a:pPr algn="ctr"/>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We are to imitate our Lord and Savior</a:t>
            </a:r>
            <a:b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br>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in all aspects of our daily life!</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7" name="TextBox 16"/>
          <p:cNvSpPr txBox="1"/>
          <p:nvPr/>
        </p:nvSpPr>
        <p:spPr>
          <a:xfrm>
            <a:off x="381000" y="3352800"/>
            <a:ext cx="6172200" cy="830997"/>
          </a:xfrm>
          <a:prstGeom prst="rect">
            <a:avLst/>
          </a:prstGeom>
          <a:noFill/>
        </p:spPr>
        <p:txBody>
          <a:bodyPr wrap="square" rtlCol="0">
            <a:spAutoFit/>
          </a:bodyPr>
          <a:lstStyle/>
          <a:p>
            <a:r>
              <a:rPr lang="en-US" sz="2600" dirty="0" smtClean="0">
                <a:latin typeface="Arial" pitchFamily="34" charset="0"/>
                <a:cs typeface="Arial" pitchFamily="34" charset="0"/>
              </a:rPr>
              <a:t>“Imitate me, just as I also imitate Christ.”</a:t>
            </a:r>
          </a:p>
          <a:p>
            <a:r>
              <a:rPr lang="en-US" sz="2200" b="1" dirty="0" smtClean="0">
                <a:latin typeface="Arial" pitchFamily="34" charset="0"/>
                <a:cs typeface="Arial" pitchFamily="34" charset="0"/>
              </a:rPr>
              <a:t>(1 Corinthians 11:1)</a:t>
            </a:r>
            <a:endParaRPr lang="en-US" sz="2200" b="1" dirty="0">
              <a:latin typeface="Arial" pitchFamily="34" charset="0"/>
              <a:cs typeface="Arial" pitchFamily="34"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p:cTn id="11" dur="500" fill="hold"/>
                                        <p:tgtEl>
                                          <p:spTgt spid="18"/>
                                        </p:tgtEl>
                                        <p:attrNameLst>
                                          <p:attrName>ppt_w</p:attrName>
                                        </p:attrNameLst>
                                      </p:cBhvr>
                                      <p:tavLst>
                                        <p:tav tm="0">
                                          <p:val>
                                            <p:fltVal val="0"/>
                                          </p:val>
                                        </p:tav>
                                        <p:tav tm="100000">
                                          <p:val>
                                            <p:strVal val="#ppt_w"/>
                                          </p:val>
                                        </p:tav>
                                      </p:tavLst>
                                    </p:anim>
                                    <p:anim calcmode="lin" valueType="num">
                                      <p:cBhvr>
                                        <p:cTn id="12" dur="500" fill="hold"/>
                                        <p:tgtEl>
                                          <p:spTgt spid="1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304800" y="5029200"/>
            <a:ext cx="67056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209800" y="4648200"/>
            <a:ext cx="64008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04800" y="3581400"/>
            <a:ext cx="9144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04800" y="3200400"/>
            <a:ext cx="78486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5181600" y="2819400"/>
            <a:ext cx="29718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381000" y="2133600"/>
            <a:ext cx="8382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81000" y="2133600"/>
            <a:ext cx="8382000" cy="523220"/>
          </a:xfrm>
          <a:prstGeom prst="rect">
            <a:avLst/>
          </a:prstGeom>
          <a:noFill/>
        </p:spPr>
        <p:txBody>
          <a:bodyPr wrap="square" rtlCol="0">
            <a:spAutoFit/>
          </a:bodyPr>
          <a:lstStyle/>
          <a:p>
            <a:pPr algn="ctr"/>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Can others see our progress in Christ?</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7" name="TextBox 16"/>
          <p:cNvSpPr txBox="1"/>
          <p:nvPr/>
        </p:nvSpPr>
        <p:spPr>
          <a:xfrm>
            <a:off x="304800" y="2743200"/>
            <a:ext cx="8534400" cy="3785652"/>
          </a:xfrm>
          <a:prstGeom prst="rect">
            <a:avLst/>
          </a:prstGeom>
          <a:noFill/>
        </p:spPr>
        <p:txBody>
          <a:bodyPr wrap="square" rtlCol="0">
            <a:spAutoFit/>
          </a:bodyPr>
          <a:lstStyle/>
          <a:p>
            <a:r>
              <a:rPr lang="en-US" sz="2400" dirty="0" smtClean="0">
                <a:latin typeface="Arial" pitchFamily="34" charset="0"/>
                <a:cs typeface="Arial" pitchFamily="34" charset="0"/>
              </a:rPr>
              <a:t>“Let no one despise your youth, but be an example to the believers in word, in conduct, in love, in spirit, in faith, in purity. Till I come, give attention to reading, to exhortation, to doctrine. Do not neglect the gift that is in you, which was given to you by prophecy with the laying on of the hands of the eldership. Meditate on these things; give yourself entirely to them, that your progress may be evident to all. Take heed to yourself and to the doctrine. Continue in them, for in doing this you will save both yourself and those who hear you.</a:t>
            </a:r>
          </a:p>
          <a:p>
            <a:r>
              <a:rPr lang="en-US" sz="2200" b="1" dirty="0" smtClean="0">
                <a:latin typeface="Arial" pitchFamily="34" charset="0"/>
                <a:cs typeface="Arial" pitchFamily="34" charset="0"/>
              </a:rPr>
              <a:t>(1 Timothy 4:12-16)</a:t>
            </a:r>
            <a:r>
              <a:rPr lang="en-US" sz="2400" dirty="0" smtClean="0">
                <a:latin typeface="Arial" pitchFamily="34" charset="0"/>
                <a:cs typeface="Arial" pitchFamily="34" charset="0"/>
              </a:rPr>
              <a:t> </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p:cTn id="11" dur="500" fill="hold"/>
                                        <p:tgtEl>
                                          <p:spTgt spid="18"/>
                                        </p:tgtEl>
                                        <p:attrNameLst>
                                          <p:attrName>ppt_w</p:attrName>
                                        </p:attrNameLst>
                                      </p:cBhvr>
                                      <p:tavLst>
                                        <p:tav tm="0">
                                          <p:val>
                                            <p:fltVal val="0"/>
                                          </p:val>
                                        </p:tav>
                                        <p:tav tm="100000">
                                          <p:val>
                                            <p:strVal val="#ppt_w"/>
                                          </p:val>
                                        </p:tav>
                                      </p:tavLst>
                                    </p:anim>
                                    <p:anim calcmode="lin" valueType="num">
                                      <p:cBhvr>
                                        <p:cTn id="12" dur="500" fill="hold"/>
                                        <p:tgtEl>
                                          <p:spTgt spid="18"/>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p:cTn id="15" dur="500" fill="hold"/>
                                        <p:tgtEl>
                                          <p:spTgt spid="19"/>
                                        </p:tgtEl>
                                        <p:attrNameLst>
                                          <p:attrName>ppt_w</p:attrName>
                                        </p:attrNameLst>
                                      </p:cBhvr>
                                      <p:tavLst>
                                        <p:tav tm="0">
                                          <p:val>
                                            <p:fltVal val="0"/>
                                          </p:val>
                                        </p:tav>
                                        <p:tav tm="100000">
                                          <p:val>
                                            <p:strVal val="#ppt_w"/>
                                          </p:val>
                                        </p:tav>
                                      </p:tavLst>
                                    </p:anim>
                                    <p:anim calcmode="lin" valueType="num">
                                      <p:cBhvr>
                                        <p:cTn id="16" dur="500" fill="hold"/>
                                        <p:tgtEl>
                                          <p:spTgt spid="19"/>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500" fill="hold"/>
                                        <p:tgtEl>
                                          <p:spTgt spid="20"/>
                                        </p:tgtEl>
                                        <p:attrNameLst>
                                          <p:attrName>ppt_w</p:attrName>
                                        </p:attrNameLst>
                                      </p:cBhvr>
                                      <p:tavLst>
                                        <p:tav tm="0">
                                          <p:val>
                                            <p:fltVal val="0"/>
                                          </p:val>
                                        </p:tav>
                                        <p:tav tm="100000">
                                          <p:val>
                                            <p:strVal val="#ppt_w"/>
                                          </p:val>
                                        </p:tav>
                                      </p:tavLst>
                                    </p:anim>
                                    <p:anim calcmode="lin" valueType="num">
                                      <p:cBhvr>
                                        <p:cTn id="20" dur="500" fill="hold"/>
                                        <p:tgtEl>
                                          <p:spTgt spid="20"/>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anim calcmode="lin" valueType="num">
                                      <p:cBhvr>
                                        <p:cTn id="23" dur="500" fill="hold"/>
                                        <p:tgtEl>
                                          <p:spTgt spid="21"/>
                                        </p:tgtEl>
                                        <p:attrNameLst>
                                          <p:attrName>ppt_w</p:attrName>
                                        </p:attrNameLst>
                                      </p:cBhvr>
                                      <p:tavLst>
                                        <p:tav tm="0">
                                          <p:val>
                                            <p:fltVal val="0"/>
                                          </p:val>
                                        </p:tav>
                                        <p:tav tm="100000">
                                          <p:val>
                                            <p:strVal val="#ppt_w"/>
                                          </p:val>
                                        </p:tav>
                                      </p:tavLst>
                                    </p:anim>
                                    <p:anim calcmode="lin" valueType="num">
                                      <p:cBhvr>
                                        <p:cTn id="24" dur="500" fill="hold"/>
                                        <p:tgtEl>
                                          <p:spTgt spid="21"/>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p:cTn id="27" dur="500" fill="hold"/>
                                        <p:tgtEl>
                                          <p:spTgt spid="22"/>
                                        </p:tgtEl>
                                        <p:attrNameLst>
                                          <p:attrName>ppt_w</p:attrName>
                                        </p:attrNameLst>
                                      </p:cBhvr>
                                      <p:tavLst>
                                        <p:tav tm="0">
                                          <p:val>
                                            <p:fltVal val="0"/>
                                          </p:val>
                                        </p:tav>
                                        <p:tav tm="100000">
                                          <p:val>
                                            <p:strVal val="#ppt_w"/>
                                          </p:val>
                                        </p:tav>
                                      </p:tavLst>
                                    </p:anim>
                                    <p:anim calcmode="lin" valueType="num">
                                      <p:cBhvr>
                                        <p:cTn id="28" dur="500" fill="hold"/>
                                        <p:tgtEl>
                                          <p:spTgt spid="2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1" grpId="0" animBg="1"/>
      <p:bldP spid="20" grpId="0" animBg="1"/>
      <p:bldP spid="19" grpId="0" animBg="1"/>
      <p:bldP spid="18" grpId="0" animBg="1"/>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4191000"/>
          </a:xfrm>
        </p:spPr>
        <p:txBody>
          <a:bodyPr>
            <a:normAutofit/>
          </a:bodyPr>
          <a:lstStyle/>
          <a:p>
            <a:r>
              <a:rPr lang="en-US" sz="3600" b="1" dirty="0" err="1" smtClean="0">
                <a:latin typeface="Arial" pitchFamily="34" charset="0"/>
                <a:cs typeface="Arial" pitchFamily="34" charset="0"/>
              </a:rPr>
              <a:t>Facebook</a:t>
            </a:r>
            <a:r>
              <a:rPr lang="en-US" sz="3600" dirty="0" smtClean="0">
                <a:latin typeface="Arial" pitchFamily="34" charset="0"/>
                <a:cs typeface="Arial" pitchFamily="34" charset="0"/>
              </a:rPr>
              <a:t> can be a great benefit or a great detriment to our spiritual life</a:t>
            </a:r>
            <a:endParaRPr lang="en-US" sz="3600" dirty="0">
              <a:latin typeface="Arial" pitchFamily="34" charset="0"/>
              <a:cs typeface="Arial" pitchFamily="34" charset="0"/>
            </a:endParaRPr>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sp>
        <p:nvSpPr>
          <p:cNvPr id="11" name="Rounded Rectangle 10"/>
          <p:cNvSpPr/>
          <p:nvPr/>
        </p:nvSpPr>
        <p:spPr>
          <a:xfrm>
            <a:off x="381000" y="3733800"/>
            <a:ext cx="8382000" cy="2438400"/>
          </a:xfrm>
          <a:prstGeom prst="roundRect">
            <a:avLst>
              <a:gd name="adj" fmla="val 50000"/>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685800" y="3962400"/>
            <a:ext cx="7924800" cy="2123658"/>
          </a:xfrm>
          <a:prstGeom prst="rect">
            <a:avLst/>
          </a:prstGeom>
          <a:noFill/>
        </p:spPr>
        <p:txBody>
          <a:bodyPr wrap="square" rtlCol="0">
            <a:spAutoFit/>
          </a:bodyPr>
          <a:lstStyle/>
          <a:p>
            <a:pPr algn="ctr"/>
            <a:r>
              <a:rPr lang="en-US" sz="44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You are My friends </a:t>
            </a:r>
            <a:r>
              <a:rPr lang="en-US" sz="4400" b="1" dirty="0" smtClean="0">
                <a:solidFill>
                  <a:srgbClr val="FFFF00"/>
                </a:solidFill>
                <a:effectLst>
                  <a:outerShdw blurRad="38100" dist="38100" dir="2700000" algn="tl">
                    <a:srgbClr val="000000">
                      <a:alpha val="43137"/>
                    </a:srgbClr>
                  </a:outerShdw>
                </a:effectLst>
                <a:latin typeface="Arial" pitchFamily="34" charset="0"/>
                <a:cs typeface="Arial" pitchFamily="34" charset="0"/>
              </a:rPr>
              <a:t>if you do </a:t>
            </a:r>
            <a:r>
              <a:rPr lang="en-US" sz="44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whatever I command you.</a:t>
            </a:r>
          </a:p>
          <a:p>
            <a:pPr algn="ctr"/>
            <a:r>
              <a:rPr lang="en-US" sz="44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John 15:14</a:t>
            </a:r>
            <a:endParaRPr lang="en-US" sz="44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381000" y="5715000"/>
            <a:ext cx="25908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2971800" y="4419600"/>
            <a:ext cx="39624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4" name="Straight Connector 13"/>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81000" y="2209800"/>
            <a:ext cx="8382000" cy="3970318"/>
          </a:xfrm>
          <a:prstGeom prst="rect">
            <a:avLst/>
          </a:prstGeom>
          <a:noFill/>
        </p:spPr>
        <p:txBody>
          <a:bodyPr wrap="square" rtlCol="0">
            <a:spAutoFit/>
          </a:bodyPr>
          <a:lstStyle/>
          <a:p>
            <a:r>
              <a:rPr lang="en-US" sz="2800" b="1" dirty="0" smtClean="0">
                <a:solidFill>
                  <a:schemeClr val="accent1">
                    <a:lumMod val="75000"/>
                  </a:schemeClr>
                </a:solidFill>
                <a:latin typeface="Arial" pitchFamily="34" charset="0"/>
                <a:cs typeface="Arial" pitchFamily="34" charset="0"/>
              </a:rPr>
              <a:t>Philippians 4:8 </a:t>
            </a:r>
            <a:r>
              <a:rPr lang="en-US" sz="2800" dirty="0" smtClean="0">
                <a:latin typeface="Arial" pitchFamily="34" charset="0"/>
                <a:cs typeface="Arial" pitchFamily="34" charset="0"/>
              </a:rPr>
              <a:t>Finally, brethren, whatever things are true, whatever things are noble, whatever things are just, whatever things are pure, whatever things are lovely, whatever things are of good report, if there is any virtue and if there is anything praiseworthy — meditate on these things.</a:t>
            </a:r>
          </a:p>
          <a:p>
            <a:endParaRPr lang="en-US" sz="2800" dirty="0">
              <a:latin typeface="Arial" pitchFamily="34" charset="0"/>
              <a:cs typeface="Arial" pitchFamily="34" charset="0"/>
            </a:endParaRPr>
          </a:p>
          <a:p>
            <a:r>
              <a:rPr lang="en-US" sz="2800" b="1" dirty="0" smtClean="0">
                <a:solidFill>
                  <a:schemeClr val="accent1">
                    <a:lumMod val="75000"/>
                  </a:schemeClr>
                </a:solidFill>
                <a:latin typeface="Arial" pitchFamily="34" charset="0"/>
                <a:cs typeface="Arial" pitchFamily="34" charset="0"/>
              </a:rPr>
              <a:t>1 John 3:3 </a:t>
            </a:r>
            <a:r>
              <a:rPr lang="en-US" sz="2800" dirty="0" smtClean="0">
                <a:latin typeface="Arial" pitchFamily="34" charset="0"/>
                <a:cs typeface="Arial" pitchFamily="34" charset="0"/>
              </a:rPr>
              <a:t>And everyone who has this hope in Him purifies himself, just as He is pure.</a:t>
            </a:r>
            <a:endParaRPr lang="en-US" sz="2800" dirty="0">
              <a:latin typeface="Arial" pitchFamily="34" charset="0"/>
              <a:cs typeface="Arial" pitchFamily="34"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anim calcmode="lin" valueType="num">
                                      <p:cBhvr>
                                        <p:cTn id="7" dur="500" fill="hold"/>
                                        <p:tgtEl>
                                          <p:spTgt spid="1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16">
                                            <p:txEl>
                                              <p:pRg st="2" end="2"/>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p:cTn id="11" dur="500" fill="hold"/>
                                        <p:tgtEl>
                                          <p:spTgt spid="18"/>
                                        </p:tgtEl>
                                        <p:attrNameLst>
                                          <p:attrName>ppt_w</p:attrName>
                                        </p:attrNameLst>
                                      </p:cBhvr>
                                      <p:tavLst>
                                        <p:tav tm="0">
                                          <p:val>
                                            <p:fltVal val="0"/>
                                          </p:val>
                                        </p:tav>
                                        <p:tav tm="100000">
                                          <p:val>
                                            <p:strVal val="#ppt_w"/>
                                          </p:val>
                                        </p:tav>
                                      </p:tavLst>
                                    </p:anim>
                                    <p:anim calcmode="lin" valueType="num">
                                      <p:cBhvr>
                                        <p:cTn id="12" dur="500" fill="hold"/>
                                        <p:tgtEl>
                                          <p:spTgt spid="1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81000" y="5257800"/>
            <a:ext cx="5105400" cy="4572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620000" y="2286000"/>
            <a:ext cx="12192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81000" y="2743200"/>
            <a:ext cx="7772400" cy="3810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4" name="Straight Connector 13"/>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81000" y="2251770"/>
            <a:ext cx="8534400" cy="3539430"/>
          </a:xfrm>
          <a:prstGeom prst="rect">
            <a:avLst/>
          </a:prstGeom>
          <a:noFill/>
        </p:spPr>
        <p:txBody>
          <a:bodyPr wrap="square" rtlCol="0">
            <a:spAutoFit/>
          </a:bodyPr>
          <a:lstStyle/>
          <a:p>
            <a:r>
              <a:rPr lang="en-US" sz="2800" b="1" dirty="0" smtClean="0">
                <a:solidFill>
                  <a:schemeClr val="accent1">
                    <a:lumMod val="75000"/>
                  </a:schemeClr>
                </a:solidFill>
                <a:latin typeface="Arial" pitchFamily="34" charset="0"/>
                <a:cs typeface="Arial" pitchFamily="34" charset="0"/>
              </a:rPr>
              <a:t>1 Peter 2:9</a:t>
            </a:r>
            <a:r>
              <a:rPr lang="en-US" sz="2800" dirty="0" smtClean="0">
                <a:latin typeface="Arial" pitchFamily="34" charset="0"/>
                <a:cs typeface="Arial" pitchFamily="34" charset="0"/>
              </a:rPr>
              <a:t> But you are a chosen generation, a royal priesthood, a holy nation, His own special people, that you may proclaim the praises of Him who called you out of darkness into His marvelous light</a:t>
            </a:r>
          </a:p>
          <a:p>
            <a:endParaRPr lang="en-US" sz="2800" dirty="0">
              <a:latin typeface="Arial" pitchFamily="34" charset="0"/>
              <a:cs typeface="Arial" pitchFamily="34" charset="0"/>
            </a:endParaRPr>
          </a:p>
          <a:p>
            <a:r>
              <a:rPr lang="en-US" sz="2800" b="1" dirty="0" smtClean="0">
                <a:solidFill>
                  <a:schemeClr val="accent1">
                    <a:lumMod val="75000"/>
                  </a:schemeClr>
                </a:solidFill>
                <a:latin typeface="Arial" pitchFamily="34" charset="0"/>
                <a:cs typeface="Arial" pitchFamily="34" charset="0"/>
              </a:rPr>
              <a:t>1 Peter 2:21</a:t>
            </a:r>
            <a:r>
              <a:rPr lang="en-US" sz="2800" dirty="0" smtClean="0">
                <a:latin typeface="Arial" pitchFamily="34" charset="0"/>
                <a:cs typeface="Arial" pitchFamily="34" charset="0"/>
              </a:rPr>
              <a:t> For to this you were called, because Christ also suffered for us, leaving us an example, that you should follow His steps</a:t>
            </a: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anim calcmode="lin" valueType="num">
                                      <p:cBhvr>
                                        <p:cTn id="7" dur="500" fill="hold"/>
                                        <p:tgtEl>
                                          <p:spTgt spid="1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16">
                                            <p:txEl>
                                              <p:pRg st="2" end="2"/>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p:cTn id="11" dur="500" fill="hold"/>
                                        <p:tgtEl>
                                          <p:spTgt spid="12"/>
                                        </p:tgtEl>
                                        <p:attrNameLst>
                                          <p:attrName>ppt_w</p:attrName>
                                        </p:attrNameLst>
                                      </p:cBhvr>
                                      <p:tavLst>
                                        <p:tav tm="0">
                                          <p:val>
                                            <p:fltVal val="0"/>
                                          </p:val>
                                        </p:tav>
                                        <p:tav tm="100000">
                                          <p:val>
                                            <p:strVal val="#ppt_w"/>
                                          </p:val>
                                        </p:tav>
                                      </p:tavLst>
                                    </p:anim>
                                    <p:anim calcmode="lin" valueType="num">
                                      <p:cBhvr>
                                        <p:cTn id="12" dur="500" fill="hold"/>
                                        <p:tgtEl>
                                          <p:spTgt spid="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133600"/>
            <a:ext cx="8534400" cy="4191000"/>
          </a:xfrm>
        </p:spPr>
        <p:txBody>
          <a:bodyPr>
            <a:normAutofit/>
          </a:bodyPr>
          <a:lstStyle/>
          <a:p>
            <a:r>
              <a:rPr lang="en-US" sz="3600" b="1" dirty="0" err="1" smtClean="0">
                <a:latin typeface="Arial" pitchFamily="34" charset="0"/>
                <a:cs typeface="Arial" pitchFamily="34" charset="0"/>
              </a:rPr>
              <a:t>Facebook</a:t>
            </a:r>
            <a:r>
              <a:rPr lang="en-US" sz="3600" dirty="0" smtClean="0">
                <a:latin typeface="Arial" pitchFamily="34" charset="0"/>
                <a:cs typeface="Arial" pitchFamily="34" charset="0"/>
              </a:rPr>
              <a:t> – An effective tool for Christ</a:t>
            </a:r>
          </a:p>
          <a:p>
            <a:pPr lvl="1"/>
            <a:r>
              <a:rPr lang="en-US" dirty="0" smtClean="0">
                <a:latin typeface="Arial" pitchFamily="34" charset="0"/>
                <a:cs typeface="Arial" pitchFamily="34" charset="0"/>
              </a:rPr>
              <a:t>Posting daily scripture readings</a:t>
            </a:r>
          </a:p>
          <a:p>
            <a:pPr lvl="1"/>
            <a:r>
              <a:rPr lang="en-US" dirty="0" smtClean="0">
                <a:latin typeface="Arial" pitchFamily="34" charset="0"/>
                <a:cs typeface="Arial" pitchFamily="34" charset="0"/>
              </a:rPr>
              <a:t>Posting spiritual songs with comments</a:t>
            </a:r>
          </a:p>
          <a:p>
            <a:pPr lvl="1"/>
            <a:r>
              <a:rPr lang="en-US" dirty="0" smtClean="0">
                <a:latin typeface="Arial" pitchFamily="34" charset="0"/>
                <a:cs typeface="Arial" pitchFamily="34" charset="0"/>
              </a:rPr>
              <a:t>Posting regular Bible study articles, study material, &amp; links that teach others about Christ</a:t>
            </a:r>
          </a:p>
          <a:p>
            <a:pPr lvl="1"/>
            <a:r>
              <a:rPr lang="en-US" dirty="0" smtClean="0">
                <a:latin typeface="Arial" pitchFamily="34" charset="0"/>
                <a:cs typeface="Arial" pitchFamily="34" charset="0"/>
              </a:rPr>
              <a:t>Posting links to various congregational websites</a:t>
            </a:r>
          </a:p>
          <a:p>
            <a:pPr lvl="1"/>
            <a:r>
              <a:rPr lang="en-US" dirty="0" smtClean="0">
                <a:latin typeface="Arial" pitchFamily="34" charset="0"/>
                <a:cs typeface="Arial" pitchFamily="34" charset="0"/>
              </a:rPr>
              <a:t>Posting and hosting Bible study groups</a:t>
            </a:r>
            <a:endParaRPr lang="en-US" dirty="0">
              <a:latin typeface="Arial" pitchFamily="34" charset="0"/>
              <a:cs typeface="Arial" pitchFamily="34" charset="0"/>
            </a:endParaRPr>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81000" y="5867400"/>
            <a:ext cx="8382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57200" y="5816025"/>
            <a:ext cx="8229600" cy="584775"/>
          </a:xfrm>
          <a:prstGeom prst="rect">
            <a:avLst/>
          </a:prstGeom>
          <a:noFill/>
        </p:spPr>
        <p:txBody>
          <a:bodyPr wrap="square" rtlCol="0">
            <a:spAutoFit/>
          </a:bodyPr>
          <a:lstStyle/>
          <a:p>
            <a:pPr algn="ctr"/>
            <a:r>
              <a:rPr lang="en-US" sz="32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These types of efforts are to be commended</a:t>
            </a:r>
            <a:endParaRPr lang="en-US" sz="32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500"/>
                                        <p:tgtEl>
                                          <p:spTgt spid="14"/>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blinds(horizontal)">
                                      <p:cBhvr>
                                        <p:cTn id="4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133600"/>
            <a:ext cx="8534400" cy="4191000"/>
          </a:xfrm>
        </p:spPr>
        <p:txBody>
          <a:bodyPr>
            <a:normAutofit/>
          </a:bodyPr>
          <a:lstStyle/>
          <a:p>
            <a:r>
              <a:rPr lang="en-US" sz="3600" b="1" dirty="0" err="1" smtClean="0">
                <a:latin typeface="Arial" pitchFamily="34" charset="0"/>
                <a:cs typeface="Arial" pitchFamily="34" charset="0"/>
              </a:rPr>
              <a:t>Facebook</a:t>
            </a:r>
            <a:r>
              <a:rPr lang="en-US" sz="3600" dirty="0" smtClean="0">
                <a:latin typeface="Arial" pitchFamily="34" charset="0"/>
                <a:cs typeface="Arial" pitchFamily="34" charset="0"/>
              </a:rPr>
              <a:t> – A danger to Christianity</a:t>
            </a:r>
          </a:p>
          <a:p>
            <a:pPr lvl="1"/>
            <a:endParaRPr lang="en-US" dirty="0">
              <a:latin typeface="Arial" pitchFamily="34" charset="0"/>
              <a:cs typeface="Arial" pitchFamily="34" charset="0"/>
            </a:endParaRPr>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81000" y="5867400"/>
            <a:ext cx="8382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457200" y="5816025"/>
            <a:ext cx="8229600" cy="584775"/>
          </a:xfrm>
          <a:prstGeom prst="rect">
            <a:avLst/>
          </a:prstGeom>
          <a:noFill/>
        </p:spPr>
        <p:txBody>
          <a:bodyPr wrap="square" rtlCol="0">
            <a:spAutoFit/>
          </a:bodyPr>
          <a:lstStyle/>
          <a:p>
            <a:pPr algn="ctr"/>
            <a:r>
              <a:rPr lang="en-US" sz="32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Colossians 3:17</a:t>
            </a:r>
            <a:endParaRPr lang="en-US" sz="32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pic>
        <p:nvPicPr>
          <p:cNvPr id="16" name="Picture 15" descr="Facebook-logo.jpg"/>
          <p:cNvPicPr>
            <a:picLocks noChangeAspect="1"/>
          </p:cNvPicPr>
          <p:nvPr/>
        </p:nvPicPr>
        <p:blipFill>
          <a:blip r:embed="rId3" cstate="print"/>
          <a:stretch>
            <a:fillRect/>
          </a:stretch>
        </p:blipFill>
        <p:spPr>
          <a:xfrm>
            <a:off x="381000" y="2819400"/>
            <a:ext cx="8382000" cy="2057400"/>
          </a:xfrm>
          <a:prstGeom prst="rect">
            <a:avLst/>
          </a:prstGeom>
        </p:spPr>
      </p:pic>
      <p:sp>
        <p:nvSpPr>
          <p:cNvPr id="17" name="TextBox 16"/>
          <p:cNvSpPr txBox="1"/>
          <p:nvPr/>
        </p:nvSpPr>
        <p:spPr>
          <a:xfrm>
            <a:off x="457200" y="2743200"/>
            <a:ext cx="1828800" cy="523220"/>
          </a:xfrm>
          <a:prstGeom prst="rect">
            <a:avLst/>
          </a:prstGeom>
          <a:noFill/>
        </p:spPr>
        <p:txBody>
          <a:bodyPr wrap="square" rtlCol="0">
            <a:spAutoFit/>
          </a:bodyPr>
          <a:lstStyle/>
          <a:p>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Arrogance</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8" name="TextBox 17"/>
          <p:cNvSpPr txBox="1"/>
          <p:nvPr/>
        </p:nvSpPr>
        <p:spPr>
          <a:xfrm>
            <a:off x="2667000" y="2743200"/>
            <a:ext cx="1219200" cy="523220"/>
          </a:xfrm>
          <a:prstGeom prst="rect">
            <a:avLst/>
          </a:prstGeom>
          <a:noFill/>
        </p:spPr>
        <p:txBody>
          <a:bodyPr wrap="square" rtlCol="0">
            <a:spAutoFit/>
          </a:bodyPr>
          <a:lstStyle/>
          <a:p>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Anger</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19" name="TextBox 18"/>
          <p:cNvSpPr txBox="1"/>
          <p:nvPr/>
        </p:nvSpPr>
        <p:spPr>
          <a:xfrm>
            <a:off x="4076700" y="2743200"/>
            <a:ext cx="990600" cy="523220"/>
          </a:xfrm>
          <a:prstGeom prst="rect">
            <a:avLst/>
          </a:prstGeom>
          <a:noFill/>
        </p:spPr>
        <p:txBody>
          <a:bodyPr wrap="square" rtlCol="0">
            <a:spAutoFit/>
          </a:bodyPr>
          <a:lstStyle/>
          <a:p>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Hate</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20" name="TextBox 19"/>
          <p:cNvSpPr txBox="1"/>
          <p:nvPr/>
        </p:nvSpPr>
        <p:spPr>
          <a:xfrm>
            <a:off x="5334000" y="2743200"/>
            <a:ext cx="1295400" cy="523220"/>
          </a:xfrm>
          <a:prstGeom prst="rect">
            <a:avLst/>
          </a:prstGeom>
          <a:noFill/>
        </p:spPr>
        <p:txBody>
          <a:bodyPr wrap="square" rtlCol="0">
            <a:spAutoFit/>
          </a:bodyPr>
          <a:lstStyle/>
          <a:p>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Gossip</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21" name="TextBox 20"/>
          <p:cNvSpPr txBox="1"/>
          <p:nvPr/>
        </p:nvSpPr>
        <p:spPr>
          <a:xfrm>
            <a:off x="6858000" y="2743200"/>
            <a:ext cx="1828800" cy="523220"/>
          </a:xfrm>
          <a:prstGeom prst="rect">
            <a:avLst/>
          </a:prstGeom>
          <a:noFill/>
        </p:spPr>
        <p:txBody>
          <a:bodyPr wrap="square" rtlCol="0">
            <a:spAutoFit/>
          </a:bodyPr>
          <a:lstStyle/>
          <a:p>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Backbiting</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22" name="TextBox 21"/>
          <p:cNvSpPr txBox="1"/>
          <p:nvPr/>
        </p:nvSpPr>
        <p:spPr>
          <a:xfrm>
            <a:off x="2286000" y="3134380"/>
            <a:ext cx="1981200" cy="523220"/>
          </a:xfrm>
          <a:prstGeom prst="rect">
            <a:avLst/>
          </a:prstGeom>
          <a:noFill/>
        </p:spPr>
        <p:txBody>
          <a:bodyPr wrap="square" rtlCol="0">
            <a:spAutoFit/>
          </a:bodyPr>
          <a:lstStyle/>
          <a:p>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Immodesty</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23" name="TextBox 22"/>
          <p:cNvSpPr txBox="1"/>
          <p:nvPr/>
        </p:nvSpPr>
        <p:spPr>
          <a:xfrm>
            <a:off x="4876800" y="3124200"/>
            <a:ext cx="1600200" cy="523220"/>
          </a:xfrm>
          <a:prstGeom prst="rect">
            <a:avLst/>
          </a:prstGeom>
          <a:noFill/>
        </p:spPr>
        <p:txBody>
          <a:bodyPr wrap="square" rtlCol="0">
            <a:spAutoFit/>
          </a:bodyPr>
          <a:lstStyle/>
          <a:p>
            <a:r>
              <a:rPr lang="en-US" sz="28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Profanity</a:t>
            </a:r>
            <a:endParaRPr lang="en-US" sz="28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24" name="TextBox 23"/>
          <p:cNvSpPr txBox="1"/>
          <p:nvPr/>
        </p:nvSpPr>
        <p:spPr>
          <a:xfrm>
            <a:off x="457200" y="3972580"/>
            <a:ext cx="8229600" cy="892552"/>
          </a:xfrm>
          <a:prstGeom prst="rect">
            <a:avLst/>
          </a:prstGeom>
          <a:noFill/>
        </p:spPr>
        <p:txBody>
          <a:bodyPr wrap="square" rtlCol="0">
            <a:spAutoFit/>
          </a:bodyPr>
          <a:lstStyle/>
          <a:p>
            <a:pPr algn="ctr"/>
            <a:r>
              <a:rPr lang="en-US" sz="26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Promoting TV programs, Movies, Music as </a:t>
            </a:r>
            <a:r>
              <a:rPr lang="en-US" sz="2600" b="1" dirty="0" smtClean="0">
                <a:solidFill>
                  <a:schemeClr val="bg1"/>
                </a:solidFill>
                <a:effectLst>
                  <a:outerShdw blurRad="38100" dist="38100" dir="2700000" algn="tl">
                    <a:srgbClr val="000000">
                      <a:alpha val="43137"/>
                    </a:srgbClr>
                  </a:outerShdw>
                </a:effectLst>
                <a:latin typeface="Arial" pitchFamily="34" charset="0"/>
                <a:cs typeface="Arial" pitchFamily="34" charset="0"/>
              </a:rPr>
              <a:t>“favorites” </a:t>
            </a:r>
            <a:r>
              <a:rPr lang="en-US" sz="26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that are filled with filthy language and immorality</a:t>
            </a:r>
            <a:endParaRPr lang="en-US" sz="2600"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sp>
        <p:nvSpPr>
          <p:cNvPr id="25" name="TextBox 24"/>
          <p:cNvSpPr txBox="1"/>
          <p:nvPr/>
        </p:nvSpPr>
        <p:spPr>
          <a:xfrm>
            <a:off x="381000" y="4913293"/>
            <a:ext cx="8382000" cy="954107"/>
          </a:xfrm>
          <a:prstGeom prst="rect">
            <a:avLst/>
          </a:prstGeom>
          <a:noFill/>
        </p:spPr>
        <p:txBody>
          <a:bodyPr wrap="square" rtlCol="0">
            <a:spAutoFit/>
          </a:bodyPr>
          <a:lstStyle/>
          <a:p>
            <a:r>
              <a:rPr lang="en-US" sz="2800" dirty="0" smtClean="0">
                <a:latin typeface="Arial" pitchFamily="34" charset="0"/>
                <a:cs typeface="Arial" pitchFamily="34" charset="0"/>
              </a:rPr>
              <a:t>“And have no fellowship with the unfruitful works of darkness, but rather expose them.” </a:t>
            </a:r>
            <a:r>
              <a:rPr lang="en-US" sz="2400" b="1" dirty="0" smtClean="0">
                <a:latin typeface="Arial" pitchFamily="34" charset="0"/>
                <a:cs typeface="Arial" pitchFamily="34" charset="0"/>
              </a:rPr>
              <a:t>Ephesians 5:11</a:t>
            </a:r>
            <a:endParaRPr lang="en-US" sz="2400" b="1" dirty="0">
              <a:latin typeface="Arial" pitchFamily="34" charset="0"/>
              <a:cs typeface="Arial" pitchFamily="34"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p:cTn id="19" dur="500" fill="hold"/>
                                        <p:tgtEl>
                                          <p:spTgt spid="18"/>
                                        </p:tgtEl>
                                        <p:attrNameLst>
                                          <p:attrName>ppt_w</p:attrName>
                                        </p:attrNameLst>
                                      </p:cBhvr>
                                      <p:tavLst>
                                        <p:tav tm="0">
                                          <p:val>
                                            <p:fltVal val="0"/>
                                          </p:val>
                                        </p:tav>
                                        <p:tav tm="100000">
                                          <p:val>
                                            <p:strVal val="#ppt_w"/>
                                          </p:val>
                                        </p:tav>
                                      </p:tavLst>
                                    </p:anim>
                                    <p:anim calcmode="lin" valueType="num">
                                      <p:cBhvr>
                                        <p:cTn id="20" dur="500" fill="hold"/>
                                        <p:tgtEl>
                                          <p:spTgt spid="18"/>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p:cTn id="25" dur="500" fill="hold"/>
                                        <p:tgtEl>
                                          <p:spTgt spid="19"/>
                                        </p:tgtEl>
                                        <p:attrNameLst>
                                          <p:attrName>ppt_w</p:attrName>
                                        </p:attrNameLst>
                                      </p:cBhvr>
                                      <p:tavLst>
                                        <p:tav tm="0">
                                          <p:val>
                                            <p:fltVal val="0"/>
                                          </p:val>
                                        </p:tav>
                                        <p:tav tm="100000">
                                          <p:val>
                                            <p:strVal val="#ppt_w"/>
                                          </p:val>
                                        </p:tav>
                                      </p:tavLst>
                                    </p:anim>
                                    <p:anim calcmode="lin" valueType="num">
                                      <p:cBhvr>
                                        <p:cTn id="26" dur="500" fill="hold"/>
                                        <p:tgtEl>
                                          <p:spTgt spid="19"/>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p:cTn id="31" dur="500" fill="hold"/>
                                        <p:tgtEl>
                                          <p:spTgt spid="20"/>
                                        </p:tgtEl>
                                        <p:attrNameLst>
                                          <p:attrName>ppt_w</p:attrName>
                                        </p:attrNameLst>
                                      </p:cBhvr>
                                      <p:tavLst>
                                        <p:tav tm="0">
                                          <p:val>
                                            <p:fltVal val="0"/>
                                          </p:val>
                                        </p:tav>
                                        <p:tav tm="100000">
                                          <p:val>
                                            <p:strVal val="#ppt_w"/>
                                          </p:val>
                                        </p:tav>
                                      </p:tavLst>
                                    </p:anim>
                                    <p:anim calcmode="lin" valueType="num">
                                      <p:cBhvr>
                                        <p:cTn id="32"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 calcmode="lin" valueType="num">
                                      <p:cBhvr>
                                        <p:cTn id="37" dur="500" fill="hold"/>
                                        <p:tgtEl>
                                          <p:spTgt spid="21"/>
                                        </p:tgtEl>
                                        <p:attrNameLst>
                                          <p:attrName>ppt_w</p:attrName>
                                        </p:attrNameLst>
                                      </p:cBhvr>
                                      <p:tavLst>
                                        <p:tav tm="0">
                                          <p:val>
                                            <p:fltVal val="0"/>
                                          </p:val>
                                        </p:tav>
                                        <p:tav tm="100000">
                                          <p:val>
                                            <p:strVal val="#ppt_w"/>
                                          </p:val>
                                        </p:tav>
                                      </p:tavLst>
                                    </p:anim>
                                    <p:anim calcmode="lin" valueType="num">
                                      <p:cBhvr>
                                        <p:cTn id="38" dur="500" fill="hold"/>
                                        <p:tgtEl>
                                          <p:spTgt spid="21"/>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anim calcmode="lin" valueType="num">
                                      <p:cBhvr>
                                        <p:cTn id="43" dur="500" fill="hold"/>
                                        <p:tgtEl>
                                          <p:spTgt spid="22"/>
                                        </p:tgtEl>
                                        <p:attrNameLst>
                                          <p:attrName>ppt_w</p:attrName>
                                        </p:attrNameLst>
                                      </p:cBhvr>
                                      <p:tavLst>
                                        <p:tav tm="0">
                                          <p:val>
                                            <p:fltVal val="0"/>
                                          </p:val>
                                        </p:tav>
                                        <p:tav tm="100000">
                                          <p:val>
                                            <p:strVal val="#ppt_w"/>
                                          </p:val>
                                        </p:tav>
                                      </p:tavLst>
                                    </p:anim>
                                    <p:anim calcmode="lin" valueType="num">
                                      <p:cBhvr>
                                        <p:cTn id="44" dur="500" fill="hold"/>
                                        <p:tgtEl>
                                          <p:spTgt spid="22"/>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p:cTn id="49" dur="500" fill="hold"/>
                                        <p:tgtEl>
                                          <p:spTgt spid="23"/>
                                        </p:tgtEl>
                                        <p:attrNameLst>
                                          <p:attrName>ppt_w</p:attrName>
                                        </p:attrNameLst>
                                      </p:cBhvr>
                                      <p:tavLst>
                                        <p:tav tm="0">
                                          <p:val>
                                            <p:fltVal val="0"/>
                                          </p:val>
                                        </p:tav>
                                        <p:tav tm="100000">
                                          <p:val>
                                            <p:strVal val="#ppt_w"/>
                                          </p:val>
                                        </p:tav>
                                      </p:tavLst>
                                    </p:anim>
                                    <p:anim calcmode="lin" valueType="num">
                                      <p:cBhvr>
                                        <p:cTn id="50" dur="500" fill="hold"/>
                                        <p:tgtEl>
                                          <p:spTgt spid="23"/>
                                        </p:tgtEl>
                                        <p:attrNameLst>
                                          <p:attrName>ppt_h</p:attrName>
                                        </p:attrNameLst>
                                      </p:cBhvr>
                                      <p:tavLst>
                                        <p:tav tm="0">
                                          <p:val>
                                            <p:flt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anim calcmode="lin" valueType="num">
                                      <p:cBhvr>
                                        <p:cTn id="55" dur="500" fill="hold"/>
                                        <p:tgtEl>
                                          <p:spTgt spid="24"/>
                                        </p:tgtEl>
                                        <p:attrNameLst>
                                          <p:attrName>ppt_w</p:attrName>
                                        </p:attrNameLst>
                                      </p:cBhvr>
                                      <p:tavLst>
                                        <p:tav tm="0">
                                          <p:val>
                                            <p:fltVal val="0"/>
                                          </p:val>
                                        </p:tav>
                                        <p:tav tm="100000">
                                          <p:val>
                                            <p:strVal val="#ppt_w"/>
                                          </p:val>
                                        </p:tav>
                                      </p:tavLst>
                                    </p:anim>
                                    <p:anim calcmode="lin" valueType="num">
                                      <p:cBhvr>
                                        <p:cTn id="56"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3" presetClass="entr" presetSubtype="16" fill="hold" nodeType="clickEffect">
                                  <p:stCondLst>
                                    <p:cond delay="0"/>
                                  </p:stCondLst>
                                  <p:childTnLst>
                                    <p:set>
                                      <p:cBhvr>
                                        <p:cTn id="60" dur="1" fill="hold">
                                          <p:stCondLst>
                                            <p:cond delay="0"/>
                                          </p:stCondLst>
                                        </p:cTn>
                                        <p:tgtEl>
                                          <p:spTgt spid="25">
                                            <p:txEl>
                                              <p:pRg st="0" end="0"/>
                                            </p:txEl>
                                          </p:spTgt>
                                        </p:tgtEl>
                                        <p:attrNameLst>
                                          <p:attrName>style.visibility</p:attrName>
                                        </p:attrNameLst>
                                      </p:cBhvr>
                                      <p:to>
                                        <p:strVal val="visible"/>
                                      </p:to>
                                    </p:set>
                                    <p:anim calcmode="lin" valueType="num">
                                      <p:cBhvr>
                                        <p:cTn id="61" dur="500" fill="hold"/>
                                        <p:tgtEl>
                                          <p:spTgt spid="25">
                                            <p:txEl>
                                              <p:pRg st="0" end="0"/>
                                            </p:txEl>
                                          </p:spTgt>
                                        </p:tgtEl>
                                        <p:attrNameLst>
                                          <p:attrName>ppt_w</p:attrName>
                                        </p:attrNameLst>
                                      </p:cBhvr>
                                      <p:tavLst>
                                        <p:tav tm="0">
                                          <p:val>
                                            <p:fltVal val="0"/>
                                          </p:val>
                                        </p:tav>
                                        <p:tav tm="100000">
                                          <p:val>
                                            <p:strVal val="#ppt_w"/>
                                          </p:val>
                                        </p:tav>
                                      </p:tavLst>
                                    </p:anim>
                                    <p:anim calcmode="lin" valueType="num">
                                      <p:cBhvr>
                                        <p:cTn id="62" dur="500" fill="hold"/>
                                        <p:tgtEl>
                                          <p:spTgt spid="2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blinds(horizontal)">
                                      <p:cBhvr>
                                        <p:cTn id="67" dur="500"/>
                                        <p:tgtEl>
                                          <p:spTgt spid="14"/>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15"/>
                                        </p:tgtEl>
                                        <p:attrNameLst>
                                          <p:attrName>style.visibility</p:attrName>
                                        </p:attrNameLst>
                                      </p:cBhvr>
                                      <p:to>
                                        <p:strVal val="visible"/>
                                      </p:to>
                                    </p:set>
                                    <p:animEffect transition="in" filter="blinds(horizontal)">
                                      <p:cBhvr>
                                        <p:cTn id="7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P spid="17" grpId="0"/>
      <p:bldP spid="18" grpId="0"/>
      <p:bldP spid="19" grpId="0"/>
      <p:bldP spid="20" grpId="0"/>
      <p:bldP spid="21" grpId="0"/>
      <p:bldP spid="22" grpId="0"/>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228600" y="2819400"/>
            <a:ext cx="8763000" cy="533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28600" y="2133600"/>
            <a:ext cx="8686800" cy="4419600"/>
          </a:xfrm>
        </p:spPr>
        <p:txBody>
          <a:bodyPr>
            <a:normAutofit/>
          </a:bodyPr>
          <a:lstStyle/>
          <a:p>
            <a:r>
              <a:rPr lang="en-US" sz="3600" b="1" dirty="0" err="1" smtClean="0">
                <a:latin typeface="Arial" pitchFamily="34" charset="0"/>
                <a:cs typeface="Arial" pitchFamily="34" charset="0"/>
              </a:rPr>
              <a:t>Facebook</a:t>
            </a:r>
            <a:r>
              <a:rPr lang="en-US" sz="3600" dirty="0" smtClean="0">
                <a:latin typeface="Arial" pitchFamily="34" charset="0"/>
                <a:cs typeface="Arial" pitchFamily="34" charset="0"/>
              </a:rPr>
              <a:t> – Dangers to the Christian</a:t>
            </a:r>
          </a:p>
          <a:p>
            <a:pPr lvl="1"/>
            <a:r>
              <a:rPr lang="en-US" sz="32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False sense of freedom from accountability</a:t>
            </a:r>
          </a:p>
          <a:p>
            <a:pPr lvl="2"/>
            <a:r>
              <a:rPr lang="en-US" sz="3000" dirty="0" smtClean="0">
                <a:latin typeface="Arial" pitchFamily="34" charset="0"/>
                <a:cs typeface="Arial" pitchFamily="34" charset="0"/>
              </a:rPr>
              <a:t>Are we making sure our “words” and “meditation of our heart” are acceptable to God?</a:t>
            </a:r>
          </a:p>
          <a:p>
            <a:pPr lvl="3"/>
            <a:r>
              <a:rPr lang="en-US" sz="2800" dirty="0" smtClean="0">
                <a:solidFill>
                  <a:srgbClr val="C00000"/>
                </a:solidFill>
                <a:latin typeface="Arial" pitchFamily="34" charset="0"/>
                <a:cs typeface="Arial" pitchFamily="34" charset="0"/>
              </a:rPr>
              <a:t>Psalms 19:14</a:t>
            </a:r>
          </a:p>
          <a:p>
            <a:pPr lvl="3"/>
            <a:r>
              <a:rPr lang="en-US" sz="2800" dirty="0" smtClean="0">
                <a:solidFill>
                  <a:srgbClr val="C00000"/>
                </a:solidFill>
                <a:latin typeface="Arial" pitchFamily="34" charset="0"/>
                <a:cs typeface="Arial" pitchFamily="34" charset="0"/>
              </a:rPr>
              <a:t>Matthew 12:35-37</a:t>
            </a:r>
          </a:p>
          <a:p>
            <a:pPr lvl="3"/>
            <a:r>
              <a:rPr lang="en-US" sz="2800" dirty="0" smtClean="0">
                <a:solidFill>
                  <a:srgbClr val="C00000"/>
                </a:solidFill>
                <a:latin typeface="Arial" pitchFamily="34" charset="0"/>
                <a:cs typeface="Arial" pitchFamily="34" charset="0"/>
              </a:rPr>
              <a:t>Ephesians 4:29</a:t>
            </a:r>
          </a:p>
          <a:p>
            <a:pPr lvl="2"/>
            <a:endParaRPr lang="en-US" dirty="0" smtClean="0">
              <a:latin typeface="Arial" pitchFamily="34" charset="0"/>
              <a:cs typeface="Arial" pitchFamily="34" charset="0"/>
            </a:endParaRPr>
          </a:p>
          <a:p>
            <a:pPr lvl="1"/>
            <a:endParaRPr lang="en-US" dirty="0">
              <a:latin typeface="Arial" pitchFamily="34" charset="0"/>
              <a:cs typeface="Arial" pitchFamily="34" charset="0"/>
            </a:endParaRPr>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29" name="Picture 28" descr="Hedge-Fund-Gossip.jpg"/>
          <p:cNvPicPr>
            <a:picLocks noChangeAspect="1"/>
          </p:cNvPicPr>
          <p:nvPr/>
        </p:nvPicPr>
        <p:blipFill>
          <a:blip r:embed="rId3" cstate="print"/>
          <a:stretch>
            <a:fillRect/>
          </a:stretch>
        </p:blipFill>
        <p:spPr>
          <a:xfrm>
            <a:off x="5181600" y="4419600"/>
            <a:ext cx="3429000" cy="2022438"/>
          </a:xfrm>
          <a:prstGeom prst="rect">
            <a:avLst/>
          </a:prstGeom>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2000"/>
                                        <p:tgtEl>
                                          <p:spTgt spid="29"/>
                                        </p:tgtEl>
                                      </p:cBhvr>
                                    </p:animEffect>
                                  </p:childTnLst>
                                </p:cTn>
                              </p:par>
                            </p:childTnLst>
                          </p:cTn>
                        </p:par>
                        <p:par>
                          <p:cTn id="13" fill="hold">
                            <p:stCondLst>
                              <p:cond delay="2500"/>
                            </p:stCondLst>
                            <p:childTnLst>
                              <p:par>
                                <p:cTn id="14" presetID="9" presetClass="entr" presetSubtype="0" fill="hold"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childTnLst>
                          </p:cTn>
                        </p:par>
                        <p:par>
                          <p:cTn id="17" fill="hold">
                            <p:stCondLst>
                              <p:cond delay="3000"/>
                            </p:stCondLst>
                            <p:childTnLst>
                              <p:par>
                                <p:cTn id="18" presetID="9" presetClass="entr" presetSubtype="0"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ssolve">
                                      <p:cBhvr>
                                        <p:cTn id="20" dur="500"/>
                                        <p:tgtEl>
                                          <p:spTgt spid="3">
                                            <p:txEl>
                                              <p:pRg st="4" end="4"/>
                                            </p:txEl>
                                          </p:spTgt>
                                        </p:tgtEl>
                                      </p:cBhvr>
                                    </p:animEffect>
                                  </p:childTnLst>
                                </p:cTn>
                              </p:par>
                            </p:childTnLst>
                          </p:cTn>
                        </p:par>
                        <p:par>
                          <p:cTn id="21" fill="hold">
                            <p:stCondLst>
                              <p:cond delay="3500"/>
                            </p:stCondLst>
                            <p:childTnLst>
                              <p:par>
                                <p:cTn id="22" presetID="9" presetClass="entr" presetSubtype="0" fill="hold" nodeType="after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28600" y="2819400"/>
            <a:ext cx="8763000" cy="533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28600" y="2133600"/>
            <a:ext cx="8686800" cy="4419600"/>
          </a:xfrm>
        </p:spPr>
        <p:txBody>
          <a:bodyPr>
            <a:normAutofit/>
          </a:bodyPr>
          <a:lstStyle/>
          <a:p>
            <a:r>
              <a:rPr lang="en-US" sz="3600" b="1" dirty="0" err="1" smtClean="0">
                <a:latin typeface="Arial" pitchFamily="34" charset="0"/>
                <a:cs typeface="Arial" pitchFamily="34" charset="0"/>
              </a:rPr>
              <a:t>Facebook</a:t>
            </a:r>
            <a:r>
              <a:rPr lang="en-US" sz="3600" dirty="0" smtClean="0">
                <a:latin typeface="Arial" pitchFamily="34" charset="0"/>
                <a:cs typeface="Arial" pitchFamily="34" charset="0"/>
              </a:rPr>
              <a:t> – Dangers to the Christian</a:t>
            </a:r>
          </a:p>
          <a:p>
            <a:pPr lvl="1"/>
            <a:r>
              <a:rPr lang="en-US" sz="32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 removal of moral restraints</a:t>
            </a:r>
          </a:p>
          <a:p>
            <a:pPr lvl="2"/>
            <a:r>
              <a:rPr lang="en-US" sz="3000" dirty="0" smtClean="0">
                <a:latin typeface="Arial" pitchFamily="34" charset="0"/>
                <a:cs typeface="Arial" pitchFamily="34" charset="0"/>
              </a:rPr>
              <a:t>Photos of Christians immodestly dressed – displaying attitudes of worldliness</a:t>
            </a:r>
          </a:p>
          <a:p>
            <a:pPr lvl="3"/>
            <a:r>
              <a:rPr lang="en-US" sz="2800" dirty="0" smtClean="0">
                <a:solidFill>
                  <a:srgbClr val="C00000"/>
                </a:solidFill>
                <a:latin typeface="Arial" pitchFamily="34" charset="0"/>
                <a:cs typeface="Arial" pitchFamily="34" charset="0"/>
              </a:rPr>
              <a:t>1 John 2:15-17</a:t>
            </a:r>
          </a:p>
          <a:p>
            <a:pPr lvl="3"/>
            <a:r>
              <a:rPr lang="en-US" sz="2800" dirty="0" smtClean="0">
                <a:solidFill>
                  <a:srgbClr val="C00000"/>
                </a:solidFill>
                <a:latin typeface="Arial" pitchFamily="34" charset="0"/>
                <a:cs typeface="Arial" pitchFamily="34" charset="0"/>
              </a:rPr>
              <a:t>Titus 2:12</a:t>
            </a:r>
          </a:p>
          <a:p>
            <a:pPr lvl="3"/>
            <a:r>
              <a:rPr lang="en-US" sz="2800" dirty="0" smtClean="0">
                <a:solidFill>
                  <a:srgbClr val="C00000"/>
                </a:solidFill>
                <a:latin typeface="Arial" pitchFamily="34" charset="0"/>
                <a:cs typeface="Arial" pitchFamily="34" charset="0"/>
              </a:rPr>
              <a:t>2 Corinthians 6:17</a:t>
            </a:r>
          </a:p>
          <a:p>
            <a:pPr lvl="3"/>
            <a:r>
              <a:rPr lang="en-US" sz="2800" dirty="0" smtClean="0">
                <a:solidFill>
                  <a:srgbClr val="C00000"/>
                </a:solidFill>
                <a:latin typeface="Arial" pitchFamily="34" charset="0"/>
                <a:cs typeface="Arial" pitchFamily="34" charset="0"/>
              </a:rPr>
              <a:t>1 Corinthians 15:33 </a:t>
            </a:r>
            <a:endParaRPr lang="en-US" dirty="0">
              <a:latin typeface="Arial" pitchFamily="34" charset="0"/>
              <a:cs typeface="Arial" pitchFamily="34" charset="0"/>
            </a:endParaRPr>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4" name="Picture 13" descr="bible1.jpg"/>
          <p:cNvPicPr>
            <a:picLocks noChangeAspect="1"/>
          </p:cNvPicPr>
          <p:nvPr/>
        </p:nvPicPr>
        <p:blipFill>
          <a:blip r:embed="rId3" cstate="print">
            <a:clrChange>
              <a:clrFrom>
                <a:srgbClr val="FFFFFF"/>
              </a:clrFrom>
              <a:clrTo>
                <a:srgbClr val="FFFFFF">
                  <a:alpha val="0"/>
                </a:srgbClr>
              </a:clrTo>
            </a:clrChange>
          </a:blip>
          <a:stretch>
            <a:fillRect/>
          </a:stretch>
        </p:blipFill>
        <p:spPr>
          <a:xfrm>
            <a:off x="5334000" y="4343400"/>
            <a:ext cx="3124200" cy="2069084"/>
          </a:xfrm>
          <a:prstGeom prst="rect">
            <a:avLst/>
          </a:prstGeom>
          <a:noFill/>
          <a:ln>
            <a:noFill/>
          </a:ln>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2000"/>
                                        <p:tgtEl>
                                          <p:spTgt spid="14"/>
                                        </p:tgtEl>
                                      </p:cBhvr>
                                    </p:animEffect>
                                  </p:childTnLst>
                                </p:cTn>
                              </p:par>
                            </p:childTnLst>
                          </p:cTn>
                        </p:par>
                        <p:par>
                          <p:cTn id="13" fill="hold">
                            <p:stCondLst>
                              <p:cond delay="2500"/>
                            </p:stCondLst>
                            <p:childTnLst>
                              <p:par>
                                <p:cTn id="14" presetID="9" presetClass="entr" presetSubtype="0" fill="hold"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childTnLst>
                          </p:cTn>
                        </p:par>
                        <p:par>
                          <p:cTn id="17" fill="hold">
                            <p:stCondLst>
                              <p:cond delay="3000"/>
                            </p:stCondLst>
                            <p:childTnLst>
                              <p:par>
                                <p:cTn id="18" presetID="9" presetClass="entr" presetSubtype="0"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ssolve">
                                      <p:cBhvr>
                                        <p:cTn id="20" dur="500"/>
                                        <p:tgtEl>
                                          <p:spTgt spid="3">
                                            <p:txEl>
                                              <p:pRg st="4" end="4"/>
                                            </p:txEl>
                                          </p:spTgt>
                                        </p:tgtEl>
                                      </p:cBhvr>
                                    </p:animEffect>
                                  </p:childTnLst>
                                </p:cTn>
                              </p:par>
                            </p:childTnLst>
                          </p:cTn>
                        </p:par>
                        <p:par>
                          <p:cTn id="21" fill="hold">
                            <p:stCondLst>
                              <p:cond delay="3500"/>
                            </p:stCondLst>
                            <p:childTnLst>
                              <p:par>
                                <p:cTn id="22" presetID="9" presetClass="entr" presetSubtype="0" fill="hold" nodeType="after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childTnLst>
                          </p:cTn>
                        </p:par>
                        <p:par>
                          <p:cTn id="25" fill="hold">
                            <p:stCondLst>
                              <p:cond delay="4000"/>
                            </p:stCondLst>
                            <p:childTnLst>
                              <p:par>
                                <p:cTn id="26" presetID="9" presetClass="entr" presetSubtype="0" fill="hold" nodeType="after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dissolve">
                                      <p:cBhvr>
                                        <p:cTn id="2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28600" y="2819400"/>
            <a:ext cx="8763000" cy="533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28600" y="2133600"/>
            <a:ext cx="8686800" cy="4419600"/>
          </a:xfrm>
        </p:spPr>
        <p:txBody>
          <a:bodyPr>
            <a:normAutofit/>
          </a:bodyPr>
          <a:lstStyle/>
          <a:p>
            <a:r>
              <a:rPr lang="en-US" sz="3600" b="1" dirty="0" err="1" smtClean="0">
                <a:latin typeface="Arial" pitchFamily="34" charset="0"/>
                <a:cs typeface="Arial" pitchFamily="34" charset="0"/>
              </a:rPr>
              <a:t>Facebook</a:t>
            </a:r>
            <a:r>
              <a:rPr lang="en-US" sz="3600" dirty="0" smtClean="0">
                <a:latin typeface="Arial" pitchFamily="34" charset="0"/>
                <a:cs typeface="Arial" pitchFamily="34" charset="0"/>
              </a:rPr>
              <a:t> – Dangers to the Christian</a:t>
            </a:r>
          </a:p>
          <a:p>
            <a:pPr lvl="1"/>
            <a:r>
              <a:rPr lang="en-US" sz="3200" dirty="0" smtClean="0">
                <a:solidFill>
                  <a:schemeClr val="bg1"/>
                </a:solidFill>
                <a:effectLst>
                  <a:outerShdw blurRad="38100" dist="38100" dir="2700000" algn="tl">
                    <a:srgbClr val="000000">
                      <a:alpha val="43137"/>
                    </a:srgbClr>
                  </a:outerShdw>
                </a:effectLst>
                <a:latin typeface="Arial" pitchFamily="34" charset="0"/>
                <a:cs typeface="Arial" pitchFamily="34" charset="0"/>
              </a:rPr>
              <a:t>A venue of lack of tongue control</a:t>
            </a:r>
          </a:p>
          <a:p>
            <a:pPr lvl="2"/>
            <a:r>
              <a:rPr lang="en-US" sz="3000" dirty="0" smtClean="0">
                <a:latin typeface="Arial" pitchFamily="34" charset="0"/>
                <a:cs typeface="Arial" pitchFamily="34" charset="0"/>
              </a:rPr>
              <a:t>FB makes it easy to exercise “loose lips” or “loose fingers” when typing</a:t>
            </a:r>
          </a:p>
          <a:p>
            <a:pPr lvl="3"/>
            <a:r>
              <a:rPr lang="en-US" sz="2800" dirty="0" smtClean="0">
                <a:solidFill>
                  <a:srgbClr val="C00000"/>
                </a:solidFill>
                <a:latin typeface="Arial" pitchFamily="34" charset="0"/>
                <a:cs typeface="Arial" pitchFamily="34" charset="0"/>
              </a:rPr>
              <a:t>James 3:5</a:t>
            </a:r>
          </a:p>
          <a:p>
            <a:pPr lvl="3"/>
            <a:r>
              <a:rPr lang="en-US" sz="2800" dirty="0" smtClean="0">
                <a:solidFill>
                  <a:srgbClr val="C00000"/>
                </a:solidFill>
                <a:latin typeface="Arial" pitchFamily="34" charset="0"/>
                <a:cs typeface="Arial" pitchFamily="34" charset="0"/>
              </a:rPr>
              <a:t>Ephesians 4:15</a:t>
            </a:r>
            <a:endParaRPr lang="en-US" dirty="0">
              <a:latin typeface="Arial" pitchFamily="34" charset="0"/>
              <a:cs typeface="Arial" pitchFamily="34" charset="0"/>
            </a:endParaRPr>
          </a:p>
        </p:txBody>
      </p:sp>
      <p:sp>
        <p:nvSpPr>
          <p:cNvPr id="4" name="Title 1"/>
          <p:cNvSpPr txBox="1">
            <a:spLocks/>
          </p:cNvSpPr>
          <p:nvPr/>
        </p:nvSpPr>
        <p:spPr>
          <a:xfrm>
            <a:off x="1752600" y="457200"/>
            <a:ext cx="68580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err="1" smtClean="0">
                <a:ln>
                  <a:noFill/>
                </a:ln>
                <a:solidFill>
                  <a:schemeClr val="accent1">
                    <a:lumMod val="75000"/>
                  </a:schemeClr>
                </a:solidFill>
                <a:effectLst>
                  <a:outerShdw blurRad="38100" dist="38100" dir="2700000" algn="tl">
                    <a:srgbClr val="000000">
                      <a:alpha val="43137"/>
                    </a:srgbClr>
                  </a:outerShdw>
                </a:effectLst>
                <a:uLnTx/>
                <a:uFillTx/>
                <a:latin typeface="Arial" pitchFamily="34" charset="0"/>
                <a:ea typeface="+mj-ea"/>
                <a:cs typeface="Arial" pitchFamily="34" charset="0"/>
              </a:rPr>
              <a:t>acebook</a:t>
            </a:r>
            <a:r>
              <a:rPr kumimoji="0" lang="en-US" sz="4400" b="1" i="0" u="none" strike="noStrike" kern="1200" cap="none" spc="0" normalizeH="0" baseline="0" noProof="0" dirty="0" smtClean="0">
                <a:ln>
                  <a:noFill/>
                </a:ln>
                <a:solidFill>
                  <a:schemeClr val="tx1"/>
                </a:solidFill>
                <a:effectLst/>
                <a:uLnTx/>
                <a:uFillTx/>
                <a:latin typeface="Arial" pitchFamily="34" charset="0"/>
                <a:ea typeface="+mj-ea"/>
                <a:cs typeface="Arial" pitchFamily="34" charset="0"/>
              </a:rPr>
              <a:t> </a:t>
            </a:r>
            <a:r>
              <a:rPr kumimoji="0" lang="en-US" sz="4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and the Christian</a:t>
            </a:r>
          </a:p>
        </p:txBody>
      </p:sp>
      <p:sp>
        <p:nvSpPr>
          <p:cNvPr id="5" name="Rectangle 4"/>
          <p:cNvSpPr/>
          <p:nvPr/>
        </p:nvSpPr>
        <p:spPr>
          <a:xfrm>
            <a:off x="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8915400" y="0"/>
            <a:ext cx="2286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6553200"/>
            <a:ext cx="9144000" cy="3048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7" descr="Facebooklogopic.png"/>
          <p:cNvPicPr>
            <a:picLocks noChangeAspect="1"/>
          </p:cNvPicPr>
          <p:nvPr/>
        </p:nvPicPr>
        <p:blipFill>
          <a:blip r:embed="rId2" cstate="print"/>
          <a:stretch>
            <a:fillRect/>
          </a:stretch>
        </p:blipFill>
        <p:spPr>
          <a:xfrm>
            <a:off x="228600" y="304800"/>
            <a:ext cx="1828800" cy="1828800"/>
          </a:xfrm>
          <a:prstGeom prst="rect">
            <a:avLst/>
          </a:prstGeom>
        </p:spPr>
      </p:pic>
      <p:cxnSp>
        <p:nvCxnSpPr>
          <p:cNvPr id="13" name="Straight Connector 12"/>
          <p:cNvCxnSpPr/>
          <p:nvPr/>
        </p:nvCxnSpPr>
        <p:spPr>
          <a:xfrm>
            <a:off x="2133600" y="1600200"/>
            <a:ext cx="6553200"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1" name="Picture 10" descr="man typing600.411px.jpg"/>
          <p:cNvPicPr>
            <a:picLocks noChangeAspect="1"/>
          </p:cNvPicPr>
          <p:nvPr/>
        </p:nvPicPr>
        <p:blipFill>
          <a:blip r:embed="rId3" cstate="print"/>
          <a:stretch>
            <a:fillRect/>
          </a:stretch>
        </p:blipFill>
        <p:spPr>
          <a:xfrm>
            <a:off x="5334000" y="4419600"/>
            <a:ext cx="3352800" cy="1983486"/>
          </a:xfrm>
          <a:prstGeom prst="rect">
            <a:avLst/>
          </a:prstGeom>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par>
                          <p:cTn id="13" fill="hold">
                            <p:stCondLst>
                              <p:cond delay="2500"/>
                            </p:stCondLst>
                            <p:childTnLst>
                              <p:par>
                                <p:cTn id="14" presetID="9" presetClass="entr" presetSubtype="0" fill="hold"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dissolve">
                                      <p:cBhvr>
                                        <p:cTn id="16" dur="500"/>
                                        <p:tgtEl>
                                          <p:spTgt spid="3">
                                            <p:txEl>
                                              <p:pRg st="3" end="3"/>
                                            </p:txEl>
                                          </p:spTgt>
                                        </p:tgtEl>
                                      </p:cBhvr>
                                    </p:animEffect>
                                  </p:childTnLst>
                                </p:cTn>
                              </p:par>
                            </p:childTnLst>
                          </p:cTn>
                        </p:par>
                        <p:par>
                          <p:cTn id="17" fill="hold">
                            <p:stCondLst>
                              <p:cond delay="3000"/>
                            </p:stCondLst>
                            <p:childTnLst>
                              <p:par>
                                <p:cTn id="18" presetID="9" presetClass="entr" presetSubtype="0"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dissolv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703</Words>
  <Application>Microsoft Office PowerPoint</Application>
  <PresentationFormat>On-screen Show (4:3)</PresentationFormat>
  <Paragraphs>73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acebook</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Facebook  and the Christian</dc:title>
  <dc:creator>Richard Thetford</dc:creator>
  <cp:lastModifiedBy>Richard Thetford</cp:lastModifiedBy>
  <cp:revision>18</cp:revision>
  <dcterms:created xsi:type="dcterms:W3CDTF">2011-04-30T18:23:00Z</dcterms:created>
  <dcterms:modified xsi:type="dcterms:W3CDTF">2011-06-11T03:41:06Z</dcterms:modified>
</cp:coreProperties>
</file>