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83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78" y="4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E3B0-9432-4A1E-BC71-1CBB4A657474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244F2-45CC-4972-A07F-50EBDE099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E3B0-9432-4A1E-BC71-1CBB4A657474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244F2-45CC-4972-A07F-50EBDE099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E3B0-9432-4A1E-BC71-1CBB4A657474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244F2-45CC-4972-A07F-50EBDE099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E3B0-9432-4A1E-BC71-1CBB4A657474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244F2-45CC-4972-A07F-50EBDE099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E3B0-9432-4A1E-BC71-1CBB4A657474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244F2-45CC-4972-A07F-50EBDE099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E3B0-9432-4A1E-BC71-1CBB4A657474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244F2-45CC-4972-A07F-50EBDE099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E3B0-9432-4A1E-BC71-1CBB4A657474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244F2-45CC-4972-A07F-50EBDE099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E3B0-9432-4A1E-BC71-1CBB4A657474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244F2-45CC-4972-A07F-50EBDE099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E3B0-9432-4A1E-BC71-1CBB4A657474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244F2-45CC-4972-A07F-50EBDE099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E3B0-9432-4A1E-BC71-1CBB4A657474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244F2-45CC-4972-A07F-50EBDE099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E3B0-9432-4A1E-BC71-1CBB4A657474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244F2-45CC-4972-A07F-50EBDE099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0E3B0-9432-4A1E-BC71-1CBB4A657474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244F2-45CC-4972-A07F-50EBDE099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28600"/>
            <a:ext cx="7772400" cy="1143000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Calibri" panose="020F0502020204030204" pitchFamily="34" charset="0"/>
                <a:cs typeface="Arial" pitchFamily="34" charset="0"/>
              </a:rPr>
              <a:t>The Example of Philip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2800" y="1219200"/>
            <a:ext cx="5486400" cy="685800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Acts 8:26-27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228600" cy="6477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963400" y="0"/>
            <a:ext cx="228600" cy="6477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" y="0"/>
            <a:ext cx="11811000" cy="228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290844"/>
            <a:ext cx="12192000" cy="22860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bwasNT3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2800" y="2023604"/>
            <a:ext cx="5486400" cy="411717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1"/>
            <a:ext cx="9829800" cy="4373563"/>
          </a:xfrm>
        </p:spPr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Arial" pitchFamily="34" charset="0"/>
              </a:rPr>
              <a:t>Obedience</a:t>
            </a:r>
          </a:p>
          <a:p>
            <a:pPr lvl="1"/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Left Samaria to go to Jerusalem</a:t>
            </a:r>
          </a:p>
          <a:p>
            <a:pPr lvl="1"/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To be effective we must be submissive</a:t>
            </a:r>
          </a:p>
          <a:p>
            <a:r>
              <a:rPr lang="en-US" b="1" dirty="0">
                <a:latin typeface="Calibri" panose="020F0502020204030204" pitchFamily="34" charset="0"/>
                <a:cs typeface="Arial" pitchFamily="34" charset="0"/>
              </a:rPr>
              <a:t>Willingness to teach</a:t>
            </a:r>
          </a:p>
          <a:p>
            <a:pPr lvl="1"/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Travel miles to teach one soul</a:t>
            </a:r>
          </a:p>
          <a:p>
            <a:pPr lvl="1"/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One soul is very valuable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79BFCE-E7E4-4A5F-80F5-0B447F576F2D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F2F240D-B764-48FC-B0CD-F7E6AD10AFCA}"/>
              </a:ext>
            </a:extLst>
          </p:cNvPr>
          <p:cNvSpPr/>
          <p:nvPr/>
        </p:nvSpPr>
        <p:spPr>
          <a:xfrm>
            <a:off x="0" y="0"/>
            <a:ext cx="228600" cy="6477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E511C6-69CE-40BE-B900-4D8EDA2DB2EA}"/>
              </a:ext>
            </a:extLst>
          </p:cNvPr>
          <p:cNvSpPr/>
          <p:nvPr/>
        </p:nvSpPr>
        <p:spPr>
          <a:xfrm>
            <a:off x="11963400" y="0"/>
            <a:ext cx="228600" cy="6477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36B1D65-06EE-4039-B3B1-5D04D045B49B}"/>
              </a:ext>
            </a:extLst>
          </p:cNvPr>
          <p:cNvSpPr/>
          <p:nvPr/>
        </p:nvSpPr>
        <p:spPr>
          <a:xfrm>
            <a:off x="228600" y="0"/>
            <a:ext cx="11811000" cy="228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D3DC1DE-64E1-4D67-94E2-7943CAB167A2}"/>
              </a:ext>
            </a:extLst>
          </p:cNvPr>
          <p:cNvSpPr/>
          <p:nvPr/>
        </p:nvSpPr>
        <p:spPr>
          <a:xfrm>
            <a:off x="0" y="6290844"/>
            <a:ext cx="12192000" cy="22860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2491A0BD-46B3-4D5F-A738-EC6A95607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51336" cy="1252956"/>
          </a:xfrm>
          <a:solidFill>
            <a:srgbClr val="698335"/>
          </a:solidFill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Proper Attitudes to Reach Others</a:t>
            </a:r>
          </a:p>
        </p:txBody>
      </p:sp>
      <p:pic>
        <p:nvPicPr>
          <p:cNvPr id="23" name="Picture 22" descr="A group of people sitting at a table&#10;&#10;Description automatically generated">
            <a:extLst>
              <a:ext uri="{FF2B5EF4-FFF2-40B4-BE49-F238E27FC236}">
                <a16:creationId xmlns:a16="http://schemas.microsoft.com/office/drawing/2014/main" id="{6EB37C84-FA85-468B-8AD8-3999227F5B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3046" y="1798636"/>
            <a:ext cx="4615496" cy="432998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1"/>
            <a:ext cx="9829800" cy="4373563"/>
          </a:xfrm>
        </p:spPr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Arial" pitchFamily="34" charset="0"/>
              </a:rPr>
              <a:t>Unprejudiced</a:t>
            </a:r>
          </a:p>
          <a:p>
            <a:pPr lvl="1"/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Ethiopian considered an outcast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  <a:cs typeface="Arial" pitchFamily="34" charset="0"/>
              </a:rPr>
              <a:t>Deuteronomy 23:1</a:t>
            </a:r>
          </a:p>
          <a:p>
            <a:pPr lvl="1"/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We must be like Philip</a:t>
            </a:r>
          </a:p>
          <a:p>
            <a:pPr lvl="2"/>
            <a:r>
              <a:rPr lang="en-US" sz="2800" dirty="0">
                <a:latin typeface="Calibri" panose="020F0502020204030204" pitchFamily="34" charset="0"/>
                <a:cs typeface="Arial" pitchFamily="34" charset="0"/>
              </a:rPr>
              <a:t>Must not show partiality</a:t>
            </a:r>
          </a:p>
          <a:p>
            <a:pPr lvl="3"/>
            <a:r>
              <a:rPr lang="en-US" sz="2600" dirty="0">
                <a:solidFill>
                  <a:srgbClr val="C00000"/>
                </a:solidFill>
                <a:latin typeface="Calibri" panose="020F0502020204030204" pitchFamily="34" charset="0"/>
                <a:cs typeface="Arial" pitchFamily="34" charset="0"/>
              </a:rPr>
              <a:t>Acts 10:34-35</a:t>
            </a:r>
          </a:p>
          <a:p>
            <a:pPr lvl="2"/>
            <a:r>
              <a:rPr lang="en-US" sz="2800" dirty="0">
                <a:latin typeface="Calibri" panose="020F0502020204030204" pitchFamily="34" charset="0"/>
                <a:cs typeface="Arial" pitchFamily="34" charset="0"/>
              </a:rPr>
              <a:t>All need salvation</a:t>
            </a:r>
          </a:p>
          <a:p>
            <a:pPr lvl="3"/>
            <a:r>
              <a:rPr lang="en-US" sz="2600" dirty="0">
                <a:solidFill>
                  <a:srgbClr val="C00000"/>
                </a:solidFill>
                <a:latin typeface="Calibri" panose="020F0502020204030204" pitchFamily="34" charset="0"/>
                <a:cs typeface="Arial" pitchFamily="34" charset="0"/>
              </a:rPr>
              <a:t>Romans 1:16</a:t>
            </a:r>
          </a:p>
        </p:txBody>
      </p:sp>
      <p:pic>
        <p:nvPicPr>
          <p:cNvPr id="9" name="Picture 8" descr="Bible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01000" y="1764881"/>
            <a:ext cx="3809330" cy="436128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A2E4BFA-44A9-4B72-944E-16535A1158B9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9B2023-A23E-4DD6-85DE-79172C3B8DDB}"/>
              </a:ext>
            </a:extLst>
          </p:cNvPr>
          <p:cNvSpPr/>
          <p:nvPr/>
        </p:nvSpPr>
        <p:spPr>
          <a:xfrm>
            <a:off x="0" y="0"/>
            <a:ext cx="228600" cy="6477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E33B5EE-6D0C-4465-92C1-017AFACE90A5}"/>
              </a:ext>
            </a:extLst>
          </p:cNvPr>
          <p:cNvSpPr/>
          <p:nvPr/>
        </p:nvSpPr>
        <p:spPr>
          <a:xfrm>
            <a:off x="11963400" y="0"/>
            <a:ext cx="228600" cy="6477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172CE16-C89E-48F1-AB25-67C3D54E611B}"/>
              </a:ext>
            </a:extLst>
          </p:cNvPr>
          <p:cNvSpPr/>
          <p:nvPr/>
        </p:nvSpPr>
        <p:spPr>
          <a:xfrm>
            <a:off x="228600" y="0"/>
            <a:ext cx="11811000" cy="228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1BB11A4-BE6B-42FD-A0C7-6C7D59626ECB}"/>
              </a:ext>
            </a:extLst>
          </p:cNvPr>
          <p:cNvSpPr/>
          <p:nvPr/>
        </p:nvSpPr>
        <p:spPr>
          <a:xfrm>
            <a:off x="0" y="6290844"/>
            <a:ext cx="12192000" cy="22860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DFA71678-22D6-405B-9242-F5CC3DEBD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51336" cy="1252956"/>
          </a:xfrm>
          <a:solidFill>
            <a:srgbClr val="698335"/>
          </a:solidFill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Proper Attitudes to Reach Others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1"/>
            <a:ext cx="9829800" cy="4373563"/>
          </a:xfrm>
        </p:spPr>
        <p:txBody>
          <a:bodyPr>
            <a:normAutofit/>
          </a:bodyPr>
          <a:lstStyle/>
          <a:p>
            <a:r>
              <a:rPr lang="en-US" b="1" dirty="0">
                <a:latin typeface="Calibri" panose="020F0502020204030204" pitchFamily="34" charset="0"/>
                <a:cs typeface="Arial" pitchFamily="34" charset="0"/>
              </a:rPr>
              <a:t>An urgency to reach others</a:t>
            </a:r>
          </a:p>
          <a:p>
            <a:pPr lvl="1"/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Philip “ran to him”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  <a:cs typeface="Arial" pitchFamily="34" charset="0"/>
              </a:rPr>
              <a:t>Acts 8:29</a:t>
            </a:r>
          </a:p>
          <a:p>
            <a:pPr lvl="1"/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Need this kind</a:t>
            </a:r>
            <a:br>
              <a:rPr lang="en-US" sz="3000" dirty="0">
                <a:latin typeface="Calibri" panose="020F0502020204030204" pitchFamily="34" charset="0"/>
                <a:cs typeface="Arial" pitchFamily="34" charset="0"/>
              </a:rPr>
            </a:br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of enthusiasm today</a:t>
            </a:r>
          </a:p>
          <a:p>
            <a:pPr lvl="1"/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 descr="200215818-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05800" y="1752600"/>
            <a:ext cx="3524250" cy="44005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9362C03-5E92-4808-8B1B-3A36B5EB7EBC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5C858E3-DCD7-4F8B-A5CC-B28B8259A853}"/>
              </a:ext>
            </a:extLst>
          </p:cNvPr>
          <p:cNvSpPr/>
          <p:nvPr/>
        </p:nvSpPr>
        <p:spPr>
          <a:xfrm>
            <a:off x="0" y="0"/>
            <a:ext cx="228600" cy="6477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B5C5660-6F7E-4428-8657-E7F3761EA601}"/>
              </a:ext>
            </a:extLst>
          </p:cNvPr>
          <p:cNvSpPr/>
          <p:nvPr/>
        </p:nvSpPr>
        <p:spPr>
          <a:xfrm>
            <a:off x="11963400" y="0"/>
            <a:ext cx="228600" cy="6477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07C422E-C14C-41FE-B5D2-0345B8429994}"/>
              </a:ext>
            </a:extLst>
          </p:cNvPr>
          <p:cNvSpPr/>
          <p:nvPr/>
        </p:nvSpPr>
        <p:spPr>
          <a:xfrm>
            <a:off x="228600" y="0"/>
            <a:ext cx="11811000" cy="228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B18FA27-F5B5-4FCA-B980-806EB11A0900}"/>
              </a:ext>
            </a:extLst>
          </p:cNvPr>
          <p:cNvSpPr/>
          <p:nvPr/>
        </p:nvSpPr>
        <p:spPr>
          <a:xfrm>
            <a:off x="0" y="6290844"/>
            <a:ext cx="12192000" cy="22860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52D3333A-1FC0-4E32-ABF4-6D21B38B9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51336" cy="1252956"/>
          </a:xfrm>
          <a:solidFill>
            <a:srgbClr val="698335"/>
          </a:solidFill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Proper Attitudes to Reach Others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11451336" cy="1252956"/>
          </a:xfrm>
          <a:solidFill>
            <a:srgbClr val="698335"/>
          </a:solidFill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Proper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9829800" cy="4495800"/>
          </a:xfrm>
        </p:spPr>
        <p:txBody>
          <a:bodyPr>
            <a:normAutofit/>
          </a:bodyPr>
          <a:lstStyle/>
          <a:p>
            <a:r>
              <a:rPr lang="en-US" b="1" dirty="0">
                <a:latin typeface="Calibri" panose="020F0502020204030204" pitchFamily="34" charset="0"/>
                <a:cs typeface="Arial" pitchFamily="34" charset="0"/>
              </a:rPr>
              <a:t>Ask questions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Arial" pitchFamily="34" charset="0"/>
              </a:rPr>
              <a:t>Acts 8:30</a:t>
            </a:r>
          </a:p>
          <a:p>
            <a:r>
              <a:rPr lang="en-US" b="1" dirty="0">
                <a:latin typeface="Calibri" panose="020F0502020204030204" pitchFamily="34" charset="0"/>
                <a:cs typeface="Arial" pitchFamily="34" charset="0"/>
              </a:rPr>
              <a:t>Know and use the scriptures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Arial" pitchFamily="34" charset="0"/>
              </a:rPr>
              <a:t>Acts 8:31-35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Arial" pitchFamily="34" charset="0"/>
              </a:rPr>
              <a:t>Hebrews 5:11-14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Arial" pitchFamily="34" charset="0"/>
              </a:rPr>
              <a:t>John 8:32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Arial" pitchFamily="34" charset="0"/>
              </a:rPr>
              <a:t>Romans 10:17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Arial" pitchFamily="34" charset="0"/>
              </a:rPr>
              <a:t>James 1:21</a:t>
            </a:r>
          </a:p>
        </p:txBody>
      </p:sp>
      <p:pic>
        <p:nvPicPr>
          <p:cNvPr id="10" name="Picture 9" descr="BibleWeb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677400" y="1752600"/>
            <a:ext cx="2154936" cy="44196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CCA4009-F42E-461B-BDC1-E9AB3F6A3D34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281F25-55C6-4A4B-BCE3-8B0B660084CD}"/>
              </a:ext>
            </a:extLst>
          </p:cNvPr>
          <p:cNvSpPr/>
          <p:nvPr/>
        </p:nvSpPr>
        <p:spPr>
          <a:xfrm>
            <a:off x="0" y="0"/>
            <a:ext cx="228600" cy="6477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7727F61-5D93-4D6C-AB26-DBF9666B633F}"/>
              </a:ext>
            </a:extLst>
          </p:cNvPr>
          <p:cNvSpPr/>
          <p:nvPr/>
        </p:nvSpPr>
        <p:spPr>
          <a:xfrm>
            <a:off x="11963400" y="0"/>
            <a:ext cx="228600" cy="6477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268B35-D26E-42D0-AE08-2F09A0A8B563}"/>
              </a:ext>
            </a:extLst>
          </p:cNvPr>
          <p:cNvSpPr/>
          <p:nvPr/>
        </p:nvSpPr>
        <p:spPr>
          <a:xfrm>
            <a:off x="228600" y="0"/>
            <a:ext cx="11811000" cy="228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CF1EFBD-7641-41B9-A1E1-6014AA61AAC9}"/>
              </a:ext>
            </a:extLst>
          </p:cNvPr>
          <p:cNvSpPr/>
          <p:nvPr/>
        </p:nvSpPr>
        <p:spPr>
          <a:xfrm>
            <a:off x="0" y="6290844"/>
            <a:ext cx="12192000" cy="22860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9829800" cy="4495800"/>
          </a:xfrm>
        </p:spPr>
        <p:txBody>
          <a:bodyPr>
            <a:normAutofit/>
          </a:bodyPr>
          <a:lstStyle/>
          <a:p>
            <a:r>
              <a:rPr lang="en-US" b="1" dirty="0">
                <a:latin typeface="Calibri" panose="020F0502020204030204" pitchFamily="34" charset="0"/>
                <a:cs typeface="Arial" pitchFamily="34" charset="0"/>
              </a:rPr>
              <a:t>Preach Jesus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Arial" pitchFamily="34" charset="0"/>
              </a:rPr>
              <a:t>John 14:6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Arial" pitchFamily="34" charset="0"/>
              </a:rPr>
              <a:t>Acts 4:12</a:t>
            </a:r>
          </a:p>
          <a:p>
            <a:r>
              <a:rPr lang="en-US" b="1" dirty="0">
                <a:latin typeface="Calibri" panose="020F0502020204030204" pitchFamily="34" charset="0"/>
                <a:cs typeface="Arial" pitchFamily="34" charset="0"/>
              </a:rPr>
              <a:t>Look for more opportunities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Arial" pitchFamily="34" charset="0"/>
              </a:rPr>
              <a:t>Acts 8:40</a:t>
            </a:r>
          </a:p>
        </p:txBody>
      </p:sp>
      <p:pic>
        <p:nvPicPr>
          <p:cNvPr id="9" name="Picture 8" descr="Thompson Bib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10400" y="1638300"/>
            <a:ext cx="4800600" cy="46101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9914E10-D6BA-416A-99C3-1D74B0193DE5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4DE0B01-9343-4CCB-9499-8A0A0DE28DEF}"/>
              </a:ext>
            </a:extLst>
          </p:cNvPr>
          <p:cNvSpPr/>
          <p:nvPr/>
        </p:nvSpPr>
        <p:spPr>
          <a:xfrm>
            <a:off x="0" y="0"/>
            <a:ext cx="228600" cy="6477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BAD3AF1-7287-4F59-BDCE-4DCC032FF48C}"/>
              </a:ext>
            </a:extLst>
          </p:cNvPr>
          <p:cNvSpPr/>
          <p:nvPr/>
        </p:nvSpPr>
        <p:spPr>
          <a:xfrm>
            <a:off x="11963400" y="0"/>
            <a:ext cx="228600" cy="6477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0536D93-6CBA-4518-989C-99FA0FCD8DD1}"/>
              </a:ext>
            </a:extLst>
          </p:cNvPr>
          <p:cNvSpPr/>
          <p:nvPr/>
        </p:nvSpPr>
        <p:spPr>
          <a:xfrm>
            <a:off x="228600" y="0"/>
            <a:ext cx="11811000" cy="228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4443A16-662D-4831-9805-6A427CFFAAE6}"/>
              </a:ext>
            </a:extLst>
          </p:cNvPr>
          <p:cNvSpPr/>
          <p:nvPr/>
        </p:nvSpPr>
        <p:spPr>
          <a:xfrm>
            <a:off x="0" y="6290844"/>
            <a:ext cx="12192000" cy="22860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EC2BEAEC-8F1C-4B89-BCE9-D884AE8C6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51336" cy="1252956"/>
          </a:xfrm>
          <a:solidFill>
            <a:srgbClr val="698335"/>
          </a:solidFill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Proper Techniques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9829800" cy="4495800"/>
          </a:xfrm>
        </p:spPr>
        <p:txBody>
          <a:bodyPr>
            <a:normAutofit/>
          </a:bodyPr>
          <a:lstStyle/>
          <a:p>
            <a:r>
              <a:rPr lang="en-US" b="1" dirty="0">
                <a:latin typeface="Calibri" panose="020F0502020204030204" pitchFamily="34" charset="0"/>
                <a:cs typeface="Arial" pitchFamily="34" charset="0"/>
              </a:rPr>
              <a:t>We need to be more</a:t>
            </a:r>
            <a:br>
              <a:rPr lang="en-US" b="1" dirty="0">
                <a:latin typeface="Calibri" panose="020F0502020204030204" pitchFamily="34" charset="0"/>
                <a:cs typeface="Arial" pitchFamily="34" charset="0"/>
              </a:rPr>
            </a:br>
            <a:r>
              <a:rPr lang="en-US" b="1" dirty="0">
                <a:latin typeface="Calibri" panose="020F0502020204030204" pitchFamily="34" charset="0"/>
                <a:cs typeface="Arial" pitchFamily="34" charset="0"/>
              </a:rPr>
              <a:t>like Philip</a:t>
            </a:r>
          </a:p>
          <a:p>
            <a:r>
              <a:rPr lang="en-US" sz="3000" b="1" dirty="0">
                <a:latin typeface="Calibri" panose="020F0502020204030204" pitchFamily="34" charset="0"/>
                <a:cs typeface="Arial" pitchFamily="34" charset="0"/>
              </a:rPr>
              <a:t>He was a dedicated,</a:t>
            </a:r>
            <a:br>
              <a:rPr lang="en-US" sz="3000" b="1" dirty="0">
                <a:latin typeface="Calibri" panose="020F0502020204030204" pitchFamily="34" charset="0"/>
                <a:cs typeface="Arial" pitchFamily="34" charset="0"/>
              </a:rPr>
            </a:br>
            <a:r>
              <a:rPr lang="en-US" sz="3000" b="1" dirty="0">
                <a:latin typeface="Calibri" panose="020F0502020204030204" pitchFamily="34" charset="0"/>
                <a:cs typeface="Arial" pitchFamily="34" charset="0"/>
              </a:rPr>
              <a:t>effective servant</a:t>
            </a:r>
          </a:p>
          <a:p>
            <a:r>
              <a:rPr lang="en-US" sz="3000" b="1" dirty="0">
                <a:latin typeface="Calibri" panose="020F0502020204030204" pitchFamily="34" charset="0"/>
                <a:cs typeface="Arial" pitchFamily="34" charset="0"/>
              </a:rPr>
              <a:t>We need to be effective</a:t>
            </a:r>
            <a:br>
              <a:rPr lang="en-US" sz="3000" b="1" dirty="0">
                <a:latin typeface="Calibri" panose="020F0502020204030204" pitchFamily="34" charset="0"/>
                <a:cs typeface="Arial" pitchFamily="34" charset="0"/>
              </a:rPr>
            </a:br>
            <a:r>
              <a:rPr lang="en-US" sz="3000" b="1" dirty="0">
                <a:latin typeface="Calibri" panose="020F0502020204030204" pitchFamily="34" charset="0"/>
                <a:cs typeface="Arial" pitchFamily="34" charset="0"/>
              </a:rPr>
              <a:t>workers for the Lord</a:t>
            </a:r>
            <a:endParaRPr lang="en-US" sz="3000" dirty="0"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A6D8233-5774-4B77-8A22-85FCF9A76AED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F3B090C-3CE6-4BF0-9228-D4ADDC3282BC}"/>
              </a:ext>
            </a:extLst>
          </p:cNvPr>
          <p:cNvSpPr/>
          <p:nvPr/>
        </p:nvSpPr>
        <p:spPr>
          <a:xfrm>
            <a:off x="0" y="0"/>
            <a:ext cx="228600" cy="6477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471E046-F391-474E-B8C6-AB0C9E0F8F0E}"/>
              </a:ext>
            </a:extLst>
          </p:cNvPr>
          <p:cNvSpPr/>
          <p:nvPr/>
        </p:nvSpPr>
        <p:spPr>
          <a:xfrm>
            <a:off x="11963400" y="0"/>
            <a:ext cx="228600" cy="6477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2FF3D15-6CE9-45B5-A22A-6A23A7E3ED07}"/>
              </a:ext>
            </a:extLst>
          </p:cNvPr>
          <p:cNvSpPr/>
          <p:nvPr/>
        </p:nvSpPr>
        <p:spPr>
          <a:xfrm>
            <a:off x="228600" y="0"/>
            <a:ext cx="11811000" cy="228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CCE39D0-1E1D-4A81-86D4-90381BC37D14}"/>
              </a:ext>
            </a:extLst>
          </p:cNvPr>
          <p:cNvSpPr/>
          <p:nvPr/>
        </p:nvSpPr>
        <p:spPr>
          <a:xfrm>
            <a:off x="0" y="6290844"/>
            <a:ext cx="12192000" cy="22860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F22289E0-34B0-40DB-834C-5B3EC6CCB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51336" cy="1252956"/>
          </a:xfrm>
          <a:solidFill>
            <a:srgbClr val="698335"/>
          </a:solidFill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Conclusion</a:t>
            </a:r>
          </a:p>
        </p:txBody>
      </p:sp>
      <p:pic>
        <p:nvPicPr>
          <p:cNvPr id="24" name="Picture 23" descr="A group of people sitting in a room&#10;&#10;Description automatically generated">
            <a:extLst>
              <a:ext uri="{FF2B5EF4-FFF2-40B4-BE49-F238E27FC236}">
                <a16:creationId xmlns:a16="http://schemas.microsoft.com/office/drawing/2014/main" id="{526E589F-43C0-41C6-9574-8A38EDF9A7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0721" y="1754917"/>
            <a:ext cx="6617653" cy="441728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273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The Example of Philip</vt:lpstr>
      <vt:lpstr>Proper Attitudes to Reach Others</vt:lpstr>
      <vt:lpstr>Proper Attitudes to Reach Others</vt:lpstr>
      <vt:lpstr>Proper Attitudes to Reach Others</vt:lpstr>
      <vt:lpstr>Proper Techniques</vt:lpstr>
      <vt:lpstr>Proper Techniques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Example of Philip</dc:title>
  <dc:creator>Richard Thetford</dc:creator>
  <cp:lastModifiedBy>Richard Thetford</cp:lastModifiedBy>
  <cp:revision>17</cp:revision>
  <dcterms:created xsi:type="dcterms:W3CDTF">2012-12-06T16:27:02Z</dcterms:created>
  <dcterms:modified xsi:type="dcterms:W3CDTF">2020-10-25T18:39:05Z</dcterms:modified>
</cp:coreProperties>
</file>