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7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A5"/>
    <a:srgbClr val="C3FDF7"/>
    <a:srgbClr val="FF0000"/>
    <a:srgbClr val="FFFF66"/>
    <a:srgbClr val="66FFCC"/>
    <a:srgbClr val="800000"/>
    <a:srgbClr val="FFFF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52400" y="228600"/>
            <a:ext cx="8839200" cy="762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29804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29804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52400" y="6553200"/>
            <a:ext cx="8839200" cy="762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29804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29804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34938" y="457200"/>
            <a:ext cx="68262" cy="59436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29804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29804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8940800" y="457200"/>
            <a:ext cx="68263" cy="5943600"/>
          </a:xfrm>
          <a:prstGeom prst="rect">
            <a:avLst/>
          </a:prstGeom>
          <a:gradFill rotWithShape="0">
            <a:gsLst>
              <a:gs pos="0">
                <a:srgbClr val="FFCC00">
                  <a:gamma/>
                  <a:shade val="29804"/>
                  <a:invGamma/>
                </a:srgbClr>
              </a:gs>
              <a:gs pos="50000">
                <a:srgbClr val="FFCC00"/>
              </a:gs>
              <a:gs pos="100000">
                <a:srgbClr val="FFCC00">
                  <a:gamma/>
                  <a:shade val="29804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 spd="slow">
    <p:plu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wmf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wmf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57200" y="3048000"/>
            <a:ext cx="8382000" cy="1447800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152400" y="152400"/>
          <a:ext cx="1730375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rawing" r:id="rId3" imgW="2657520" imgH="5257800" progId="Presentations.Drawing.14">
                  <p:embed/>
                </p:oleObj>
              </mc:Choice>
              <mc:Fallback>
                <p:oleObj name="Drawing" r:id="rId3" imgW="2657520" imgH="5257800" progId="Presentations.Drawing.1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1730375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81000" y="3182938"/>
            <a:ext cx="8458200" cy="1160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“You are the Christ, the Son of the living God”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“….on this rock I will build My church.”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66700" y="4572000"/>
            <a:ext cx="8572500" cy="181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i="1" dirty="0" smtClean="0">
                <a:latin typeface="Souvenir Lt BT" panose="02080503040505020303" pitchFamily="18" charset="0"/>
              </a:rPr>
              <a:t>“</a:t>
            </a:r>
            <a:r>
              <a:rPr lang="en-US" sz="2800" dirty="0" smtClean="0">
                <a:latin typeface="Souvenir Lt BT" panose="02080503040505020303" pitchFamily="18" charset="0"/>
              </a:rPr>
              <a:t>But </a:t>
            </a:r>
            <a:r>
              <a:rPr lang="en-US" sz="2800" dirty="0">
                <a:latin typeface="Souvenir Lt BT" panose="02080503040505020303" pitchFamily="18" charset="0"/>
              </a:rPr>
              <a:t>you are a chosen generation, a royal priesthood</a:t>
            </a:r>
            <a:r>
              <a:rPr lang="en-US" sz="2800" dirty="0" smtClean="0">
                <a:latin typeface="Souvenir Lt BT" panose="02080503040505020303" pitchFamily="18" charset="0"/>
              </a:rPr>
              <a:t>,</a:t>
            </a:r>
            <a:br>
              <a:rPr lang="en-US" sz="2800" dirty="0" smtClean="0">
                <a:latin typeface="Souvenir Lt BT" panose="02080503040505020303" pitchFamily="18" charset="0"/>
              </a:rPr>
            </a:br>
            <a:r>
              <a:rPr lang="en-US" sz="2800" dirty="0" smtClean="0">
                <a:latin typeface="Souvenir Lt BT" panose="02080503040505020303" pitchFamily="18" charset="0"/>
              </a:rPr>
              <a:t>a </a:t>
            </a:r>
            <a:r>
              <a:rPr lang="en-US" sz="2800" dirty="0">
                <a:latin typeface="Souvenir Lt BT" panose="02080503040505020303" pitchFamily="18" charset="0"/>
              </a:rPr>
              <a:t>holy nation, His own special people, that you may proclaim the praises of Him who called you out of darkness into His marvelous </a:t>
            </a:r>
            <a:r>
              <a:rPr lang="en-US" sz="2800" dirty="0" smtClean="0">
                <a:latin typeface="Souvenir Lt BT" panose="02080503040505020303" pitchFamily="18" charset="0"/>
              </a:rPr>
              <a:t>light”</a:t>
            </a:r>
            <a:r>
              <a:rPr lang="en-US" sz="2800" b="1" i="1" dirty="0" smtClean="0">
                <a:latin typeface="Souvenir Lt BT" panose="02080503040505020303" pitchFamily="18" charset="0"/>
              </a:rPr>
              <a:t> </a:t>
            </a:r>
            <a:r>
              <a:rPr lang="en-US" sz="2800" dirty="0">
                <a:solidFill>
                  <a:srgbClr val="FFFF66"/>
                </a:solidFill>
                <a:latin typeface="Souvenir Lt BT" panose="02080503040505020303" pitchFamily="18" charset="0"/>
              </a:rPr>
              <a:t>1 Peter 2:9</a:t>
            </a: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228600"/>
            <a:ext cx="8382000" cy="1982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087" name="WordArt 15"/>
          <p:cNvSpPr>
            <a:spLocks noChangeArrowheads="1" noChangeShapeType="1" noTextEdit="1"/>
          </p:cNvSpPr>
          <p:nvPr/>
        </p:nvSpPr>
        <p:spPr bwMode="auto">
          <a:xfrm>
            <a:off x="266700" y="2276475"/>
            <a:ext cx="861060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Souvenir Lt BT"/>
              </a:rPr>
              <a:t>The Prophecy and Fulfillment of the Church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0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/>
      <p:bldP spid="3084" grpId="0"/>
      <p:bldP spid="30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457200" y="3581400"/>
            <a:ext cx="8229600" cy="27432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28600" y="1874838"/>
            <a:ext cx="8763000" cy="1554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FFEEA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The scriptures teach that the church of the New Testament was established on the first Pentecost after the resurrection of Jesus from the dead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V="1">
            <a:off x="533400" y="1752600"/>
            <a:ext cx="8001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362200" y="3581400"/>
            <a:ext cx="6096000" cy="2616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latin typeface="Souvenir Lt BT" panose="02080503040505020303" pitchFamily="18" charset="0"/>
              </a:rPr>
              <a:t>“For </a:t>
            </a:r>
            <a:r>
              <a:rPr lang="en-US" sz="2800" dirty="0">
                <a:latin typeface="Souvenir Lt BT" panose="02080503040505020303" pitchFamily="18" charset="0"/>
              </a:rPr>
              <a:t>where there is a testament, there must also of necessity be the death of the </a:t>
            </a:r>
            <a:r>
              <a:rPr lang="en-US" sz="2800" dirty="0" smtClean="0">
                <a:latin typeface="Souvenir Lt BT" panose="02080503040505020303" pitchFamily="18" charset="0"/>
              </a:rPr>
              <a:t>testator. For </a:t>
            </a:r>
            <a:r>
              <a:rPr lang="en-US" sz="2800" dirty="0">
                <a:latin typeface="Souvenir Lt BT" panose="02080503040505020303" pitchFamily="18" charset="0"/>
              </a:rPr>
              <a:t>a testament is in force after men are dead, since it has no power at all while the testator lives</a:t>
            </a:r>
            <a:r>
              <a:rPr lang="en-US" sz="2800" dirty="0" smtClean="0">
                <a:latin typeface="Souvenir Lt BT" panose="02080503040505020303" pitchFamily="18" charset="0"/>
              </a:rPr>
              <a:t>.”</a:t>
            </a:r>
            <a:endParaRPr lang="en-US" sz="2800" dirty="0">
              <a:latin typeface="Souvenir Lt BT" panose="02080503040505020303" pitchFamily="18" charset="0"/>
            </a:endParaRPr>
          </a:p>
          <a:p>
            <a:pPr algn="ctr"/>
            <a:r>
              <a:rPr lang="en-US" b="1" dirty="0" smtClean="0">
                <a:latin typeface="Souvenir Lt BT" panose="02080503040505020303" pitchFamily="18" charset="0"/>
              </a:rPr>
              <a:t>Hebrews </a:t>
            </a:r>
            <a:r>
              <a:rPr lang="en-US" b="1" dirty="0">
                <a:latin typeface="Souvenir Lt BT" panose="02080503040505020303" pitchFamily="18" charset="0"/>
              </a:rPr>
              <a:t>9:16-17</a:t>
            </a:r>
          </a:p>
        </p:txBody>
      </p:sp>
      <p:graphicFrame>
        <p:nvGraphicFramePr>
          <p:cNvPr id="48136" name="Object 8"/>
          <p:cNvGraphicFramePr>
            <a:graphicFrameLocks noGrp="1" noChangeAspect="1"/>
          </p:cNvGraphicFramePr>
          <p:nvPr>
            <p:ph sz="half" idx="1"/>
          </p:nvPr>
        </p:nvGraphicFramePr>
        <p:xfrm>
          <a:off x="455613" y="3352800"/>
          <a:ext cx="2287587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2" name="Drawing" r:id="rId3" imgW="2657520" imgH="5257800" progId="Presentations.Drawing.14">
                  <p:embed/>
                </p:oleObj>
              </mc:Choice>
              <mc:Fallback>
                <p:oleObj name="Drawing" r:id="rId3" imgW="2657520" imgH="5257800" progId="Presentations.Drawing.1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3352800"/>
                        <a:ext cx="2287587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140" name="Picture 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09600" y="304800"/>
            <a:ext cx="7924800" cy="1295400"/>
          </a:xfrm>
          <a:noFill/>
          <a:ln/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8" grpId="0" animBg="1"/>
      <p:bldP spid="48133" grpId="0"/>
      <p:bldP spid="481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914400"/>
          </a:xfrm>
          <a:solidFill>
            <a:srgbClr val="FF0000"/>
          </a:solidFill>
        </p:spPr>
        <p:txBody>
          <a:bodyPr/>
          <a:lstStyle/>
          <a:p>
            <a:r>
              <a:rPr 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Prophecy</a:t>
            </a:r>
            <a:r>
              <a:rPr lang="en-US" sz="4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 </a:t>
            </a:r>
            <a:r>
              <a:rPr lang="en-US" sz="48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ouvenir Lt BT" pitchFamily="18" charset="0"/>
              </a:rPr>
              <a:t>and </a:t>
            </a:r>
            <a:r>
              <a:rPr lang="en-US" sz="4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Fulfillment</a:t>
            </a:r>
            <a:endParaRPr lang="en-US" sz="4800" dirty="0">
              <a:solidFill>
                <a:srgbClr val="C3FD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ouvenir Lt BT" pitchFamily="18" charset="0"/>
            </a:endParaRPr>
          </a:p>
        </p:txBody>
      </p:sp>
      <p:graphicFrame>
        <p:nvGraphicFramePr>
          <p:cNvPr id="51204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3276600" y="1371600"/>
          <a:ext cx="25146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Drawing" r:id="rId3" imgW="2657520" imgH="5257800" progId="Presentations.Drawing.14">
                  <p:embed/>
                </p:oleObj>
              </mc:Choice>
              <mc:Fallback>
                <p:oleObj name="Drawing" r:id="rId3" imgW="2657520" imgH="5257800" progId="Presentations.Drawing.1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71600"/>
                        <a:ext cx="25146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04800" y="2209800"/>
            <a:ext cx="3200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David’s Seed to Build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After His Death    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Establish 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His Throne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Build His House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5791200" y="2209800"/>
            <a:ext cx="3048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Christ is David’s Seed</a:t>
            </a:r>
            <a:r>
              <a:rPr lang="en-US" sz="2800" dirty="0">
                <a:latin typeface="Souvenir Lt BT" pitchFamily="18" charset="0"/>
              </a:rPr>
              <a:t> </a:t>
            </a:r>
            <a:r>
              <a:rPr lang="en-US" dirty="0">
                <a:latin typeface="Souvenir Lt BT" pitchFamily="18" charset="0"/>
              </a:rPr>
              <a:t>2:30; 13:23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After His Death</a:t>
            </a:r>
            <a:r>
              <a:rPr lang="en-US" sz="2800" dirty="0">
                <a:latin typeface="Souvenir Lt BT" pitchFamily="18" charset="0"/>
              </a:rPr>
              <a:t> </a:t>
            </a:r>
            <a:r>
              <a:rPr lang="en-US" dirty="0">
                <a:latin typeface="Souvenir Lt BT" pitchFamily="18" charset="0"/>
              </a:rPr>
              <a:t>2:29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On Throne</a:t>
            </a:r>
            <a:r>
              <a:rPr lang="en-US" sz="2800" dirty="0">
                <a:latin typeface="Souvenir Lt BT" pitchFamily="18" charset="0"/>
              </a:rPr>
              <a:t> </a:t>
            </a: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Exalted</a:t>
            </a:r>
            <a:r>
              <a:rPr lang="en-US" sz="2800" dirty="0">
                <a:latin typeface="Souvenir Lt BT" pitchFamily="18" charset="0"/>
              </a:rPr>
              <a:t> </a:t>
            </a:r>
            <a:r>
              <a:rPr lang="en-US" dirty="0">
                <a:latin typeface="Souvenir Lt BT" pitchFamily="18" charset="0"/>
              </a:rPr>
              <a:t>2:30-35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House Built</a:t>
            </a:r>
            <a:r>
              <a:rPr lang="en-US" sz="2800" dirty="0">
                <a:latin typeface="Souvenir Lt BT" pitchFamily="18" charset="0"/>
              </a:rPr>
              <a:t>   </a:t>
            </a:r>
            <a:r>
              <a:rPr lang="en-US" dirty="0">
                <a:latin typeface="Souvenir Lt BT" pitchFamily="18" charset="0"/>
              </a:rPr>
              <a:t>2:30, 47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228600" y="1401763"/>
            <a:ext cx="37338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2 Samuel 7:12-17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867400" y="1401763"/>
            <a:ext cx="30480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Acts 2:29-35</a:t>
            </a:r>
          </a:p>
        </p:txBody>
      </p:sp>
      <p:sp>
        <p:nvSpPr>
          <p:cNvPr id="51211" name="AutoShape 11"/>
          <p:cNvSpPr>
            <a:spLocks noChangeArrowheads="1"/>
          </p:cNvSpPr>
          <p:nvPr/>
        </p:nvSpPr>
        <p:spPr bwMode="auto">
          <a:xfrm>
            <a:off x="3886200" y="1371600"/>
            <a:ext cx="2209800" cy="609600"/>
          </a:xfrm>
          <a:prstGeom prst="rightArrow">
            <a:avLst>
              <a:gd name="adj1" fmla="val 50000"/>
              <a:gd name="adj2" fmla="val 84375"/>
            </a:avLst>
          </a:prstGeom>
          <a:solidFill>
            <a:srgbClr val="FF0000"/>
          </a:solidFill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212" name="Picture 12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 rot="5075706">
            <a:off x="3578226" y="3351212"/>
            <a:ext cx="3122612" cy="677863"/>
          </a:xfrm>
          <a:noFill/>
          <a:ln/>
        </p:spPr>
      </p:pic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810000" y="1447800"/>
            <a:ext cx="22098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David’s Seed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512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1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07" grpId="0"/>
      <p:bldP spid="51208" grpId="0"/>
      <p:bldP spid="51209" grpId="0"/>
      <p:bldP spid="51211" grpId="0" animBg="1"/>
      <p:bldP spid="512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304800" y="381000"/>
            <a:ext cx="8534400" cy="914400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Prophecy</a:t>
            </a:r>
            <a:r>
              <a:rPr lang="en-US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 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ouvenir Lt BT" pitchFamily="18" charset="0"/>
              </a:rPr>
              <a:t>and </a:t>
            </a:r>
            <a:r>
              <a:rPr lang="en-US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Fulfillment</a:t>
            </a:r>
            <a:endParaRPr lang="en-US" sz="4800" b="1">
              <a:solidFill>
                <a:srgbClr val="C3FD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ouvenir Lt BT" pitchFamily="18" charset="0"/>
            </a:endParaRPr>
          </a:p>
        </p:txBody>
      </p:sp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3276600" y="1371600"/>
          <a:ext cx="25146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6" name="Drawing" r:id="rId3" imgW="2657520" imgH="5257800" progId="Presentations.Drawing.14">
                  <p:embed/>
                </p:oleObj>
              </mc:Choice>
              <mc:Fallback>
                <p:oleObj name="Drawing" r:id="rId3" imgW="2657520" imgH="5257800" progId="Presentations.Drawing.1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71600"/>
                        <a:ext cx="25146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304800" y="2209800"/>
            <a:ext cx="3200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Last Days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Mountain of the Lord’s House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Established on the Mountains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Word of the Lord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Law Out of Zion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All Nations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5638800" y="2209800"/>
            <a:ext cx="3429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Last Days</a:t>
            </a:r>
            <a:r>
              <a:rPr lang="en-US" sz="2800" dirty="0">
                <a:latin typeface="Souvenir Lt BT" pitchFamily="18" charset="0"/>
              </a:rPr>
              <a:t> </a:t>
            </a:r>
            <a:r>
              <a:rPr lang="en-US" dirty="0">
                <a:latin typeface="Souvenir Lt BT" pitchFamily="18" charset="0"/>
              </a:rPr>
              <a:t>2:17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Church</a:t>
            </a:r>
            <a:r>
              <a:rPr lang="en-US" sz="2800" dirty="0">
                <a:latin typeface="Souvenir Lt BT" pitchFamily="18" charset="0"/>
              </a:rPr>
              <a:t> </a:t>
            </a:r>
            <a:r>
              <a:rPr lang="en-US" dirty="0">
                <a:latin typeface="Souvenir Lt BT" pitchFamily="18" charset="0"/>
              </a:rPr>
              <a:t>2:47;             1 Tim 3:15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Jerusalem on </a:t>
            </a:r>
            <a:r>
              <a:rPr lang="en-US" sz="2800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Mtns</a:t>
            </a:r>
            <a:endParaRPr lang="en-US" dirty="0">
              <a:latin typeface="Souvenir Lt BT" pitchFamily="18" charset="0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Word and Jerusalem</a:t>
            </a:r>
            <a:r>
              <a:rPr lang="en-US" sz="2800" dirty="0">
                <a:latin typeface="Souvenir Lt BT" pitchFamily="18" charset="0"/>
              </a:rPr>
              <a:t> </a:t>
            </a:r>
            <a:r>
              <a:rPr lang="en-US" dirty="0">
                <a:latin typeface="Souvenir Lt BT" pitchFamily="18" charset="0"/>
              </a:rPr>
              <a:t> 2:5, 14 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Law of Pardon </a:t>
            </a:r>
            <a:r>
              <a:rPr lang="en-US" dirty="0">
                <a:latin typeface="Souvenir Lt BT" pitchFamily="18" charset="0"/>
              </a:rPr>
              <a:t>2:37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All Nations</a:t>
            </a:r>
            <a:r>
              <a:rPr lang="en-US" dirty="0">
                <a:latin typeface="Souvenir Lt BT" pitchFamily="18" charset="0"/>
              </a:rPr>
              <a:t> 2:5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04800" y="1401763"/>
            <a:ext cx="32004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Isaiah 2:2-3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562600" y="1371600"/>
            <a:ext cx="33528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</a:t>
            </a:r>
            <a:r>
              <a:rPr lang="en-US" sz="32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2:17</a:t>
            </a:r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3124200" y="1371600"/>
            <a:ext cx="3124200" cy="685800"/>
          </a:xfrm>
          <a:prstGeom prst="rightArrow">
            <a:avLst>
              <a:gd name="adj1" fmla="val 50000"/>
              <a:gd name="adj2" fmla="val 128125"/>
            </a:avLst>
          </a:prstGeom>
          <a:solidFill>
            <a:srgbClr val="FF0000"/>
          </a:solidFill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2236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092333">
            <a:off x="3578226" y="3351212"/>
            <a:ext cx="3122612" cy="677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3886199" y="1457980"/>
            <a:ext cx="150185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Isaiah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 rot="-2670203">
            <a:off x="3352800" y="5257800"/>
            <a:ext cx="189388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Jerusalem</a:t>
            </a:r>
          </a:p>
          <a:p>
            <a:pPr algn="ctr"/>
            <a:r>
              <a:rPr lang="en-US">
                <a:latin typeface="Souvenir Lt BT" pitchFamily="18" charset="0"/>
              </a:rPr>
              <a:t>(Mt Zion)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522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52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2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2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2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2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2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2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2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nimBg="1"/>
      <p:bldP spid="52231" grpId="0"/>
      <p:bldP spid="52233" grpId="0"/>
      <p:bldP spid="52234" grpId="0"/>
      <p:bldP spid="522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7" name="WordArt 11"/>
          <p:cNvSpPr>
            <a:spLocks noChangeArrowheads="1" noChangeShapeType="1" noTextEdit="1"/>
          </p:cNvSpPr>
          <p:nvPr/>
        </p:nvSpPr>
        <p:spPr bwMode="auto">
          <a:xfrm rot="-414000">
            <a:off x="990600" y="1524000"/>
            <a:ext cx="5562600" cy="3886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noFill/>
                  <a:round/>
                  <a:headEnd/>
                  <a:tailEnd/>
                </a:ln>
                <a:solidFill>
                  <a:srgbClr val="FF0000">
                    <a:alpha val="47000"/>
                  </a:srgbClr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DANIEL 2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304800" y="381000"/>
            <a:ext cx="8534400" cy="914400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Prophecy</a:t>
            </a:r>
            <a:r>
              <a:rPr lang="en-US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 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ouvenir Lt BT" pitchFamily="18" charset="0"/>
              </a:rPr>
              <a:t>and </a:t>
            </a:r>
            <a:r>
              <a:rPr lang="en-US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Fulfillment</a:t>
            </a:r>
            <a:endParaRPr lang="en-US" sz="4800" b="1">
              <a:solidFill>
                <a:srgbClr val="C3FD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ouvenir Lt BT" pitchFamily="18" charset="0"/>
            </a:endParaRP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152400" y="1719262"/>
            <a:ext cx="8839200" cy="3995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“You are this head of </a:t>
            </a:r>
            <a:r>
              <a:rPr lang="en-US" sz="36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gold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”</a:t>
            </a:r>
          </a:p>
          <a:p>
            <a:pPr algn="ctr"/>
            <a:r>
              <a:rPr lang="en-US" sz="3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Babylon Empire</a:t>
            </a:r>
            <a:r>
              <a:rPr lang="en-US" sz="3200" dirty="0">
                <a:solidFill>
                  <a:srgbClr val="FFFF66"/>
                </a:solidFill>
                <a:latin typeface="Souvenir Lt BT" pitchFamily="18" charset="0"/>
              </a:rPr>
              <a:t> 607-537 BC</a:t>
            </a:r>
          </a:p>
          <a:p>
            <a:pPr algn="ctr"/>
            <a:r>
              <a:rPr lang="en-US" sz="2800" dirty="0">
                <a:latin typeface="Souvenir Lt BT" pitchFamily="18" charset="0"/>
              </a:rPr>
              <a:t>(Destroyed Jerusalem and carried Judah away captive)</a:t>
            </a:r>
          </a:p>
          <a:p>
            <a:pPr algn="ctr"/>
            <a:endParaRPr lang="en-US" sz="3600" b="1" dirty="0">
              <a:latin typeface="Souvenir Lt BT" pitchFamily="18" charset="0"/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“Another kingdom” (</a:t>
            </a:r>
            <a:r>
              <a:rPr lang="en-US" sz="3600" b="1" dirty="0">
                <a:solidFill>
                  <a:srgbClr val="C0C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silver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)</a:t>
            </a:r>
          </a:p>
          <a:p>
            <a:pPr algn="ctr"/>
            <a:r>
              <a:rPr lang="en-US" sz="3200" b="1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Persian Empire</a:t>
            </a:r>
            <a:r>
              <a:rPr lang="en-US" sz="3200" dirty="0">
                <a:solidFill>
                  <a:srgbClr val="FFFF66"/>
                </a:solidFill>
                <a:latin typeface="Souvenir Lt BT" pitchFamily="18" charset="0"/>
              </a:rPr>
              <a:t> 537-330 BC</a:t>
            </a:r>
          </a:p>
          <a:p>
            <a:pPr algn="ctr"/>
            <a:r>
              <a:rPr lang="en-US" sz="2800" dirty="0">
                <a:latin typeface="Souvenir Lt BT" pitchFamily="18" charset="0"/>
              </a:rPr>
              <a:t>(Permitted the Jews to return from captivity and aided in the reestablishment as a nation of people)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WordArt 2"/>
          <p:cNvSpPr>
            <a:spLocks noChangeArrowheads="1" noChangeShapeType="1" noTextEdit="1"/>
          </p:cNvSpPr>
          <p:nvPr/>
        </p:nvSpPr>
        <p:spPr bwMode="auto">
          <a:xfrm rot="-414000">
            <a:off x="990600" y="1524000"/>
            <a:ext cx="5562600" cy="3886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noFill/>
                  <a:round/>
                  <a:headEnd/>
                  <a:tailEnd/>
                </a:ln>
                <a:solidFill>
                  <a:srgbClr val="FF0000">
                    <a:alpha val="47000"/>
                  </a:srgbClr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DANIEL 2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04800" y="381000"/>
            <a:ext cx="8534400" cy="914400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Prophecy</a:t>
            </a:r>
            <a:r>
              <a:rPr lang="en-US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 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ouvenir Lt BT" pitchFamily="18" charset="0"/>
              </a:rPr>
              <a:t>and </a:t>
            </a:r>
            <a:r>
              <a:rPr lang="en-US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Fulfillment</a:t>
            </a:r>
            <a:endParaRPr lang="en-US" sz="4800" b="1">
              <a:solidFill>
                <a:srgbClr val="C3FD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ouvenir Lt BT" pitchFamily="18" charset="0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839200" cy="4422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“Third kingdom” </a:t>
            </a:r>
            <a:r>
              <a:rPr lang="en-US" sz="3600" b="1" dirty="0">
                <a:latin typeface="Souvenir Lt BT" pitchFamily="18" charset="0"/>
              </a:rPr>
              <a:t>(</a:t>
            </a:r>
            <a:r>
              <a:rPr lang="en-US" sz="3600" b="1" dirty="0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brass</a:t>
            </a:r>
            <a:r>
              <a:rPr lang="en-US" sz="3600" b="1" dirty="0">
                <a:latin typeface="Souvenir Lt BT" pitchFamily="18" charset="0"/>
              </a:rPr>
              <a:t>)</a:t>
            </a:r>
          </a:p>
          <a:p>
            <a:pPr algn="ctr"/>
            <a:r>
              <a:rPr lang="en-US" sz="3200" b="1" dirty="0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Greek Empire</a:t>
            </a:r>
            <a:r>
              <a:rPr lang="en-US" sz="3200" dirty="0">
                <a:solidFill>
                  <a:srgbClr val="FFFF66"/>
                </a:solidFill>
                <a:latin typeface="Souvenir Lt BT" pitchFamily="18" charset="0"/>
              </a:rPr>
              <a:t> 330-146 BC</a:t>
            </a:r>
          </a:p>
          <a:p>
            <a:pPr algn="ctr"/>
            <a:r>
              <a:rPr lang="en-US" sz="2800" dirty="0">
                <a:latin typeface="Souvenir Lt BT" pitchFamily="18" charset="0"/>
              </a:rPr>
              <a:t>(Ruled Palestine in the period between the testaments. World power passed from Asia to Europe)</a:t>
            </a:r>
          </a:p>
          <a:p>
            <a:pPr algn="ctr"/>
            <a:endParaRPr lang="en-US" sz="3600" b="1" dirty="0">
              <a:latin typeface="Souvenir Lt BT" pitchFamily="18" charset="0"/>
            </a:endParaRPr>
          </a:p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“The fourth kingdom” </a:t>
            </a:r>
            <a:r>
              <a:rPr lang="en-US" sz="3600" b="1" dirty="0">
                <a:latin typeface="Souvenir Lt BT" pitchFamily="18" charset="0"/>
              </a:rPr>
              <a:t>(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ouvenir Lt BT" pitchFamily="18" charset="0"/>
              </a:rPr>
              <a:t>iron</a:t>
            </a:r>
            <a:r>
              <a:rPr lang="en-US" sz="3600" b="1" dirty="0">
                <a:latin typeface="Souvenir Lt BT" pitchFamily="18" charset="0"/>
              </a:rPr>
              <a:t>)</a:t>
            </a:r>
          </a:p>
          <a:p>
            <a:pPr algn="ctr"/>
            <a:r>
              <a:rPr lang="en-US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ouvenir Lt BT" pitchFamily="18" charset="0"/>
              </a:rPr>
              <a:t>Roman Empire</a:t>
            </a:r>
            <a:r>
              <a:rPr lang="en-US" sz="3200" dirty="0">
                <a:solidFill>
                  <a:srgbClr val="FFC000"/>
                </a:solidFill>
                <a:latin typeface="Souvenir Lt BT" pitchFamily="18" charset="0"/>
              </a:rPr>
              <a:t> </a:t>
            </a:r>
            <a:r>
              <a:rPr lang="en-US" sz="3200" dirty="0">
                <a:solidFill>
                  <a:srgbClr val="FFFF66"/>
                </a:solidFill>
                <a:latin typeface="Souvenir Lt BT" pitchFamily="18" charset="0"/>
              </a:rPr>
              <a:t>146 BC - 476 AD</a:t>
            </a:r>
          </a:p>
          <a:p>
            <a:pPr algn="ctr"/>
            <a:r>
              <a:rPr lang="en-US" sz="2800" dirty="0">
                <a:latin typeface="Souvenir Lt BT" pitchFamily="18" charset="0"/>
              </a:rPr>
              <a:t>“In the days of those kings the God of heaven will set up a kingdom which will never be destroyed,”</a:t>
            </a:r>
            <a:r>
              <a:rPr lang="en-US" sz="2800" dirty="0"/>
              <a:t> </a:t>
            </a:r>
            <a:r>
              <a:rPr lang="en-US" sz="2800" dirty="0">
                <a:latin typeface="Souvenir Lt BT" pitchFamily="18" charset="0"/>
              </a:rPr>
              <a:t>(</a:t>
            </a:r>
            <a:r>
              <a:rPr lang="en-US" sz="2800" b="1" dirty="0">
                <a:latin typeface="Souvenir Lt BT" pitchFamily="18" charset="0"/>
              </a:rPr>
              <a:t>Dan 2:44</a:t>
            </a:r>
            <a:r>
              <a:rPr lang="en-US" sz="2800" dirty="0">
                <a:latin typeface="Souvenir Lt BT" pitchFamily="18" charset="0"/>
              </a:rPr>
              <a:t>)</a:t>
            </a: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28600" y="5654675"/>
            <a:ext cx="8686800" cy="830997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Souvenir Lt BT" panose="02080503040505020303" pitchFamily="18" charset="0"/>
              </a:rPr>
              <a:t>This eternal kingdom was to be established during the time of the fourth empire, the Roman Empire! </a:t>
            </a:r>
            <a:r>
              <a:rPr lang="en-US" dirty="0" smtClean="0">
                <a:latin typeface="Souvenir Lt BT" panose="02080503040505020303" pitchFamily="18" charset="0"/>
              </a:rPr>
              <a:t>(</a:t>
            </a:r>
            <a:r>
              <a:rPr lang="en-US" sz="2000" dirty="0" smtClean="0">
                <a:latin typeface="Souvenir Lt BT" panose="02080503040505020303" pitchFamily="18" charset="0"/>
              </a:rPr>
              <a:t>Col </a:t>
            </a:r>
            <a:r>
              <a:rPr lang="en-US" sz="2000" dirty="0">
                <a:latin typeface="Souvenir Lt BT" panose="02080503040505020303" pitchFamily="18" charset="0"/>
              </a:rPr>
              <a:t>1:13-14; 2 Pet 1:10-11)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04800" y="381000"/>
            <a:ext cx="8534400" cy="914400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Prophecy</a:t>
            </a:r>
            <a:r>
              <a:rPr lang="en-US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 </a:t>
            </a:r>
            <a:r>
              <a:rPr 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ouvenir Lt BT" pitchFamily="18" charset="0"/>
              </a:rPr>
              <a:t>and </a:t>
            </a:r>
            <a:r>
              <a:rPr lang="en-US" sz="4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Fulfillment</a:t>
            </a:r>
            <a:endParaRPr lang="en-US" sz="4800" b="1">
              <a:solidFill>
                <a:srgbClr val="C3FD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ouvenir Lt BT" pitchFamily="18" charset="0"/>
            </a:endParaRPr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3276600" y="1447800"/>
          <a:ext cx="25146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2" name="Drawing" r:id="rId3" imgW="2657520" imgH="5257800" progId="Presentations.Drawing.14">
                  <p:embed/>
                </p:oleObj>
              </mc:Choice>
              <mc:Fallback>
                <p:oleObj name="Drawing" r:id="rId3" imgW="2657520" imgH="5257800" progId="Presentations.Drawing.1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447800"/>
                        <a:ext cx="25146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04800" y="1905000"/>
            <a:ext cx="3200400" cy="365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Power to Come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Kingdom to Come with Power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Some Would Live to See it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Some Would Die Before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5638800" y="2209800"/>
            <a:ext cx="3276600" cy="3352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Power Came </a:t>
            </a:r>
            <a:r>
              <a:rPr lang="en-US" dirty="0">
                <a:latin typeface="Souvenir Lt BT" pitchFamily="18" charset="0"/>
              </a:rPr>
              <a:t>2:1-4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Kingdom Conferred</a:t>
            </a:r>
            <a:r>
              <a:rPr lang="en-US" sz="2800" dirty="0">
                <a:latin typeface="Souvenir Lt BT" pitchFamily="18" charset="0"/>
              </a:rPr>
              <a:t> </a:t>
            </a:r>
            <a:r>
              <a:rPr lang="en-US" dirty="0">
                <a:latin typeface="Souvenir Lt BT" pitchFamily="18" charset="0"/>
              </a:rPr>
              <a:t>2:30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Some Were Living </a:t>
            </a:r>
            <a:r>
              <a:rPr lang="en-US" dirty="0">
                <a:latin typeface="Souvenir Lt BT" pitchFamily="18" charset="0"/>
              </a:rPr>
              <a:t>2:14</a:t>
            </a: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Judas Was Dead </a:t>
            </a:r>
            <a:r>
              <a:rPr lang="en-US" dirty="0">
                <a:latin typeface="Souvenir Lt BT" pitchFamily="18" charset="0"/>
              </a:rPr>
              <a:t>1:16-18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04800" y="1401763"/>
            <a:ext cx="32004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Mark 9:1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562600" y="1401763"/>
            <a:ext cx="33528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Acts 2:1-4</a:t>
            </a:r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2971800" y="1447800"/>
            <a:ext cx="3124200" cy="609600"/>
          </a:xfrm>
          <a:prstGeom prst="rightArrow">
            <a:avLst>
              <a:gd name="adj1" fmla="val 50000"/>
              <a:gd name="adj2" fmla="val 128125"/>
            </a:avLst>
          </a:prstGeom>
          <a:solidFill>
            <a:srgbClr val="FF0000"/>
          </a:solidFill>
          <a:ln w="127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633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092514">
            <a:off x="3578226" y="3351212"/>
            <a:ext cx="3122612" cy="677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3505200" y="1524000"/>
            <a:ext cx="2286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With Power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04800" y="5638800"/>
            <a:ext cx="8534400" cy="822325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latin typeface="Souvenir Lt BT" pitchFamily="18" charset="0"/>
              </a:rPr>
              <a:t>Kingdom was to come with power; Power with Spirit;</a:t>
            </a:r>
          </a:p>
          <a:p>
            <a:pPr algn="ctr"/>
            <a:r>
              <a:rPr lang="en-US" b="1">
                <a:latin typeface="Souvenir Lt BT" pitchFamily="18" charset="0"/>
              </a:rPr>
              <a:t>Spirit came on Pentecost; </a:t>
            </a: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Kingdom came on Pentecost!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563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6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6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6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6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6" grpId="0"/>
      <p:bldP spid="56328" grpId="0"/>
      <p:bldP spid="56329" grpId="0"/>
      <p:bldP spid="56330" grpId="0" animBg="1"/>
      <p:bldP spid="56332" grpId="0"/>
      <p:bldP spid="563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3" name="Rectangle 15"/>
          <p:cNvSpPr>
            <a:spLocks noChangeArrowheads="1"/>
          </p:cNvSpPr>
          <p:nvPr/>
        </p:nvSpPr>
        <p:spPr bwMode="auto">
          <a:xfrm>
            <a:off x="304800" y="381000"/>
            <a:ext cx="8534400" cy="914400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2895600" y="1295400"/>
          <a:ext cx="28956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0" name="Drawing" r:id="rId3" imgW="2657520" imgH="5257800" progId="Presentations.Drawing.14">
                  <p:embed/>
                </p:oleObj>
              </mc:Choice>
              <mc:Fallback>
                <p:oleObj name="Drawing" r:id="rId3" imgW="2657520" imgH="5257800" progId="Presentations.Drawing.1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95400"/>
                        <a:ext cx="28956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52400" y="1447800"/>
            <a:ext cx="3352800" cy="502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“Will Build”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Matt 16:18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“Will Give”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Matt 16:19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“Shall Come”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Matt 6:10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“Is At Hand”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Matt 4:17; 10:7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“Has Come Near”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Luke 10:9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5410200" y="1447800"/>
            <a:ext cx="35814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In the Kingdom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Revelation 1:6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Translated Into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Colossians 1:13</a:t>
            </a:r>
            <a:endParaRPr lang="en-US" sz="2000" dirty="0">
              <a:latin typeface="Souvenir Lt BT" pitchFamily="18" charset="0"/>
            </a:endParaRP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Kingdom Conferred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Acts 2:30 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Came With Power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latin typeface="Souvenir Lt BT" pitchFamily="18" charset="0"/>
              </a:rPr>
              <a:t>Acts 2:1-4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800" dirty="0">
                <a:solidFill>
                  <a:srgbClr val="FFCC00"/>
                </a:solidFill>
                <a:latin typeface="Souvenir Lt BT" pitchFamily="18" charset="0"/>
              </a:rPr>
              <a:t>Built in Jerusalem</a:t>
            </a:r>
          </a:p>
          <a:p>
            <a:pPr marL="742950" lvl="1" indent="-285750">
              <a:spcBef>
                <a:spcPct val="20000"/>
              </a:spcBef>
              <a:buSzPct val="100000"/>
              <a:buFontTx/>
              <a:buChar char="–"/>
            </a:pPr>
            <a:r>
              <a:rPr lang="en-US" dirty="0">
                <a:latin typeface="Souvenir Lt BT" pitchFamily="18" charset="0"/>
              </a:rPr>
              <a:t>Acts 2:47</a:t>
            </a:r>
          </a:p>
        </p:txBody>
      </p:sp>
      <p:sp>
        <p:nvSpPr>
          <p:cNvPr id="58378" name="AutoShape 10"/>
          <p:cNvSpPr>
            <a:spLocks noChangeArrowheads="1"/>
          </p:cNvSpPr>
          <p:nvPr/>
        </p:nvSpPr>
        <p:spPr bwMode="auto">
          <a:xfrm>
            <a:off x="4038600" y="457200"/>
            <a:ext cx="13716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pic>
        <p:nvPicPr>
          <p:cNvPr id="58379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043803">
            <a:off x="3161507" y="3245643"/>
            <a:ext cx="3651250" cy="677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2133600" y="5957888"/>
            <a:ext cx="419100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FF0000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Souvenir Lt BT" pitchFamily="18" charset="0"/>
              </a:rPr>
              <a:t>1 Corinthians 15:24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04800" y="457200"/>
            <a:ext cx="39624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Kingdom Before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4800600" y="457200"/>
            <a:ext cx="39624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Kingdom After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83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3" grpId="0" animBg="1"/>
      <p:bldP spid="58374" grpId="0"/>
      <p:bldP spid="58375" grpId="0"/>
      <p:bldP spid="58378" grpId="0" animBg="1"/>
      <p:bldP spid="58382" grpId="0"/>
      <p:bldP spid="58385" grpId="0"/>
      <p:bldP spid="583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304800" y="381000"/>
            <a:ext cx="8534400" cy="1371600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itchFamily="18" charset="0"/>
              </a:rPr>
              <a:t>Five Essential Elements to the Existence of the Church:</a:t>
            </a:r>
            <a:endParaRPr lang="en-US" sz="4000" b="1">
              <a:solidFill>
                <a:srgbClr val="C3FDF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ouvenir Lt BT" pitchFamily="18" charset="0"/>
            </a:endParaRPr>
          </a:p>
        </p:txBody>
      </p:sp>
      <p:graphicFrame>
        <p:nvGraphicFramePr>
          <p:cNvPr id="59411" name="Object 19"/>
          <p:cNvGraphicFramePr>
            <a:graphicFrameLocks noChangeAspect="1"/>
          </p:cNvGraphicFramePr>
          <p:nvPr/>
        </p:nvGraphicFramePr>
        <p:xfrm>
          <a:off x="76200" y="533400"/>
          <a:ext cx="25146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8" name="Drawing" r:id="rId3" imgW="2657520" imgH="5257800" progId="Presentations.Drawing.14">
                  <p:embed/>
                </p:oleObj>
              </mc:Choice>
              <mc:Fallback>
                <p:oleObj name="Drawing" r:id="rId3" imgW="2657520" imgH="5257800" progId="Presentations.Drawing.1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33400"/>
                        <a:ext cx="25146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2286000" y="1828800"/>
            <a:ext cx="6705600" cy="403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3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Jesus died for our sins as preached in Acts 2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3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Jesus was buried and arose from the dead as preached in Acts 2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3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Jesus ascended and sent the Holy Spirit of promise which was done on the day of Pentecost. Jesus was not glorified until this took place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3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Baptism is by Christ’s authority and before that time baptism was not preached by the </a:t>
            </a:r>
            <a:r>
              <a:rPr lang="en-US" sz="2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authority</a:t>
            </a:r>
            <a:br>
              <a:rPr lang="en-US" sz="2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</a:br>
            <a:r>
              <a:rPr lang="en-US" sz="23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of </a:t>
            </a:r>
            <a:r>
              <a:rPr lang="en-US" sz="23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Christ for the remission of sins</a:t>
            </a:r>
          </a:p>
          <a:p>
            <a:pPr marL="342900" indent="-342900">
              <a:spcBef>
                <a:spcPct val="20000"/>
              </a:spcBef>
              <a:buSzPct val="100000"/>
              <a:buFontTx/>
              <a:buChar char="•"/>
            </a:pPr>
            <a:r>
              <a:rPr lang="en-US" sz="2300" dirty="0"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Salvation is in the name of Jesus </a:t>
            </a:r>
            <a:r>
              <a:rPr lang="en-US" sz="23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(Acts 2:47)</a:t>
            </a:r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228600" y="5867400"/>
            <a:ext cx="8686800" cy="609600"/>
          </a:xfrm>
          <a:prstGeom prst="rect">
            <a:avLst/>
          </a:prstGeom>
          <a:solidFill>
            <a:srgbClr val="8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52400" y="5943600"/>
            <a:ext cx="8839200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All five of these elements were fulfilled on the day of </a:t>
            </a:r>
            <a:r>
              <a:rPr lang="en-US" sz="2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</a:rPr>
              <a:t>Pentecost!</a:t>
            </a:r>
            <a:endParaRPr lang="en-US" sz="2200" b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ouvenir Lt BT" panose="02080503040505020303" pitchFamily="18" charset="0"/>
            </a:endParaRPr>
          </a:p>
        </p:txBody>
      </p:sp>
      <p:pic>
        <p:nvPicPr>
          <p:cNvPr id="59412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144409">
            <a:off x="-56356" y="3486944"/>
            <a:ext cx="4037012" cy="571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9402" name="Picture 10" descr="Bibles001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2971800"/>
            <a:ext cx="1447800" cy="803275"/>
          </a:xfrm>
          <a:prstGeom prst="rect">
            <a:avLst/>
          </a:prstGeom>
          <a:noFill/>
        </p:spPr>
      </p:pic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152400" y="2225675"/>
            <a:ext cx="16764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dirty="0" err="1" smtClean="0">
                <a:latin typeface="Souvenir Lt BT" panose="02080503040505020303" pitchFamily="18" charset="0"/>
              </a:rPr>
              <a:t>Eph</a:t>
            </a:r>
            <a:endParaRPr lang="en-US" b="1" dirty="0">
              <a:latin typeface="Souvenir Lt BT" panose="02080503040505020303" pitchFamily="18" charset="0"/>
            </a:endParaRPr>
          </a:p>
          <a:p>
            <a:pPr algn="ctr"/>
            <a:r>
              <a:rPr lang="en-US" b="1" dirty="0">
                <a:latin typeface="Souvenir Lt BT" panose="02080503040505020303" pitchFamily="18" charset="0"/>
              </a:rPr>
              <a:t>1:20-23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594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9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9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9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  <p:bldP spid="59404" grpId="0" animBg="1"/>
      <p:bldP spid="59405" grpId="0"/>
      <p:bldP spid="59400" grpId="0"/>
    </p:bldLst>
  </p:timing>
</p:sld>
</file>

<file path=ppt/theme/theme1.xml><?xml version="1.0" encoding="utf-8"?>
<a:theme xmlns:a="http://schemas.openxmlformats.org/drawingml/2006/main" name="STRIPS">
  <a:themeElements>
    <a:clrScheme name="">
      <a:dk1>
        <a:srgbClr val="808080"/>
      </a:dk1>
      <a:lt1>
        <a:srgbClr val="FFFFFF"/>
      </a:lt1>
      <a:dk2>
        <a:srgbClr val="3333CC"/>
      </a:dk2>
      <a:lt2>
        <a:srgbClr val="000000"/>
      </a:lt2>
      <a:accent1>
        <a:srgbClr val="00CC99"/>
      </a:accent1>
      <a:accent2>
        <a:srgbClr val="3333CC"/>
      </a:accent2>
      <a:accent3>
        <a:srgbClr val="ADADE2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I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I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IP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IP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IP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IP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IP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IP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IP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IP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IP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IP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IP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STRIPS</Template>
  <TotalTime>603</TotalTime>
  <Words>588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Black</vt:lpstr>
      <vt:lpstr>Souvenir Lt BT</vt:lpstr>
      <vt:lpstr>Times New Roman</vt:lpstr>
      <vt:lpstr>STRIPS</vt:lpstr>
      <vt:lpstr>Drawing</vt:lpstr>
      <vt:lpstr>PowerPoint Presentation</vt:lpstr>
      <vt:lpstr>PowerPoint Presentation</vt:lpstr>
      <vt:lpstr>Prophecy and Fulfillment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Richie Thetford</cp:lastModifiedBy>
  <cp:revision>36</cp:revision>
  <dcterms:created xsi:type="dcterms:W3CDTF">2003-09-23T01:55:38Z</dcterms:created>
  <dcterms:modified xsi:type="dcterms:W3CDTF">2013-09-21T16:49:04Z</dcterms:modified>
</cp:coreProperties>
</file>