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2" r:id="rId6"/>
    <p:sldId id="263" r:id="rId7"/>
    <p:sldId id="264" r:id="rId8"/>
    <p:sldId id="265" r:id="rId9"/>
    <p:sldId id="266" r:id="rId10"/>
    <p:sldId id="267"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150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6577" y="1122363"/>
            <a:ext cx="8482693" cy="2387600"/>
          </a:xfrm>
        </p:spPr>
        <p:txBody>
          <a:bodyPr anchor="b">
            <a:normAutofit/>
          </a:bodyPr>
          <a:lstStyle>
            <a:lvl1pPr algn="ctr">
              <a:defRPr sz="4800" b="1">
                <a:latin typeface="Calibri" panose="020F050202020403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600">
                <a:latin typeface="Calibri" panose="020F050202020403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7" name="TextBox 6"/>
          <p:cNvSpPr txBox="1"/>
          <p:nvPr/>
        </p:nvSpPr>
        <p:spPr>
          <a:xfrm>
            <a:off x="0" y="6556078"/>
            <a:ext cx="9144000" cy="307777"/>
          </a:xfrm>
          <a:prstGeom prst="rect">
            <a:avLst/>
          </a:prstGeom>
          <a:solidFill>
            <a:schemeClr val="tx1"/>
          </a:solidFill>
        </p:spPr>
        <p:txBody>
          <a:bodyPr wrap="square" rtlCol="0">
            <a:spAutoFit/>
          </a:bodyPr>
          <a:lstStyle/>
          <a:p>
            <a:r>
              <a:rPr lang="en-US" sz="1400" dirty="0">
                <a:solidFill>
                  <a:schemeClr val="bg1"/>
                </a:solidFill>
                <a:latin typeface="Calibri" panose="020F0502020204030204" pitchFamily="34" charset="0"/>
                <a:cs typeface="Arial" panose="020B0604020202020204" pitchFamily="34" charset="0"/>
              </a:rPr>
              <a:t>Richard Thetford				 	                                       www.thetfordcountry.com</a:t>
            </a:r>
          </a:p>
        </p:txBody>
      </p:sp>
      <p:sp>
        <p:nvSpPr>
          <p:cNvPr id="8" name="Rectangle 7"/>
          <p:cNvSpPr/>
          <p:nvPr/>
        </p:nvSpPr>
        <p:spPr>
          <a:xfrm>
            <a:off x="0" y="13"/>
            <a:ext cx="9144000" cy="2041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p:nvSpPr>
        <p:spPr>
          <a:xfrm>
            <a:off x="0" y="6351975"/>
            <a:ext cx="9144000" cy="2041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Rectangle 9"/>
          <p:cNvSpPr/>
          <p:nvPr/>
        </p:nvSpPr>
        <p:spPr>
          <a:xfrm>
            <a:off x="3" y="13"/>
            <a:ext cx="204106" cy="643753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p:cNvSpPr/>
          <p:nvPr/>
        </p:nvSpPr>
        <p:spPr>
          <a:xfrm>
            <a:off x="8931730" y="13"/>
            <a:ext cx="212270" cy="643753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306371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2B3A80-4AA8-4787-AE3A-312C12166863}"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0FE7A-A4FA-4836-842B-05F19C9D3412}" type="slidenum">
              <a:rPr lang="en-US" smtClean="0"/>
              <a:t>‹#›</a:t>
            </a:fld>
            <a:endParaRPr lang="en-US"/>
          </a:p>
        </p:txBody>
      </p:sp>
    </p:spTree>
    <p:extLst>
      <p:ext uri="{BB962C8B-B14F-4D97-AF65-F5344CB8AC3E}">
        <p14:creationId xmlns:p14="http://schemas.microsoft.com/office/powerpoint/2010/main" val="1268774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2B3A80-4AA8-4787-AE3A-312C12166863}"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0FE7A-A4FA-4836-842B-05F19C9D3412}" type="slidenum">
              <a:rPr lang="en-US" smtClean="0"/>
              <a:t>‹#›</a:t>
            </a:fld>
            <a:endParaRPr lang="en-US"/>
          </a:p>
        </p:txBody>
      </p:sp>
    </p:spTree>
    <p:extLst>
      <p:ext uri="{BB962C8B-B14F-4D97-AF65-F5344CB8AC3E}">
        <p14:creationId xmlns:p14="http://schemas.microsoft.com/office/powerpoint/2010/main" val="2364783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1">
                <a:latin typeface="+mn-lt"/>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3600" b="1">
                <a:latin typeface="+mn-lt"/>
                <a:cs typeface="Arial" panose="020B0604020202020204" pitchFamily="34" charset="0"/>
              </a:defRPr>
            </a:lvl1pPr>
            <a:lvl2pPr>
              <a:defRPr sz="3400">
                <a:latin typeface="+mn-lt"/>
                <a:cs typeface="Arial" panose="020B0604020202020204" pitchFamily="34" charset="0"/>
              </a:defRPr>
            </a:lvl2pPr>
            <a:lvl3pPr>
              <a:defRPr sz="3200">
                <a:latin typeface="+mn-lt"/>
                <a:cs typeface="Arial" panose="020B0604020202020204" pitchFamily="34" charset="0"/>
              </a:defRPr>
            </a:lvl3pPr>
            <a:lvl4pPr>
              <a:defRPr sz="3000">
                <a:latin typeface="+mn-lt"/>
                <a:cs typeface="Arial" panose="020B0604020202020204" pitchFamily="34" charset="0"/>
              </a:defRPr>
            </a:lvl4pPr>
            <a:lvl5pPr>
              <a:defRPr sz="2800">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p:nvSpPr>
        <p:spPr>
          <a:xfrm>
            <a:off x="0" y="6556078"/>
            <a:ext cx="9144000" cy="307777"/>
          </a:xfrm>
          <a:prstGeom prst="rect">
            <a:avLst/>
          </a:prstGeom>
          <a:solidFill>
            <a:schemeClr val="tx1"/>
          </a:solidFill>
        </p:spPr>
        <p:txBody>
          <a:bodyPr wrap="square" rtlCol="0">
            <a:spAutoFit/>
          </a:bodyPr>
          <a:lstStyle/>
          <a:p>
            <a:r>
              <a:rPr lang="en-US" sz="1400" dirty="0">
                <a:solidFill>
                  <a:schemeClr val="bg1"/>
                </a:solidFill>
                <a:latin typeface="+mn-lt"/>
                <a:cs typeface="Arial" panose="020B0604020202020204" pitchFamily="34" charset="0"/>
              </a:rPr>
              <a:t>Richard Thetford					                                       www.thetfordcountry.com</a:t>
            </a:r>
          </a:p>
        </p:txBody>
      </p:sp>
      <p:sp>
        <p:nvSpPr>
          <p:cNvPr id="8" name="Rectangle 7"/>
          <p:cNvSpPr/>
          <p:nvPr/>
        </p:nvSpPr>
        <p:spPr>
          <a:xfrm>
            <a:off x="0" y="13"/>
            <a:ext cx="9144000" cy="2041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Rectangle 8"/>
          <p:cNvSpPr/>
          <p:nvPr/>
        </p:nvSpPr>
        <p:spPr>
          <a:xfrm>
            <a:off x="0" y="6351975"/>
            <a:ext cx="9144000" cy="2041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Rectangle 9"/>
          <p:cNvSpPr/>
          <p:nvPr/>
        </p:nvSpPr>
        <p:spPr>
          <a:xfrm>
            <a:off x="1" y="13"/>
            <a:ext cx="212270" cy="643753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Rectangle 10"/>
          <p:cNvSpPr/>
          <p:nvPr/>
        </p:nvSpPr>
        <p:spPr>
          <a:xfrm>
            <a:off x="8931731" y="13"/>
            <a:ext cx="212271" cy="643753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1693789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1"/>
            <a:ext cx="7886700" cy="2852737"/>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623888" y="4589476"/>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2B3A80-4AA8-4787-AE3A-312C12166863}"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0FE7A-A4FA-4836-842B-05F19C9D3412}" type="slidenum">
              <a:rPr lang="en-US" smtClean="0"/>
              <a:t>‹#›</a:t>
            </a:fld>
            <a:endParaRPr lang="en-US"/>
          </a:p>
        </p:txBody>
      </p:sp>
    </p:spTree>
    <p:extLst>
      <p:ext uri="{BB962C8B-B14F-4D97-AF65-F5344CB8AC3E}">
        <p14:creationId xmlns:p14="http://schemas.microsoft.com/office/powerpoint/2010/main" val="1417240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2B3A80-4AA8-4787-AE3A-312C12166863}"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0FE7A-A4FA-4836-842B-05F19C9D3412}" type="slidenum">
              <a:rPr lang="en-US" smtClean="0"/>
              <a:t>‹#›</a:t>
            </a:fld>
            <a:endParaRPr lang="en-US"/>
          </a:p>
        </p:txBody>
      </p:sp>
    </p:spTree>
    <p:extLst>
      <p:ext uri="{BB962C8B-B14F-4D97-AF65-F5344CB8AC3E}">
        <p14:creationId xmlns:p14="http://schemas.microsoft.com/office/powerpoint/2010/main" val="674881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2B3A80-4AA8-4787-AE3A-312C12166863}" type="datetimeFigureOut">
              <a:rPr lang="en-US" smtClean="0"/>
              <a:t>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30FE7A-A4FA-4836-842B-05F19C9D3412}" type="slidenum">
              <a:rPr lang="en-US" smtClean="0"/>
              <a:t>‹#›</a:t>
            </a:fld>
            <a:endParaRPr lang="en-US"/>
          </a:p>
        </p:txBody>
      </p:sp>
    </p:spTree>
    <p:extLst>
      <p:ext uri="{BB962C8B-B14F-4D97-AF65-F5344CB8AC3E}">
        <p14:creationId xmlns:p14="http://schemas.microsoft.com/office/powerpoint/2010/main" val="1270364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2B3A80-4AA8-4787-AE3A-312C12166863}"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30FE7A-A4FA-4836-842B-05F19C9D3412}" type="slidenum">
              <a:rPr lang="en-US" smtClean="0"/>
              <a:t>‹#›</a:t>
            </a:fld>
            <a:endParaRPr lang="en-US"/>
          </a:p>
        </p:txBody>
      </p:sp>
    </p:spTree>
    <p:extLst>
      <p:ext uri="{BB962C8B-B14F-4D97-AF65-F5344CB8AC3E}">
        <p14:creationId xmlns:p14="http://schemas.microsoft.com/office/powerpoint/2010/main" val="2137770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2B3A80-4AA8-4787-AE3A-312C12166863}" type="datetimeFigureOut">
              <a:rPr lang="en-US" smtClean="0"/>
              <a:t>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30FE7A-A4FA-4836-842B-05F19C9D3412}" type="slidenum">
              <a:rPr lang="en-US" smtClean="0"/>
              <a:t>‹#›</a:t>
            </a:fld>
            <a:endParaRPr lang="en-US"/>
          </a:p>
        </p:txBody>
      </p:sp>
    </p:spTree>
    <p:extLst>
      <p:ext uri="{BB962C8B-B14F-4D97-AF65-F5344CB8AC3E}">
        <p14:creationId xmlns:p14="http://schemas.microsoft.com/office/powerpoint/2010/main" val="144950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98743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702B3A80-4AA8-4787-AE3A-312C12166863}"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0FE7A-A4FA-4836-842B-05F19C9D3412}" type="slidenum">
              <a:rPr lang="en-US" smtClean="0"/>
              <a:t>‹#›</a:t>
            </a:fld>
            <a:endParaRPr lang="en-US"/>
          </a:p>
        </p:txBody>
      </p:sp>
    </p:spTree>
    <p:extLst>
      <p:ext uri="{BB962C8B-B14F-4D97-AF65-F5344CB8AC3E}">
        <p14:creationId xmlns:p14="http://schemas.microsoft.com/office/powerpoint/2010/main" val="142765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987438"/>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702B3A80-4AA8-4787-AE3A-312C12166863}"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0FE7A-A4FA-4836-842B-05F19C9D3412}" type="slidenum">
              <a:rPr lang="en-US" smtClean="0"/>
              <a:t>‹#›</a:t>
            </a:fld>
            <a:endParaRPr lang="en-US"/>
          </a:p>
        </p:txBody>
      </p:sp>
    </p:spTree>
    <p:extLst>
      <p:ext uri="{BB962C8B-B14F-4D97-AF65-F5344CB8AC3E}">
        <p14:creationId xmlns:p14="http://schemas.microsoft.com/office/powerpoint/2010/main" val="2395053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6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702B3A80-4AA8-4787-AE3A-312C12166863}" type="datetimeFigureOut">
              <a:rPr lang="en-US" smtClean="0"/>
              <a:t>1/29/2017</a:t>
            </a:fld>
            <a:endParaRPr lang="en-US"/>
          </a:p>
        </p:txBody>
      </p:sp>
      <p:sp>
        <p:nvSpPr>
          <p:cNvPr id="5" name="Footer Placeholder 4"/>
          <p:cNvSpPr>
            <a:spLocks noGrp="1"/>
          </p:cNvSpPr>
          <p:nvPr>
            <p:ph type="ftr" sz="quarter" idx="3"/>
          </p:nvPr>
        </p:nvSpPr>
        <p:spPr>
          <a:xfrm>
            <a:off x="3028950" y="6356363"/>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63"/>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8230FE7A-A4FA-4836-842B-05F19C9D3412}" type="slidenum">
              <a:rPr lang="en-US" smtClean="0"/>
              <a:t>‹#›</a:t>
            </a:fld>
            <a:endParaRPr lang="en-US"/>
          </a:p>
        </p:txBody>
      </p:sp>
    </p:spTree>
    <p:extLst>
      <p:ext uri="{BB962C8B-B14F-4D97-AF65-F5344CB8AC3E}">
        <p14:creationId xmlns:p14="http://schemas.microsoft.com/office/powerpoint/2010/main" val="29229396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742" y="211377"/>
            <a:ext cx="8733534" cy="6147478"/>
          </a:xfrm>
          <a:prstGeom prst="rect">
            <a:avLst/>
          </a:prstGeom>
        </p:spPr>
      </p:pic>
      <p:sp>
        <p:nvSpPr>
          <p:cNvPr id="2" name="Title 1"/>
          <p:cNvSpPr>
            <a:spLocks noGrp="1"/>
          </p:cNvSpPr>
          <p:nvPr>
            <p:ph type="ctrTitle"/>
          </p:nvPr>
        </p:nvSpPr>
        <p:spPr/>
        <p:txBody>
          <a:bodyPr/>
          <a:lstStyle/>
          <a:p>
            <a:r>
              <a:rPr lang="en-US" dirty="0">
                <a:solidFill>
                  <a:srgbClr val="990099"/>
                </a:solidFill>
                <a:effectLst>
                  <a:outerShdw blurRad="38100" dist="38100" dir="2700000" algn="tl">
                    <a:srgbClr val="000000">
                      <a:alpha val="43137"/>
                    </a:srgbClr>
                  </a:outerShdw>
                </a:effectLst>
              </a:rPr>
              <a:t>Drawing Close to God</a:t>
            </a:r>
            <a:br>
              <a:rPr lang="en-US" dirty="0">
                <a:solidFill>
                  <a:srgbClr val="990099"/>
                </a:solidFill>
                <a:effectLst>
                  <a:outerShdw blurRad="38100" dist="38100" dir="2700000" algn="tl">
                    <a:srgbClr val="000000">
                      <a:alpha val="43137"/>
                    </a:srgbClr>
                  </a:outerShdw>
                </a:effectLst>
              </a:rPr>
            </a:br>
            <a:r>
              <a:rPr lang="en-US" dirty="0">
                <a:solidFill>
                  <a:srgbClr val="990099"/>
                </a:solidFill>
                <a:effectLst>
                  <a:outerShdw blurRad="38100" dist="38100" dir="2700000" algn="tl">
                    <a:srgbClr val="000000">
                      <a:alpha val="43137"/>
                    </a:srgbClr>
                  </a:outerShdw>
                </a:effectLst>
              </a:rPr>
              <a:t>is a Matter of </a:t>
            </a:r>
            <a:r>
              <a:rPr lang="en-US" dirty="0">
                <a:solidFill>
                  <a:srgbClr val="C00000"/>
                </a:solidFill>
                <a:effectLst>
                  <a:outerShdw blurRad="38100" dist="38100" dir="2700000" algn="tl">
                    <a:srgbClr val="000000">
                      <a:alpha val="43137"/>
                    </a:srgbClr>
                  </a:outerShdw>
                </a:effectLst>
              </a:rPr>
              <a:t>HEART</a:t>
            </a:r>
          </a:p>
        </p:txBody>
      </p:sp>
      <p:sp>
        <p:nvSpPr>
          <p:cNvPr id="3" name="Subtitle 2"/>
          <p:cNvSpPr>
            <a:spLocks noGrp="1"/>
          </p:cNvSpPr>
          <p:nvPr>
            <p:ph type="subTitle" idx="1"/>
          </p:nvPr>
        </p:nvSpPr>
        <p:spPr/>
        <p:txBody>
          <a:bodyPr>
            <a:normAutofit/>
          </a:bodyPr>
          <a:lstStyle/>
          <a:p>
            <a:r>
              <a:rPr lang="en-US" sz="4400" dirty="0">
                <a:solidFill>
                  <a:srgbClr val="C00000"/>
                </a:solidFill>
              </a:rPr>
              <a:t>James 4:8</a:t>
            </a:r>
          </a:p>
        </p:txBody>
      </p:sp>
    </p:spTree>
    <p:extLst>
      <p:ext uri="{BB962C8B-B14F-4D97-AF65-F5344CB8AC3E}">
        <p14:creationId xmlns:p14="http://schemas.microsoft.com/office/powerpoint/2010/main" val="1763426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49" y="197582"/>
            <a:ext cx="8737415" cy="6161273"/>
          </a:xfrm>
          <a:prstGeom prst="rect">
            <a:avLst/>
          </a:prstGeom>
        </p:spPr>
      </p:pic>
      <p:sp>
        <p:nvSpPr>
          <p:cNvPr id="2" name="Title 1"/>
          <p:cNvSpPr>
            <a:spLocks noGrp="1"/>
          </p:cNvSpPr>
          <p:nvPr>
            <p:ph type="title"/>
          </p:nvPr>
        </p:nvSpPr>
        <p:spPr>
          <a:xfrm>
            <a:off x="385893" y="205738"/>
            <a:ext cx="8363823" cy="1136501"/>
          </a:xfrm>
        </p:spPr>
        <p:txBody>
          <a:bodyPr>
            <a:normAutofit/>
          </a:bodyPr>
          <a:lstStyle/>
          <a:p>
            <a:r>
              <a:rPr lang="en-US" dirty="0">
                <a:solidFill>
                  <a:schemeClr val="bg1"/>
                </a:solidFill>
                <a:effectLst>
                  <a:outerShdw blurRad="38100" dist="38100" dir="2700000" algn="tl">
                    <a:srgbClr val="000000">
                      <a:alpha val="43137"/>
                    </a:srgbClr>
                  </a:outerShdw>
                </a:effectLst>
              </a:rPr>
              <a:t>How Can We Improve Our Hearts?</a:t>
            </a:r>
          </a:p>
        </p:txBody>
      </p:sp>
      <p:sp>
        <p:nvSpPr>
          <p:cNvPr id="3" name="Content Placeholder 2"/>
          <p:cNvSpPr>
            <a:spLocks noGrp="1"/>
          </p:cNvSpPr>
          <p:nvPr>
            <p:ph idx="1"/>
          </p:nvPr>
        </p:nvSpPr>
        <p:spPr>
          <a:xfrm>
            <a:off x="385893" y="1540399"/>
            <a:ext cx="8363823" cy="4826612"/>
          </a:xfrm>
        </p:spPr>
        <p:txBody>
          <a:bodyPr>
            <a:normAutofit/>
          </a:bodyPr>
          <a:lstStyle/>
          <a:p>
            <a:r>
              <a:rPr lang="en-US" dirty="0">
                <a:solidFill>
                  <a:srgbClr val="990099"/>
                </a:solidFill>
              </a:rPr>
              <a:t> Let joy reign in our hearts</a:t>
            </a:r>
          </a:p>
          <a:p>
            <a:pPr lvl="1"/>
            <a:r>
              <a:rPr lang="en-US" dirty="0">
                <a:solidFill>
                  <a:srgbClr val="C00000"/>
                </a:solidFill>
              </a:rPr>
              <a:t>Psalm 4:7-8</a:t>
            </a:r>
            <a:r>
              <a:rPr lang="en-US" dirty="0">
                <a:solidFill>
                  <a:srgbClr val="990099"/>
                </a:solidFill>
              </a:rPr>
              <a:t> </a:t>
            </a:r>
          </a:p>
          <a:p>
            <a:r>
              <a:rPr lang="en-US" dirty="0">
                <a:solidFill>
                  <a:srgbClr val="990099"/>
                </a:solidFill>
              </a:rPr>
              <a:t> Seek God fully</a:t>
            </a:r>
          </a:p>
          <a:p>
            <a:pPr lvl="1"/>
            <a:r>
              <a:rPr lang="en-US" dirty="0">
                <a:solidFill>
                  <a:srgbClr val="C00000"/>
                </a:solidFill>
              </a:rPr>
              <a:t> Psalm 34:8-10</a:t>
            </a:r>
            <a:endParaRPr lang="en-US" dirty="0"/>
          </a:p>
        </p:txBody>
      </p:sp>
      <p:cxnSp>
        <p:nvCxnSpPr>
          <p:cNvPr id="6" name="Straight Connector 5"/>
          <p:cNvCxnSpPr/>
          <p:nvPr/>
        </p:nvCxnSpPr>
        <p:spPr>
          <a:xfrm flipV="1">
            <a:off x="352337" y="1333850"/>
            <a:ext cx="8430936" cy="8389"/>
          </a:xfrm>
          <a:prstGeom prst="line">
            <a:avLst/>
          </a:prstGeom>
          <a:ln w="76200">
            <a:solidFill>
              <a:srgbClr val="990099"/>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7735" y="1479943"/>
            <a:ext cx="2945538" cy="4422678"/>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115" y="3733101"/>
            <a:ext cx="3836193" cy="21695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41281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3">
                                            <p:txEl>
                                              <p:pRg st="3" end="3"/>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742" y="211377"/>
            <a:ext cx="8733534" cy="6147478"/>
          </a:xfrm>
          <a:prstGeom prst="rect">
            <a:avLst/>
          </a:prstGeom>
        </p:spPr>
      </p:pic>
      <p:sp>
        <p:nvSpPr>
          <p:cNvPr id="2" name="Title 1"/>
          <p:cNvSpPr>
            <a:spLocks noGrp="1"/>
          </p:cNvSpPr>
          <p:nvPr>
            <p:ph type="ctrTitle"/>
          </p:nvPr>
        </p:nvSpPr>
        <p:spPr>
          <a:xfrm>
            <a:off x="326577" y="1484851"/>
            <a:ext cx="8482693" cy="1555328"/>
          </a:xfrm>
        </p:spPr>
        <p:txBody>
          <a:bodyPr/>
          <a:lstStyle/>
          <a:p>
            <a:r>
              <a:rPr lang="en-US" dirty="0">
                <a:solidFill>
                  <a:srgbClr val="990099"/>
                </a:solidFill>
                <a:effectLst>
                  <a:outerShdw blurRad="38100" dist="38100" dir="2700000" algn="tl">
                    <a:srgbClr val="000000">
                      <a:alpha val="43137"/>
                    </a:srgbClr>
                  </a:outerShdw>
                </a:effectLst>
              </a:rPr>
              <a:t>Drawing Close to God</a:t>
            </a:r>
            <a:br>
              <a:rPr lang="en-US" dirty="0">
                <a:solidFill>
                  <a:srgbClr val="990099"/>
                </a:solidFill>
                <a:effectLst>
                  <a:outerShdw blurRad="38100" dist="38100" dir="2700000" algn="tl">
                    <a:srgbClr val="000000">
                      <a:alpha val="43137"/>
                    </a:srgbClr>
                  </a:outerShdw>
                </a:effectLst>
              </a:rPr>
            </a:br>
            <a:r>
              <a:rPr lang="en-US" dirty="0">
                <a:solidFill>
                  <a:srgbClr val="990099"/>
                </a:solidFill>
                <a:effectLst>
                  <a:outerShdw blurRad="38100" dist="38100" dir="2700000" algn="tl">
                    <a:srgbClr val="000000">
                      <a:alpha val="43137"/>
                    </a:srgbClr>
                  </a:outerShdw>
                </a:effectLst>
              </a:rPr>
              <a:t>is a Matter of </a:t>
            </a:r>
            <a:r>
              <a:rPr lang="en-US" dirty="0">
                <a:solidFill>
                  <a:srgbClr val="C00000"/>
                </a:solidFill>
                <a:effectLst>
                  <a:outerShdw blurRad="38100" dist="38100" dir="2700000" algn="tl">
                    <a:srgbClr val="000000">
                      <a:alpha val="43137"/>
                    </a:srgbClr>
                  </a:outerShdw>
                </a:effectLst>
              </a:rPr>
              <a:t>HEART</a:t>
            </a:r>
          </a:p>
        </p:txBody>
      </p:sp>
      <p:sp>
        <p:nvSpPr>
          <p:cNvPr id="3" name="Subtitle 2"/>
          <p:cNvSpPr>
            <a:spLocks noGrp="1"/>
          </p:cNvSpPr>
          <p:nvPr>
            <p:ph type="subTitle" idx="1"/>
          </p:nvPr>
        </p:nvSpPr>
        <p:spPr>
          <a:xfrm>
            <a:off x="1143000" y="3258089"/>
            <a:ext cx="6858000" cy="1917918"/>
          </a:xfrm>
        </p:spPr>
        <p:txBody>
          <a:bodyPr>
            <a:normAutofit fontScale="92500" lnSpcReduction="20000"/>
          </a:bodyPr>
          <a:lstStyle/>
          <a:p>
            <a:pPr>
              <a:lnSpc>
                <a:spcPct val="110000"/>
              </a:lnSpc>
            </a:pPr>
            <a:r>
              <a:rPr lang="en-US" sz="4400" dirty="0">
                <a:solidFill>
                  <a:srgbClr val="C00000"/>
                </a:solidFill>
                <a:effectLst>
                  <a:outerShdw blurRad="38100" dist="38100" dir="2700000" algn="tl">
                    <a:srgbClr val="000000">
                      <a:alpha val="43137"/>
                    </a:srgbClr>
                  </a:outerShdw>
                </a:effectLst>
              </a:rPr>
              <a:t>Do we have the right</a:t>
            </a:r>
            <a:br>
              <a:rPr lang="en-US" sz="4400" dirty="0">
                <a:solidFill>
                  <a:srgbClr val="C00000"/>
                </a:solidFill>
                <a:effectLst>
                  <a:outerShdw blurRad="38100" dist="38100" dir="2700000" algn="tl">
                    <a:srgbClr val="000000">
                      <a:alpha val="43137"/>
                    </a:srgbClr>
                  </a:outerShdw>
                </a:effectLst>
              </a:rPr>
            </a:br>
            <a:r>
              <a:rPr lang="en-US" sz="4400" dirty="0">
                <a:solidFill>
                  <a:srgbClr val="C00000"/>
                </a:solidFill>
                <a:effectLst>
                  <a:outerShdw blurRad="38100" dist="38100" dir="2700000" algn="tl">
                    <a:srgbClr val="000000">
                      <a:alpha val="43137"/>
                    </a:srgbClr>
                  </a:outerShdw>
                </a:effectLst>
              </a:rPr>
              <a:t>heart as to be able to</a:t>
            </a:r>
            <a:br>
              <a:rPr lang="en-US" sz="4400" dirty="0">
                <a:solidFill>
                  <a:srgbClr val="C00000"/>
                </a:solidFill>
                <a:effectLst>
                  <a:outerShdw blurRad="38100" dist="38100" dir="2700000" algn="tl">
                    <a:srgbClr val="000000">
                      <a:alpha val="43137"/>
                    </a:srgbClr>
                  </a:outerShdw>
                </a:effectLst>
              </a:rPr>
            </a:br>
            <a:r>
              <a:rPr lang="en-US" sz="4400" dirty="0">
                <a:solidFill>
                  <a:srgbClr val="C00000"/>
                </a:solidFill>
                <a:effectLst>
                  <a:outerShdw blurRad="38100" dist="38100" dir="2700000" algn="tl">
                    <a:srgbClr val="000000">
                      <a:alpha val="43137"/>
                    </a:srgbClr>
                  </a:outerShdw>
                </a:effectLst>
              </a:rPr>
              <a:t>draw close to God?</a:t>
            </a:r>
          </a:p>
        </p:txBody>
      </p:sp>
    </p:spTree>
    <p:extLst>
      <p:ext uri="{BB962C8B-B14F-4D97-AF65-F5344CB8AC3E}">
        <p14:creationId xmlns:p14="http://schemas.microsoft.com/office/powerpoint/2010/main" val="2151027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49" y="197582"/>
            <a:ext cx="8737415" cy="6161273"/>
          </a:xfrm>
          <a:prstGeom prst="rect">
            <a:avLst/>
          </a:prstGeom>
        </p:spPr>
      </p:pic>
      <p:sp>
        <p:nvSpPr>
          <p:cNvPr id="2" name="Title 1"/>
          <p:cNvSpPr>
            <a:spLocks noGrp="1"/>
          </p:cNvSpPr>
          <p:nvPr>
            <p:ph type="title"/>
          </p:nvPr>
        </p:nvSpPr>
        <p:spPr>
          <a:xfrm>
            <a:off x="385893" y="205738"/>
            <a:ext cx="8363823" cy="1136501"/>
          </a:xfrm>
        </p:spPr>
        <p:txBody>
          <a:bodyPr/>
          <a:lstStyle/>
          <a:p>
            <a:r>
              <a:rPr lang="en-US" dirty="0">
                <a:solidFill>
                  <a:schemeClr val="bg1"/>
                </a:solidFill>
                <a:effectLst>
                  <a:outerShdw blurRad="38100" dist="38100" dir="2700000" algn="tl">
                    <a:srgbClr val="000000">
                      <a:alpha val="43137"/>
                    </a:srgbClr>
                  </a:outerShdw>
                </a:effectLst>
              </a:rPr>
              <a:t>Simon the Sorcerer</a:t>
            </a:r>
          </a:p>
        </p:txBody>
      </p:sp>
      <p:sp>
        <p:nvSpPr>
          <p:cNvPr id="3" name="Content Placeholder 2"/>
          <p:cNvSpPr>
            <a:spLocks noGrp="1"/>
          </p:cNvSpPr>
          <p:nvPr>
            <p:ph idx="1"/>
          </p:nvPr>
        </p:nvSpPr>
        <p:spPr>
          <a:xfrm>
            <a:off x="385893" y="1540399"/>
            <a:ext cx="8363823" cy="4826612"/>
          </a:xfrm>
        </p:spPr>
        <p:txBody>
          <a:bodyPr>
            <a:normAutofit/>
          </a:bodyPr>
          <a:lstStyle/>
          <a:p>
            <a:r>
              <a:rPr lang="en-US" dirty="0">
                <a:solidFill>
                  <a:srgbClr val="990099"/>
                </a:solidFill>
              </a:rPr>
              <a:t> Be on guard against old weaknesses</a:t>
            </a:r>
          </a:p>
          <a:p>
            <a:pPr lvl="1"/>
            <a:r>
              <a:rPr lang="en-US" dirty="0">
                <a:solidFill>
                  <a:srgbClr val="C00000"/>
                </a:solidFill>
              </a:rPr>
              <a:t> 1 Peter 5:8</a:t>
            </a:r>
          </a:p>
          <a:p>
            <a:pPr lvl="1"/>
            <a:r>
              <a:rPr lang="en-US" dirty="0">
                <a:solidFill>
                  <a:srgbClr val="C00000"/>
                </a:solidFill>
              </a:rPr>
              <a:t> Acts 8:9-10</a:t>
            </a:r>
          </a:p>
          <a:p>
            <a:r>
              <a:rPr lang="en-US" dirty="0">
                <a:solidFill>
                  <a:srgbClr val="990099"/>
                </a:solidFill>
              </a:rPr>
              <a:t> Avoid getting an “evil heart”</a:t>
            </a:r>
          </a:p>
          <a:p>
            <a:pPr lvl="1"/>
            <a:r>
              <a:rPr lang="en-US" dirty="0">
                <a:solidFill>
                  <a:srgbClr val="C00000"/>
                </a:solidFill>
              </a:rPr>
              <a:t> Jeremiah 17:9-10</a:t>
            </a:r>
          </a:p>
          <a:p>
            <a:pPr lvl="1"/>
            <a:r>
              <a:rPr lang="en-US" dirty="0">
                <a:solidFill>
                  <a:srgbClr val="C00000"/>
                </a:solidFill>
              </a:rPr>
              <a:t> Proverbs 4:23</a:t>
            </a:r>
          </a:p>
          <a:p>
            <a:pPr lvl="1"/>
            <a:r>
              <a:rPr lang="en-US" dirty="0">
                <a:solidFill>
                  <a:srgbClr val="C00000"/>
                </a:solidFill>
              </a:rPr>
              <a:t> Romans 2:5</a:t>
            </a:r>
          </a:p>
          <a:p>
            <a:pPr lvl="1"/>
            <a:r>
              <a:rPr lang="en-US" dirty="0">
                <a:solidFill>
                  <a:srgbClr val="C00000"/>
                </a:solidFill>
              </a:rPr>
              <a:t> Hebrews 3:8, 15</a:t>
            </a:r>
          </a:p>
          <a:p>
            <a:pPr lvl="1"/>
            <a:r>
              <a:rPr lang="en-US" dirty="0">
                <a:solidFill>
                  <a:srgbClr val="C00000"/>
                </a:solidFill>
              </a:rPr>
              <a:t> Hebrews 4:7</a:t>
            </a:r>
          </a:p>
          <a:p>
            <a:endParaRPr lang="en-US" dirty="0"/>
          </a:p>
        </p:txBody>
      </p:sp>
      <p:cxnSp>
        <p:nvCxnSpPr>
          <p:cNvPr id="6" name="Straight Connector 5"/>
          <p:cNvCxnSpPr/>
          <p:nvPr/>
        </p:nvCxnSpPr>
        <p:spPr>
          <a:xfrm flipV="1">
            <a:off x="352337" y="1333850"/>
            <a:ext cx="8430936" cy="8389"/>
          </a:xfrm>
          <a:prstGeom prst="line">
            <a:avLst/>
          </a:prstGeom>
          <a:ln w="76200">
            <a:solidFill>
              <a:srgbClr val="990099"/>
            </a:solidFill>
          </a:ln>
        </p:spPr>
        <p:style>
          <a:lnRef idx="1">
            <a:schemeClr val="accent1"/>
          </a:lnRef>
          <a:fillRef idx="0">
            <a:schemeClr val="accent1"/>
          </a:fillRef>
          <a:effectRef idx="0">
            <a:schemeClr val="accent1"/>
          </a:effectRef>
          <a:fontRef idx="minor">
            <a:schemeClr val="tx1"/>
          </a:fontRef>
        </p:style>
      </p:cxnSp>
      <p:sp>
        <p:nvSpPr>
          <p:cNvPr id="7" name="Rectangle: Rounded Corners 6"/>
          <p:cNvSpPr/>
          <p:nvPr/>
        </p:nvSpPr>
        <p:spPr>
          <a:xfrm>
            <a:off x="5771626" y="369116"/>
            <a:ext cx="2978090" cy="738231"/>
          </a:xfrm>
          <a:prstGeom prst="roundRect">
            <a:avLst/>
          </a:prstGeom>
          <a:solidFill>
            <a:srgbClr val="99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771626" y="444616"/>
            <a:ext cx="2978090" cy="584775"/>
          </a:xfrm>
          <a:prstGeom prst="rect">
            <a:avLst/>
          </a:prstGeom>
          <a:noFill/>
        </p:spPr>
        <p:txBody>
          <a:bodyPr wrap="square" rtlCol="0">
            <a:spAutoFit/>
          </a:bodyPr>
          <a:lstStyle/>
          <a:p>
            <a:pPr algn="ctr"/>
            <a:r>
              <a:rPr lang="en-US" sz="3200" dirty="0">
                <a:solidFill>
                  <a:schemeClr val="bg1"/>
                </a:solidFill>
              </a:rPr>
              <a:t>Acts 8:13-23</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7519" y="2078372"/>
            <a:ext cx="2592197" cy="386895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94097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5" dur="500"/>
                                        <p:tgtEl>
                                          <p:spTgt spid="3">
                                            <p:txEl>
                                              <p:pRg st="4" end="4"/>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1" dur="500"/>
                                        <p:tgtEl>
                                          <p:spTgt spid="3">
                                            <p:txEl>
                                              <p:pRg st="5" end="5"/>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p:cTn id="2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7" dur="500"/>
                                        <p:tgtEl>
                                          <p:spTgt spid="3">
                                            <p:txEl>
                                              <p:pRg st="6" end="6"/>
                                            </p:txEl>
                                          </p:spTgt>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p:cTn id="31"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3" dur="500"/>
                                        <p:tgtEl>
                                          <p:spTgt spid="3">
                                            <p:txEl>
                                              <p:pRg st="7" end="7"/>
                                            </p:txEl>
                                          </p:spTgt>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p:cTn id="3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49" y="197582"/>
            <a:ext cx="8737415" cy="6161273"/>
          </a:xfrm>
          <a:prstGeom prst="rect">
            <a:avLst/>
          </a:prstGeom>
        </p:spPr>
      </p:pic>
      <p:sp>
        <p:nvSpPr>
          <p:cNvPr id="2" name="Title 1"/>
          <p:cNvSpPr>
            <a:spLocks noGrp="1"/>
          </p:cNvSpPr>
          <p:nvPr>
            <p:ph type="title"/>
          </p:nvPr>
        </p:nvSpPr>
        <p:spPr>
          <a:xfrm>
            <a:off x="385893" y="205738"/>
            <a:ext cx="8363823" cy="1136501"/>
          </a:xfrm>
        </p:spPr>
        <p:txBody>
          <a:bodyPr/>
          <a:lstStyle/>
          <a:p>
            <a:r>
              <a:rPr lang="en-US" dirty="0">
                <a:solidFill>
                  <a:schemeClr val="bg1"/>
                </a:solidFill>
                <a:effectLst>
                  <a:outerShdw blurRad="38100" dist="38100" dir="2700000" algn="tl">
                    <a:srgbClr val="000000">
                      <a:alpha val="43137"/>
                    </a:srgbClr>
                  </a:outerShdw>
                </a:effectLst>
              </a:rPr>
              <a:t>Simon the Sorcerer</a:t>
            </a:r>
          </a:p>
        </p:txBody>
      </p:sp>
      <p:sp>
        <p:nvSpPr>
          <p:cNvPr id="3" name="Content Placeholder 2"/>
          <p:cNvSpPr>
            <a:spLocks noGrp="1"/>
          </p:cNvSpPr>
          <p:nvPr>
            <p:ph idx="1"/>
          </p:nvPr>
        </p:nvSpPr>
        <p:spPr>
          <a:xfrm>
            <a:off x="385893" y="1540399"/>
            <a:ext cx="8363823" cy="4826612"/>
          </a:xfrm>
        </p:spPr>
        <p:txBody>
          <a:bodyPr>
            <a:normAutofit/>
          </a:bodyPr>
          <a:lstStyle/>
          <a:p>
            <a:r>
              <a:rPr lang="en-US" dirty="0">
                <a:solidFill>
                  <a:srgbClr val="990099"/>
                </a:solidFill>
              </a:rPr>
              <a:t> Maintain a heart suitable for correction</a:t>
            </a:r>
          </a:p>
          <a:p>
            <a:pPr lvl="1"/>
            <a:r>
              <a:rPr lang="en-US" dirty="0">
                <a:solidFill>
                  <a:srgbClr val="C00000"/>
                </a:solidFill>
              </a:rPr>
              <a:t> Luke 8:15</a:t>
            </a:r>
          </a:p>
          <a:p>
            <a:r>
              <a:rPr lang="en-US" dirty="0">
                <a:solidFill>
                  <a:srgbClr val="990099"/>
                </a:solidFill>
              </a:rPr>
              <a:t> Repent and pray</a:t>
            </a:r>
          </a:p>
          <a:p>
            <a:pPr lvl="1"/>
            <a:r>
              <a:rPr lang="en-US" dirty="0">
                <a:solidFill>
                  <a:srgbClr val="C00000"/>
                </a:solidFill>
              </a:rPr>
              <a:t> Acts 8:22</a:t>
            </a:r>
            <a:endParaRPr lang="en-US" dirty="0"/>
          </a:p>
        </p:txBody>
      </p:sp>
      <p:cxnSp>
        <p:nvCxnSpPr>
          <p:cNvPr id="6" name="Straight Connector 5"/>
          <p:cNvCxnSpPr/>
          <p:nvPr/>
        </p:nvCxnSpPr>
        <p:spPr>
          <a:xfrm flipV="1">
            <a:off x="352337" y="1333850"/>
            <a:ext cx="8430936" cy="8389"/>
          </a:xfrm>
          <a:prstGeom prst="line">
            <a:avLst/>
          </a:prstGeom>
          <a:ln w="76200">
            <a:solidFill>
              <a:srgbClr val="990099"/>
            </a:solidFill>
          </a:ln>
        </p:spPr>
        <p:style>
          <a:lnRef idx="1">
            <a:schemeClr val="accent1"/>
          </a:lnRef>
          <a:fillRef idx="0">
            <a:schemeClr val="accent1"/>
          </a:fillRef>
          <a:effectRef idx="0">
            <a:schemeClr val="accent1"/>
          </a:effectRef>
          <a:fontRef idx="minor">
            <a:schemeClr val="tx1"/>
          </a:fontRef>
        </p:style>
      </p:cxnSp>
      <p:sp>
        <p:nvSpPr>
          <p:cNvPr id="7" name="Rectangle: Rounded Corners 6"/>
          <p:cNvSpPr/>
          <p:nvPr/>
        </p:nvSpPr>
        <p:spPr>
          <a:xfrm>
            <a:off x="5771626" y="369116"/>
            <a:ext cx="2978090" cy="738231"/>
          </a:xfrm>
          <a:prstGeom prst="roundRect">
            <a:avLst/>
          </a:prstGeom>
          <a:solidFill>
            <a:srgbClr val="99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771626" y="444616"/>
            <a:ext cx="2978090" cy="584775"/>
          </a:xfrm>
          <a:prstGeom prst="rect">
            <a:avLst/>
          </a:prstGeom>
          <a:noFill/>
        </p:spPr>
        <p:txBody>
          <a:bodyPr wrap="square" rtlCol="0">
            <a:spAutoFit/>
          </a:bodyPr>
          <a:lstStyle/>
          <a:p>
            <a:pPr algn="ctr"/>
            <a:r>
              <a:rPr lang="en-US" sz="3200" dirty="0">
                <a:solidFill>
                  <a:schemeClr val="bg1"/>
                </a:solidFill>
              </a:rPr>
              <a:t>Acts 8:13-23</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8661" y="2157503"/>
            <a:ext cx="4681055" cy="351079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82078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49" y="197582"/>
            <a:ext cx="8737415" cy="6161273"/>
          </a:xfrm>
          <a:prstGeom prst="rect">
            <a:avLst/>
          </a:prstGeom>
        </p:spPr>
      </p:pic>
      <p:sp>
        <p:nvSpPr>
          <p:cNvPr id="2" name="Title 1"/>
          <p:cNvSpPr>
            <a:spLocks noGrp="1"/>
          </p:cNvSpPr>
          <p:nvPr>
            <p:ph type="title"/>
          </p:nvPr>
        </p:nvSpPr>
        <p:spPr>
          <a:xfrm>
            <a:off x="385893" y="205738"/>
            <a:ext cx="8363823" cy="1136501"/>
          </a:xfrm>
        </p:spPr>
        <p:txBody>
          <a:bodyPr>
            <a:normAutofit/>
          </a:bodyPr>
          <a:lstStyle/>
          <a:p>
            <a:r>
              <a:rPr lang="en-US" dirty="0">
                <a:solidFill>
                  <a:schemeClr val="bg1"/>
                </a:solidFill>
                <a:effectLst>
                  <a:outerShdw blurRad="38100" dist="38100" dir="2700000" algn="tl">
                    <a:srgbClr val="000000">
                      <a:alpha val="43137"/>
                    </a:srgbClr>
                  </a:outerShdw>
                </a:effectLst>
              </a:rPr>
              <a:t>Depends on Our Heart</a:t>
            </a:r>
          </a:p>
        </p:txBody>
      </p:sp>
      <p:sp>
        <p:nvSpPr>
          <p:cNvPr id="3" name="Content Placeholder 2"/>
          <p:cNvSpPr>
            <a:spLocks noGrp="1"/>
          </p:cNvSpPr>
          <p:nvPr>
            <p:ph idx="1"/>
          </p:nvPr>
        </p:nvSpPr>
        <p:spPr>
          <a:xfrm>
            <a:off x="385893" y="1540399"/>
            <a:ext cx="8363823" cy="4826612"/>
          </a:xfrm>
        </p:spPr>
        <p:txBody>
          <a:bodyPr>
            <a:normAutofit/>
          </a:bodyPr>
          <a:lstStyle/>
          <a:p>
            <a:r>
              <a:rPr lang="en-US" dirty="0">
                <a:solidFill>
                  <a:srgbClr val="990099"/>
                </a:solidFill>
              </a:rPr>
              <a:t> Do we have an evil heart?</a:t>
            </a:r>
          </a:p>
          <a:p>
            <a:pPr lvl="1"/>
            <a:r>
              <a:rPr lang="en-US" dirty="0">
                <a:solidFill>
                  <a:srgbClr val="C00000"/>
                </a:solidFill>
              </a:rPr>
              <a:t> Hebrews 3:12</a:t>
            </a:r>
          </a:p>
          <a:p>
            <a:pPr lvl="1"/>
            <a:r>
              <a:rPr lang="en-US" dirty="0">
                <a:solidFill>
                  <a:srgbClr val="C00000"/>
                </a:solidFill>
              </a:rPr>
              <a:t> Hebrews 3:15</a:t>
            </a:r>
          </a:p>
          <a:p>
            <a:pPr lvl="1"/>
            <a:r>
              <a:rPr lang="en-US" dirty="0">
                <a:solidFill>
                  <a:srgbClr val="C00000"/>
                </a:solidFill>
              </a:rPr>
              <a:t> 2 Corinthians 13:5</a:t>
            </a:r>
          </a:p>
          <a:p>
            <a:r>
              <a:rPr lang="en-US" dirty="0">
                <a:solidFill>
                  <a:srgbClr val="990099"/>
                </a:solidFill>
              </a:rPr>
              <a:t> God knows all things</a:t>
            </a:r>
          </a:p>
          <a:p>
            <a:pPr lvl="1"/>
            <a:r>
              <a:rPr lang="en-US" dirty="0">
                <a:solidFill>
                  <a:srgbClr val="C00000"/>
                </a:solidFill>
              </a:rPr>
              <a:t> 1 Thessalonians 5:4-8</a:t>
            </a:r>
          </a:p>
          <a:p>
            <a:pPr lvl="1"/>
            <a:r>
              <a:rPr lang="en-US" dirty="0">
                <a:solidFill>
                  <a:srgbClr val="C00000"/>
                </a:solidFill>
              </a:rPr>
              <a:t> Psalm 44:20-21</a:t>
            </a:r>
            <a:endParaRPr lang="en-US" dirty="0"/>
          </a:p>
        </p:txBody>
      </p:sp>
      <p:cxnSp>
        <p:nvCxnSpPr>
          <p:cNvPr id="6" name="Straight Connector 5"/>
          <p:cNvCxnSpPr/>
          <p:nvPr/>
        </p:nvCxnSpPr>
        <p:spPr>
          <a:xfrm flipV="1">
            <a:off x="352337" y="1333850"/>
            <a:ext cx="8430936" cy="8389"/>
          </a:xfrm>
          <a:prstGeom prst="line">
            <a:avLst/>
          </a:prstGeom>
          <a:ln w="76200">
            <a:solidFill>
              <a:srgbClr val="990099"/>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6125" y="1468072"/>
            <a:ext cx="3053592" cy="443777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19640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3">
                                            <p:txEl>
                                              <p:pRg st="4" end="4"/>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p:cTn id="1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5" dur="500"/>
                                        <p:tgtEl>
                                          <p:spTgt spid="3">
                                            <p:txEl>
                                              <p:pRg st="5" end="5"/>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p:cTn id="1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1" dur="500"/>
                                        <p:tgtEl>
                                          <p:spTgt spid="3">
                                            <p:txEl>
                                              <p:pRg st="6" end="6"/>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49" y="197582"/>
            <a:ext cx="8737415" cy="6161273"/>
          </a:xfrm>
          <a:prstGeom prst="rect">
            <a:avLst/>
          </a:prstGeom>
        </p:spPr>
      </p:pic>
      <p:sp>
        <p:nvSpPr>
          <p:cNvPr id="2" name="Title 1"/>
          <p:cNvSpPr>
            <a:spLocks noGrp="1"/>
          </p:cNvSpPr>
          <p:nvPr>
            <p:ph type="title"/>
          </p:nvPr>
        </p:nvSpPr>
        <p:spPr>
          <a:xfrm>
            <a:off x="385893" y="205738"/>
            <a:ext cx="8363823" cy="1136501"/>
          </a:xfrm>
        </p:spPr>
        <p:txBody>
          <a:bodyPr>
            <a:normAutofit/>
          </a:bodyPr>
          <a:lstStyle/>
          <a:p>
            <a:r>
              <a:rPr lang="en-US" dirty="0">
                <a:solidFill>
                  <a:schemeClr val="bg1"/>
                </a:solidFill>
                <a:effectLst>
                  <a:outerShdw blurRad="38100" dist="38100" dir="2700000" algn="tl">
                    <a:srgbClr val="000000">
                      <a:alpha val="43137"/>
                    </a:srgbClr>
                  </a:outerShdw>
                </a:effectLst>
              </a:rPr>
              <a:t>Depends on Our Heart</a:t>
            </a:r>
          </a:p>
        </p:txBody>
      </p:sp>
      <p:sp>
        <p:nvSpPr>
          <p:cNvPr id="3" name="Content Placeholder 2"/>
          <p:cNvSpPr>
            <a:spLocks noGrp="1"/>
          </p:cNvSpPr>
          <p:nvPr>
            <p:ph idx="1"/>
          </p:nvPr>
        </p:nvSpPr>
        <p:spPr>
          <a:xfrm>
            <a:off x="385893" y="1540399"/>
            <a:ext cx="8363823" cy="4826612"/>
          </a:xfrm>
        </p:spPr>
        <p:txBody>
          <a:bodyPr>
            <a:normAutofit/>
          </a:bodyPr>
          <a:lstStyle/>
          <a:p>
            <a:r>
              <a:rPr lang="en-US" dirty="0">
                <a:solidFill>
                  <a:srgbClr val="990099"/>
                </a:solidFill>
              </a:rPr>
              <a:t> One can be self-condemned</a:t>
            </a:r>
          </a:p>
          <a:p>
            <a:pPr lvl="1"/>
            <a:r>
              <a:rPr lang="en-US" dirty="0">
                <a:solidFill>
                  <a:srgbClr val="C00000"/>
                </a:solidFill>
              </a:rPr>
              <a:t> 1 John 3:19-20</a:t>
            </a:r>
          </a:p>
          <a:p>
            <a:r>
              <a:rPr lang="en-US" dirty="0">
                <a:solidFill>
                  <a:srgbClr val="990099"/>
                </a:solidFill>
              </a:rPr>
              <a:t> Make corrections when needed</a:t>
            </a:r>
          </a:p>
          <a:p>
            <a:pPr lvl="1"/>
            <a:r>
              <a:rPr lang="en-US" dirty="0">
                <a:solidFill>
                  <a:srgbClr val="C00000"/>
                </a:solidFill>
              </a:rPr>
              <a:t> Hebrews 10:22</a:t>
            </a:r>
          </a:p>
          <a:p>
            <a:r>
              <a:rPr lang="en-US" dirty="0">
                <a:solidFill>
                  <a:srgbClr val="990099"/>
                </a:solidFill>
              </a:rPr>
              <a:t> Maintain pure hearts</a:t>
            </a:r>
          </a:p>
          <a:p>
            <a:pPr lvl="1"/>
            <a:r>
              <a:rPr lang="en-US" dirty="0">
                <a:solidFill>
                  <a:srgbClr val="C00000"/>
                </a:solidFill>
              </a:rPr>
              <a:t> 1 Timothy 1:5</a:t>
            </a:r>
          </a:p>
          <a:p>
            <a:pPr lvl="1"/>
            <a:r>
              <a:rPr lang="en-US" dirty="0">
                <a:solidFill>
                  <a:srgbClr val="C00000"/>
                </a:solidFill>
              </a:rPr>
              <a:t> 2 Timothy 2:22</a:t>
            </a:r>
            <a:endParaRPr lang="en-US" dirty="0"/>
          </a:p>
        </p:txBody>
      </p:sp>
      <p:cxnSp>
        <p:nvCxnSpPr>
          <p:cNvPr id="6" name="Straight Connector 5"/>
          <p:cNvCxnSpPr/>
          <p:nvPr/>
        </p:nvCxnSpPr>
        <p:spPr>
          <a:xfrm flipV="1">
            <a:off x="352337" y="1333850"/>
            <a:ext cx="8430936" cy="8389"/>
          </a:xfrm>
          <a:prstGeom prst="line">
            <a:avLst/>
          </a:prstGeom>
          <a:ln w="76200">
            <a:solidFill>
              <a:srgbClr val="990099"/>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4475" y="3178655"/>
            <a:ext cx="3345241" cy="25843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87796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p:cTn id="2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2" dur="500"/>
                                        <p:tgtEl>
                                          <p:spTgt spid="3">
                                            <p:txEl>
                                              <p:pRg st="4" end="4"/>
                                            </p:txEl>
                                          </p:spTgt>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p:cTn id="2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8" dur="500"/>
                                        <p:tgtEl>
                                          <p:spTgt spid="3">
                                            <p:txEl>
                                              <p:pRg st="5" end="5"/>
                                            </p:txEl>
                                          </p:spTgt>
                                        </p:tgtEl>
                                      </p:cBhvr>
                                    </p:animEffect>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p:cTn id="3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3">
                                            <p:txEl>
                                              <p:pRg st="6" end="6"/>
                                            </p:txEl>
                                          </p:spTgt>
                                        </p:tgtEl>
                                      </p:cBhvr>
                                    </p:animEffect>
                                  </p:childTnLst>
                                </p:cTn>
                              </p:par>
                            </p:childTnLst>
                          </p:cTn>
                        </p:par>
                        <p:par>
                          <p:cTn id="35" fill="hold">
                            <p:stCondLst>
                              <p:cond delay="1500"/>
                            </p:stCondLst>
                            <p:childTnLst>
                              <p:par>
                                <p:cTn id="36" presetID="53" presetClass="entr" presetSubtype="16"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49" y="197582"/>
            <a:ext cx="8737415" cy="6161273"/>
          </a:xfrm>
          <a:prstGeom prst="rect">
            <a:avLst/>
          </a:prstGeom>
        </p:spPr>
      </p:pic>
      <p:sp>
        <p:nvSpPr>
          <p:cNvPr id="2" name="Title 1"/>
          <p:cNvSpPr>
            <a:spLocks noGrp="1"/>
          </p:cNvSpPr>
          <p:nvPr>
            <p:ph type="title"/>
          </p:nvPr>
        </p:nvSpPr>
        <p:spPr>
          <a:xfrm>
            <a:off x="385893" y="205738"/>
            <a:ext cx="8363823" cy="1136501"/>
          </a:xfrm>
        </p:spPr>
        <p:txBody>
          <a:bodyPr>
            <a:normAutofit/>
          </a:bodyPr>
          <a:lstStyle/>
          <a:p>
            <a:r>
              <a:rPr lang="en-US" dirty="0">
                <a:solidFill>
                  <a:schemeClr val="bg1"/>
                </a:solidFill>
                <a:effectLst>
                  <a:outerShdw blurRad="38100" dist="38100" dir="2700000" algn="tl">
                    <a:srgbClr val="000000">
                      <a:alpha val="43137"/>
                    </a:srgbClr>
                  </a:outerShdw>
                </a:effectLst>
              </a:rPr>
              <a:t>SINGLE PARENT FAMILY MAGAZINE</a:t>
            </a:r>
          </a:p>
        </p:txBody>
      </p:sp>
      <p:cxnSp>
        <p:nvCxnSpPr>
          <p:cNvPr id="6" name="Straight Connector 5"/>
          <p:cNvCxnSpPr/>
          <p:nvPr/>
        </p:nvCxnSpPr>
        <p:spPr>
          <a:xfrm flipV="1">
            <a:off x="352337" y="1333850"/>
            <a:ext cx="8430936" cy="8389"/>
          </a:xfrm>
          <a:prstGeom prst="line">
            <a:avLst/>
          </a:prstGeom>
          <a:ln w="76200">
            <a:solidFill>
              <a:srgbClr val="990099"/>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5893" y="1560352"/>
            <a:ext cx="8363823" cy="4247317"/>
          </a:xfrm>
          <a:prstGeom prst="rect">
            <a:avLst/>
          </a:prstGeom>
          <a:noFill/>
        </p:spPr>
        <p:txBody>
          <a:bodyPr wrap="square" rtlCol="0">
            <a:spAutoFit/>
          </a:bodyPr>
          <a:lstStyle/>
          <a:p>
            <a:r>
              <a:rPr lang="en-US" sz="3000" dirty="0"/>
              <a:t>“Forgiveness means you give up your right to revenge. You choose not to keep score or get even. </a:t>
            </a:r>
            <a:r>
              <a:rPr lang="en-US" sz="3000" dirty="0" err="1"/>
              <a:t>Unforgiveness</a:t>
            </a:r>
            <a:r>
              <a:rPr lang="en-US" sz="3000" dirty="0"/>
              <a:t> allows who we are to be defined by the hurts we’ve known and leads to a victim mentality, leaving us expecting to be hurt again. We become negative and defensive, and communication becomes impossible. Forgiveness releases us from past injustices, from keeping score and from lashing out at other people.”</a:t>
            </a:r>
          </a:p>
        </p:txBody>
      </p:sp>
    </p:spTree>
    <p:extLst>
      <p:ext uri="{BB962C8B-B14F-4D97-AF65-F5344CB8AC3E}">
        <p14:creationId xmlns:p14="http://schemas.microsoft.com/office/powerpoint/2010/main" val="1736152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49" y="197582"/>
            <a:ext cx="8737415" cy="6161273"/>
          </a:xfrm>
          <a:prstGeom prst="rect">
            <a:avLst/>
          </a:prstGeom>
        </p:spPr>
      </p:pic>
      <p:sp>
        <p:nvSpPr>
          <p:cNvPr id="2" name="Title 1"/>
          <p:cNvSpPr>
            <a:spLocks noGrp="1"/>
          </p:cNvSpPr>
          <p:nvPr>
            <p:ph type="title"/>
          </p:nvPr>
        </p:nvSpPr>
        <p:spPr>
          <a:xfrm>
            <a:off x="385893" y="205738"/>
            <a:ext cx="8363823" cy="1136501"/>
          </a:xfrm>
        </p:spPr>
        <p:txBody>
          <a:bodyPr>
            <a:normAutofit/>
          </a:bodyPr>
          <a:lstStyle/>
          <a:p>
            <a:r>
              <a:rPr lang="en-US" dirty="0">
                <a:solidFill>
                  <a:schemeClr val="bg1"/>
                </a:solidFill>
                <a:effectLst>
                  <a:outerShdw blurRad="38100" dist="38100" dir="2700000" algn="tl">
                    <a:srgbClr val="000000">
                      <a:alpha val="43137"/>
                    </a:srgbClr>
                  </a:outerShdw>
                </a:effectLst>
              </a:rPr>
              <a:t>When is Our Heart Not Right?</a:t>
            </a:r>
          </a:p>
        </p:txBody>
      </p:sp>
      <p:sp>
        <p:nvSpPr>
          <p:cNvPr id="3" name="Content Placeholder 2"/>
          <p:cNvSpPr>
            <a:spLocks noGrp="1"/>
          </p:cNvSpPr>
          <p:nvPr>
            <p:ph idx="1"/>
          </p:nvPr>
        </p:nvSpPr>
        <p:spPr>
          <a:xfrm>
            <a:off x="385893" y="1540399"/>
            <a:ext cx="8363823" cy="4826612"/>
          </a:xfrm>
        </p:spPr>
        <p:txBody>
          <a:bodyPr>
            <a:normAutofit/>
          </a:bodyPr>
          <a:lstStyle/>
          <a:p>
            <a:r>
              <a:rPr lang="en-US" dirty="0">
                <a:solidFill>
                  <a:srgbClr val="990099"/>
                </a:solidFill>
              </a:rPr>
              <a:t> Are services boring?</a:t>
            </a:r>
          </a:p>
          <a:p>
            <a:pPr lvl="1"/>
            <a:r>
              <a:rPr lang="en-US" dirty="0">
                <a:solidFill>
                  <a:srgbClr val="C00000"/>
                </a:solidFill>
              </a:rPr>
              <a:t> Psalm 122:1</a:t>
            </a:r>
          </a:p>
          <a:p>
            <a:r>
              <a:rPr lang="en-US" dirty="0">
                <a:solidFill>
                  <a:srgbClr val="990099"/>
                </a:solidFill>
              </a:rPr>
              <a:t> Do we love Bible study?</a:t>
            </a:r>
          </a:p>
          <a:p>
            <a:pPr lvl="1"/>
            <a:r>
              <a:rPr lang="en-US" dirty="0">
                <a:solidFill>
                  <a:srgbClr val="C00000"/>
                </a:solidFill>
              </a:rPr>
              <a:t> 2 Timothy 2:15</a:t>
            </a:r>
          </a:p>
          <a:p>
            <a:pPr lvl="1"/>
            <a:r>
              <a:rPr lang="en-US" dirty="0">
                <a:solidFill>
                  <a:srgbClr val="C00000"/>
                </a:solidFill>
              </a:rPr>
              <a:t> 1 Peter 3:15</a:t>
            </a:r>
          </a:p>
          <a:p>
            <a:r>
              <a:rPr lang="en-US" dirty="0">
                <a:solidFill>
                  <a:srgbClr val="990099"/>
                </a:solidFill>
              </a:rPr>
              <a:t> Do we enjoy being with each other?</a:t>
            </a:r>
          </a:p>
          <a:p>
            <a:pPr lvl="1"/>
            <a:r>
              <a:rPr lang="en-US" dirty="0">
                <a:solidFill>
                  <a:srgbClr val="C00000"/>
                </a:solidFill>
              </a:rPr>
              <a:t> 1 Corinthians 15:33</a:t>
            </a:r>
            <a:endParaRPr lang="en-US" dirty="0"/>
          </a:p>
        </p:txBody>
      </p:sp>
      <p:cxnSp>
        <p:nvCxnSpPr>
          <p:cNvPr id="6" name="Straight Connector 5"/>
          <p:cNvCxnSpPr/>
          <p:nvPr/>
        </p:nvCxnSpPr>
        <p:spPr>
          <a:xfrm flipV="1">
            <a:off x="352337" y="1333850"/>
            <a:ext cx="8430936" cy="8389"/>
          </a:xfrm>
          <a:prstGeom prst="line">
            <a:avLst/>
          </a:prstGeom>
          <a:ln w="76200">
            <a:solidFill>
              <a:srgbClr val="990099"/>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7511" y="1540399"/>
            <a:ext cx="3442206" cy="26373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48192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3">
                                            <p:txEl>
                                              <p:pRg st="3" end="3"/>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
                                            <p:txEl>
                                              <p:pRg st="4" end="4"/>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childTnLst>
                          </p:cTn>
                        </p:par>
                        <p:par>
                          <p:cTn id="35" fill="hold">
                            <p:stCondLst>
                              <p:cond delay="500"/>
                            </p:stCondLst>
                            <p:childTnLst>
                              <p:par>
                                <p:cTn id="36" presetID="53" presetClass="entr" presetSubtype="16"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p:cTn id="3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49" y="197582"/>
            <a:ext cx="8737415" cy="6161273"/>
          </a:xfrm>
          <a:prstGeom prst="rect">
            <a:avLst/>
          </a:prstGeom>
        </p:spPr>
      </p:pic>
      <p:sp>
        <p:nvSpPr>
          <p:cNvPr id="2" name="Title 1"/>
          <p:cNvSpPr>
            <a:spLocks noGrp="1"/>
          </p:cNvSpPr>
          <p:nvPr>
            <p:ph type="title"/>
          </p:nvPr>
        </p:nvSpPr>
        <p:spPr>
          <a:xfrm>
            <a:off x="385893" y="205738"/>
            <a:ext cx="8363823" cy="1136501"/>
          </a:xfrm>
        </p:spPr>
        <p:txBody>
          <a:bodyPr>
            <a:normAutofit/>
          </a:bodyPr>
          <a:lstStyle/>
          <a:p>
            <a:r>
              <a:rPr lang="en-US" dirty="0">
                <a:solidFill>
                  <a:schemeClr val="bg1"/>
                </a:solidFill>
                <a:effectLst>
                  <a:outerShdw blurRad="38100" dist="38100" dir="2700000" algn="tl">
                    <a:srgbClr val="000000">
                      <a:alpha val="43137"/>
                    </a:srgbClr>
                  </a:outerShdw>
                </a:effectLst>
              </a:rPr>
              <a:t>When is Our Heart Not Right?</a:t>
            </a:r>
          </a:p>
        </p:txBody>
      </p:sp>
      <p:sp>
        <p:nvSpPr>
          <p:cNvPr id="3" name="Content Placeholder 2"/>
          <p:cNvSpPr>
            <a:spLocks noGrp="1"/>
          </p:cNvSpPr>
          <p:nvPr>
            <p:ph idx="1"/>
          </p:nvPr>
        </p:nvSpPr>
        <p:spPr>
          <a:xfrm>
            <a:off x="385893" y="1540399"/>
            <a:ext cx="8363823" cy="4826612"/>
          </a:xfrm>
        </p:spPr>
        <p:txBody>
          <a:bodyPr>
            <a:normAutofit/>
          </a:bodyPr>
          <a:lstStyle/>
          <a:p>
            <a:r>
              <a:rPr lang="en-US" dirty="0">
                <a:solidFill>
                  <a:srgbClr val="990099"/>
                </a:solidFill>
              </a:rPr>
              <a:t> Do we get upset when we are rebuked?</a:t>
            </a:r>
          </a:p>
          <a:p>
            <a:pPr lvl="1"/>
            <a:r>
              <a:rPr lang="en-US" dirty="0">
                <a:solidFill>
                  <a:srgbClr val="C00000"/>
                </a:solidFill>
              </a:rPr>
              <a:t> Proverbs 9:7-9</a:t>
            </a:r>
          </a:p>
          <a:p>
            <a:r>
              <a:rPr lang="en-US" dirty="0">
                <a:solidFill>
                  <a:srgbClr val="990099"/>
                </a:solidFill>
              </a:rPr>
              <a:t> Are we interested in souls?</a:t>
            </a:r>
          </a:p>
          <a:p>
            <a:pPr lvl="1"/>
            <a:r>
              <a:rPr lang="en-US" dirty="0">
                <a:solidFill>
                  <a:srgbClr val="C00000"/>
                </a:solidFill>
              </a:rPr>
              <a:t> Proverbs 11:30</a:t>
            </a:r>
            <a:endParaRPr lang="en-US" dirty="0"/>
          </a:p>
        </p:txBody>
      </p:sp>
      <p:cxnSp>
        <p:nvCxnSpPr>
          <p:cNvPr id="6" name="Straight Connector 5"/>
          <p:cNvCxnSpPr/>
          <p:nvPr/>
        </p:nvCxnSpPr>
        <p:spPr>
          <a:xfrm flipV="1">
            <a:off x="352337" y="1333850"/>
            <a:ext cx="8430936" cy="8389"/>
          </a:xfrm>
          <a:prstGeom prst="line">
            <a:avLst/>
          </a:prstGeom>
          <a:ln w="76200">
            <a:solidFill>
              <a:srgbClr val="990099"/>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5046" y="3212983"/>
            <a:ext cx="4974670" cy="248130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90405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3">
                                            <p:txEl>
                                              <p:pRg st="3" end="3"/>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49" y="197582"/>
            <a:ext cx="8737415" cy="6161273"/>
          </a:xfrm>
          <a:prstGeom prst="rect">
            <a:avLst/>
          </a:prstGeom>
        </p:spPr>
      </p:pic>
      <p:sp>
        <p:nvSpPr>
          <p:cNvPr id="2" name="Title 1"/>
          <p:cNvSpPr>
            <a:spLocks noGrp="1"/>
          </p:cNvSpPr>
          <p:nvPr>
            <p:ph type="title"/>
          </p:nvPr>
        </p:nvSpPr>
        <p:spPr>
          <a:xfrm>
            <a:off x="385893" y="205738"/>
            <a:ext cx="8363823" cy="1136501"/>
          </a:xfrm>
        </p:spPr>
        <p:txBody>
          <a:bodyPr>
            <a:normAutofit/>
          </a:bodyPr>
          <a:lstStyle/>
          <a:p>
            <a:r>
              <a:rPr lang="en-US" dirty="0">
                <a:solidFill>
                  <a:schemeClr val="bg1"/>
                </a:solidFill>
                <a:effectLst>
                  <a:outerShdw blurRad="38100" dist="38100" dir="2700000" algn="tl">
                    <a:srgbClr val="000000">
                      <a:alpha val="43137"/>
                    </a:srgbClr>
                  </a:outerShdw>
                </a:effectLst>
              </a:rPr>
              <a:t>How Can We Improve Our Hearts?</a:t>
            </a:r>
          </a:p>
        </p:txBody>
      </p:sp>
      <p:sp>
        <p:nvSpPr>
          <p:cNvPr id="3" name="Content Placeholder 2"/>
          <p:cNvSpPr>
            <a:spLocks noGrp="1"/>
          </p:cNvSpPr>
          <p:nvPr>
            <p:ph idx="1"/>
          </p:nvPr>
        </p:nvSpPr>
        <p:spPr>
          <a:xfrm>
            <a:off x="385893" y="1540399"/>
            <a:ext cx="8363823" cy="4826612"/>
          </a:xfrm>
        </p:spPr>
        <p:txBody>
          <a:bodyPr>
            <a:normAutofit/>
          </a:bodyPr>
          <a:lstStyle/>
          <a:p>
            <a:r>
              <a:rPr lang="en-US" dirty="0">
                <a:solidFill>
                  <a:srgbClr val="990099"/>
                </a:solidFill>
              </a:rPr>
              <a:t> Let wisdom reign</a:t>
            </a:r>
          </a:p>
          <a:p>
            <a:pPr lvl="1"/>
            <a:r>
              <a:rPr lang="en-US" dirty="0">
                <a:solidFill>
                  <a:srgbClr val="C00000"/>
                </a:solidFill>
              </a:rPr>
              <a:t> Proverbs 23:23</a:t>
            </a:r>
          </a:p>
          <a:p>
            <a:pPr lvl="1"/>
            <a:r>
              <a:rPr lang="en-US" dirty="0">
                <a:solidFill>
                  <a:srgbClr val="C00000"/>
                </a:solidFill>
              </a:rPr>
              <a:t> Colossians 3:16</a:t>
            </a:r>
          </a:p>
          <a:p>
            <a:r>
              <a:rPr lang="en-US" dirty="0">
                <a:solidFill>
                  <a:srgbClr val="990099"/>
                </a:solidFill>
              </a:rPr>
              <a:t> Feed our minds with</a:t>
            </a:r>
            <a:br>
              <a:rPr lang="en-US" dirty="0">
                <a:solidFill>
                  <a:srgbClr val="990099"/>
                </a:solidFill>
              </a:rPr>
            </a:br>
            <a:r>
              <a:rPr lang="en-US" dirty="0">
                <a:solidFill>
                  <a:srgbClr val="990099"/>
                </a:solidFill>
              </a:rPr>
              <a:t> wholesome things</a:t>
            </a:r>
          </a:p>
          <a:p>
            <a:pPr lvl="1"/>
            <a:r>
              <a:rPr lang="en-US" dirty="0">
                <a:solidFill>
                  <a:srgbClr val="C00000"/>
                </a:solidFill>
              </a:rPr>
              <a:t> Philippians 4:8</a:t>
            </a:r>
          </a:p>
          <a:p>
            <a:r>
              <a:rPr lang="en-US" dirty="0">
                <a:solidFill>
                  <a:srgbClr val="990099"/>
                </a:solidFill>
              </a:rPr>
              <a:t> Purpose to do good</a:t>
            </a:r>
          </a:p>
          <a:p>
            <a:pPr lvl="1"/>
            <a:r>
              <a:rPr lang="en-US" dirty="0">
                <a:solidFill>
                  <a:srgbClr val="C00000"/>
                </a:solidFill>
              </a:rPr>
              <a:t> Acts 11:23</a:t>
            </a:r>
          </a:p>
          <a:p>
            <a:pPr lvl="1"/>
            <a:r>
              <a:rPr lang="en-US" dirty="0">
                <a:solidFill>
                  <a:srgbClr val="C00000"/>
                </a:solidFill>
              </a:rPr>
              <a:t> Ezra 7:10</a:t>
            </a:r>
            <a:endParaRPr lang="en-US" dirty="0"/>
          </a:p>
        </p:txBody>
      </p:sp>
      <p:cxnSp>
        <p:nvCxnSpPr>
          <p:cNvPr id="6" name="Straight Connector 5"/>
          <p:cNvCxnSpPr/>
          <p:nvPr/>
        </p:nvCxnSpPr>
        <p:spPr>
          <a:xfrm flipV="1">
            <a:off x="352337" y="1333850"/>
            <a:ext cx="8430936" cy="8389"/>
          </a:xfrm>
          <a:prstGeom prst="line">
            <a:avLst/>
          </a:prstGeom>
          <a:ln w="76200">
            <a:solidFill>
              <a:srgbClr val="990099"/>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7167" y="1532010"/>
            <a:ext cx="4177717" cy="4145432"/>
          </a:xfrm>
          <a:prstGeom prst="rect">
            <a:avLst/>
          </a:prstGeom>
          <a:ln>
            <a:noFill/>
          </a:ln>
          <a:effectLst>
            <a:softEdge rad="112500"/>
          </a:effectLst>
        </p:spPr>
      </p:pic>
    </p:spTree>
    <p:extLst>
      <p:ext uri="{BB962C8B-B14F-4D97-AF65-F5344CB8AC3E}">
        <p14:creationId xmlns:p14="http://schemas.microsoft.com/office/powerpoint/2010/main" val="2653478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5" dur="500"/>
                                        <p:tgtEl>
                                          <p:spTgt spid="3">
                                            <p:txEl>
                                              <p:pRg st="4" end="4"/>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p:cTn id="2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8" dur="500"/>
                                        <p:tgtEl>
                                          <p:spTgt spid="3">
                                            <p:txEl>
                                              <p:pRg st="5" end="5"/>
                                            </p:txEl>
                                          </p:spTgt>
                                        </p:tgtEl>
                                      </p:cBhvr>
                                    </p:animEffect>
                                  </p:childTnLst>
                                </p:cTn>
                              </p:par>
                            </p:childTnLst>
                          </p:cTn>
                        </p:par>
                        <p:par>
                          <p:cTn id="29" fill="hold">
                            <p:stCondLst>
                              <p:cond delay="500"/>
                            </p:stCondLst>
                            <p:childTnLst>
                              <p:par>
                                <p:cTn id="30" presetID="53" presetClass="entr" presetSubtype="16"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p:cTn id="3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3">
                                            <p:txEl>
                                              <p:pRg st="6" end="6"/>
                                            </p:txEl>
                                          </p:spTgt>
                                        </p:tgtEl>
                                      </p:cBhvr>
                                    </p:animEffect>
                                  </p:childTnLst>
                                </p:cTn>
                              </p:par>
                            </p:childTnLst>
                          </p:cTn>
                        </p:par>
                        <p:par>
                          <p:cTn id="35" fill="hold">
                            <p:stCondLst>
                              <p:cond delay="1000"/>
                            </p:stCondLst>
                            <p:childTnLst>
                              <p:par>
                                <p:cTn id="36" presetID="53" presetClass="entr" presetSubtype="16" fill="hold"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p:cTn id="3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ichie Thetford - Calibr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ichie Thetford - Calibri" id="{60C5E995-AF28-4EE1-9003-B390AD815DEB}" vid="{AC89E10D-1184-48DE-B699-25A411C4EEAF}"/>
    </a:ext>
  </a:extLst>
</a:theme>
</file>

<file path=docProps/app.xml><?xml version="1.0" encoding="utf-8"?>
<Properties xmlns="http://schemas.openxmlformats.org/officeDocument/2006/extended-properties" xmlns:vt="http://schemas.openxmlformats.org/officeDocument/2006/docPropsVTypes">
  <Template>Richie Thetford - Calibri</Template>
  <TotalTime>93</TotalTime>
  <Words>348</Words>
  <Application>Microsoft Office PowerPoint</Application>
  <PresentationFormat>On-screen Show (4:3)</PresentationFormat>
  <Paragraphs>66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Richie Thetford - Calibri</vt:lpstr>
      <vt:lpstr>Drawing Close to God is a Matter of HEART</vt:lpstr>
      <vt:lpstr>Simon the Sorcerer</vt:lpstr>
      <vt:lpstr>Simon the Sorcerer</vt:lpstr>
      <vt:lpstr>Depends on Our Heart</vt:lpstr>
      <vt:lpstr>Depends on Our Heart</vt:lpstr>
      <vt:lpstr>SINGLE PARENT FAMILY MAGAZINE</vt:lpstr>
      <vt:lpstr>When is Our Heart Not Right?</vt:lpstr>
      <vt:lpstr>When is Our Heart Not Right?</vt:lpstr>
      <vt:lpstr>How Can We Improve Our Hearts?</vt:lpstr>
      <vt:lpstr>How Can We Improve Our Hearts?</vt:lpstr>
      <vt:lpstr>Drawing Close to God is a Matter of HEART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Drawing Close to God is a Matter of HEART</dc:title>
  <dc:creator>Richard Thetford</dc:creator>
  <cp:lastModifiedBy>Richard Thetford</cp:lastModifiedBy>
  <cp:revision>16</cp:revision>
  <dcterms:created xsi:type="dcterms:W3CDTF">2016-09-23T17:28:03Z</dcterms:created>
  <dcterms:modified xsi:type="dcterms:W3CDTF">2017-01-30T02:19:09Z</dcterms:modified>
</cp:coreProperties>
</file>