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5" r:id="rId5"/>
    <p:sldId id="262" r:id="rId6"/>
    <p:sldId id="259" r:id="rId7"/>
    <p:sldId id="263" r:id="rId8"/>
  </p:sldIdLst>
  <p:sldSz cx="9144000" cy="6858000" type="screen4x3"/>
  <p:notesSz cx="9290050" cy="7004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00"/>
    <a:srgbClr val="FFFFC1"/>
    <a:srgbClr val="003300"/>
    <a:srgbClr val="FF7C80"/>
    <a:srgbClr val="FFFF00"/>
    <a:srgbClr val="FF0000"/>
    <a:srgbClr val="FF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 altLang="en-US" dirty="0">
                <a:latin typeface="Calibri" panose="020F0502020204030204" pitchFamily="34" charset="0"/>
              </a:rPr>
              <a:t>Don't Get Swallowed Up In Sin!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 altLang="en-US" dirty="0">
                <a:latin typeface="Calibri" panose="020F0502020204030204" pitchFamily="34" charset="0"/>
              </a:rPr>
              <a:t>Richie Thetford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1F0992A-A867-4C01-8B6A-A0E9D0C26149}" type="slidenum">
              <a:rPr lang="en-US" altLang="en-US">
                <a:latin typeface="Calibri" panose="020F0502020204030204" pitchFamily="34" charset="0"/>
              </a:rPr>
              <a:pPr/>
              <a:t>‹#›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anose="020F0502020204030204" pitchFamily="34" charset="0"/>
              </a:defRPr>
            </a:lvl1pPr>
          </a:lstStyle>
          <a:p>
            <a:r>
              <a:rPr lang="en-US" altLang="en-US" dirty="0"/>
              <a:t>Don't Get Swallowed Up In Sin!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25463"/>
            <a:ext cx="3502025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32675" cy="315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anose="020F0502020204030204" pitchFamily="34" charset="0"/>
              </a:defRPr>
            </a:lvl1pPr>
          </a:lstStyle>
          <a:p>
            <a:r>
              <a:rPr lang="en-US" altLang="en-US" dirty="0"/>
              <a:t>Richie Thetford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anose="020F0502020204030204" pitchFamily="34" charset="0"/>
              </a:defRPr>
            </a:lvl1pPr>
          </a:lstStyle>
          <a:p>
            <a:fld id="{A2C802E1-B2C4-41DB-8103-4BC80DF3F2E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 dirty="0"/>
              <a:t>Don't Get Swallowed Up In Sin!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 dirty="0"/>
              <a:t>Richie Thetford</a:t>
            </a: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83F55-F6F0-45DD-A128-311C6CF258E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2575091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5F4AC-DE37-4242-93B7-91EF1400269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83404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D6A9B-17AC-4459-A59E-5CD386CDA80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6989213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DE3F9-0047-445E-B91A-23994B0D2D3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7536872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0DA1F-3075-4431-B7FB-E700477BED2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826726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03939-4A4F-4496-B113-F36DF7C7507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0781203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6DE3C-C07F-4835-9573-5F3AFE6426B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6863368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3B7F7-4751-464A-9314-D02A2953EB2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3600751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0A9C4-7630-400F-A551-E4A38ADAE29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626918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2A1FA-4927-43A1-AD50-5445361EAB2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0885567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77E4A-9B12-4B71-874A-FAAADEC9F7C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2155294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600"/>
            </a:gs>
            <a:gs pos="50000">
              <a:srgbClr val="FFFFC1"/>
            </a:gs>
            <a:gs pos="100000">
              <a:srgbClr val="002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8C2CE676-5C6D-4635-9301-9CDF343FC75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673807"/>
              </p:ext>
            </p:extLst>
          </p:nvPr>
        </p:nvGraphicFramePr>
        <p:xfrm>
          <a:off x="0" y="790575"/>
          <a:ext cx="9144000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Drawing" r:id="rId4" imgW="2981160" imgH="1495440" progId="Presentations.Drawing.11">
                  <p:embed/>
                </p:oleObj>
              </mc:Choice>
              <mc:Fallback>
                <p:oleObj name="Drawing" r:id="rId4" imgW="2981160" imgH="1495440" progId="Presentations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90575"/>
                        <a:ext cx="9144000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457200" y="209550"/>
            <a:ext cx="830580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chemeClr val="tx1"/>
                  </a:outerShdw>
                </a:effectLst>
                <a:latin typeface="Calibri" panose="020F0502020204030204" pitchFamily="34" charset="0"/>
              </a:rPr>
              <a:t>Don't Get Swallowed Up In Sin!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4648200"/>
            <a:ext cx="9144000" cy="22098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52400" y="4661118"/>
            <a:ext cx="8839200" cy="181588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And the LORD God commanded the man, saying, “Of every tree of the garden you may freely eat; but of the tree of the knowledge of good and evil you shall not eat, for in the day that you eat of it you shall surely die.” 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81000" y="3925669"/>
            <a:ext cx="3352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Genesis 2:16-17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53200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        www.thetfordcountry.com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0" y="76200"/>
          <a:ext cx="43434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Drawing" r:id="rId3" imgW="2981160" imgH="1495440" progId="Presentations.Drawing.11">
                  <p:embed/>
                </p:oleObj>
              </mc:Choice>
              <mc:Fallback>
                <p:oleObj name="Drawing" r:id="rId3" imgW="2981160" imgH="1495440" progId="Presentations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"/>
                        <a:ext cx="43434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419600" y="457200"/>
            <a:ext cx="4495800" cy="114300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5400" b="1" dirty="0">
                <a:solidFill>
                  <a:srgbClr val="FFFF00"/>
                </a:solidFill>
                <a:latin typeface="Calibri" panose="020F0502020204030204" pitchFamily="34" charset="0"/>
              </a:rPr>
              <a:t>What Is </a:t>
            </a:r>
            <a:r>
              <a:rPr lang="en-US" altLang="en-US" sz="5400" b="1" dirty="0">
                <a:solidFill>
                  <a:srgbClr val="FF0000"/>
                </a:solidFill>
                <a:latin typeface="Calibri" panose="020F0502020204030204" pitchFamily="34" charset="0"/>
              </a:rPr>
              <a:t>Sin</a:t>
            </a:r>
            <a:r>
              <a:rPr lang="en-US" altLang="en-US" sz="5400" b="1" dirty="0">
                <a:solidFill>
                  <a:srgbClr val="FFFF00"/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1905000"/>
            <a:ext cx="9144000" cy="9144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52400" y="2819400"/>
            <a:ext cx="8839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latin typeface="Calibri" panose="020F0502020204030204" pitchFamily="34" charset="0"/>
              </a:rPr>
              <a:t>The violation of one’s conscience is </a:t>
            </a:r>
            <a:r>
              <a:rPr lang="en-US" alt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sin</a:t>
            </a:r>
          </a:p>
          <a:p>
            <a:pPr lvl="1"/>
            <a:r>
              <a:rPr lang="en-US" altLang="en-US" sz="3000" dirty="0">
                <a:solidFill>
                  <a:srgbClr val="C00000"/>
                </a:solidFill>
                <a:latin typeface="Calibri" panose="020F0502020204030204" pitchFamily="34" charset="0"/>
              </a:rPr>
              <a:t>Romans 14:23; James 4:17</a:t>
            </a:r>
          </a:p>
          <a:p>
            <a:r>
              <a:rPr lang="en-US" altLang="en-US" b="1" dirty="0">
                <a:latin typeface="Calibri" panose="020F0502020204030204" pitchFamily="34" charset="0"/>
              </a:rPr>
              <a:t>Adam and Eve’s disobedience was considered </a:t>
            </a:r>
            <a:r>
              <a:rPr lang="en-US" alt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sin</a:t>
            </a:r>
            <a:endParaRPr lang="en-US" altLang="en-US" b="1" dirty="0">
              <a:latin typeface="Calibri" panose="020F0502020204030204" pitchFamily="34" charset="0"/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4724400"/>
            <a:ext cx="9144000" cy="0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914400" y="1981200"/>
            <a:ext cx="80772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is a violation of the Word of God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04800" y="1973759"/>
            <a:ext cx="1066800" cy="769441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latin typeface="Calibri" panose="020F0502020204030204" pitchFamily="34" charset="0"/>
              </a:rPr>
              <a:t>Sin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52400" y="5004137"/>
            <a:ext cx="883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000" dirty="0">
                <a:latin typeface="Calibri" panose="020F0502020204030204" pitchFamily="34" charset="0"/>
              </a:rPr>
              <a:t>“Whoever commits sin also commits lawlessness,</a:t>
            </a:r>
            <a:br>
              <a:rPr lang="en-US" altLang="en-US" sz="3000" dirty="0">
                <a:latin typeface="Calibri" panose="020F0502020204030204" pitchFamily="34" charset="0"/>
              </a:rPr>
            </a:br>
            <a:r>
              <a:rPr lang="en-US" altLang="en-US" sz="3000" dirty="0">
                <a:latin typeface="Calibri" panose="020F0502020204030204" pitchFamily="34" charset="0"/>
              </a:rPr>
              <a:t>and sin is lawlessness.” </a:t>
            </a:r>
            <a:r>
              <a:rPr lang="en-US" altLang="en-US" sz="2400" dirty="0">
                <a:latin typeface="Calibri" panose="020F0502020204030204" pitchFamily="34" charset="0"/>
              </a:rPr>
              <a:t>(1 John 3:4)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6553200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        www.thetfordcountry.com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31" grpId="0"/>
      <p:bldP spid="5132" grpId="0"/>
      <p:bldP spid="51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0" y="76200"/>
          <a:ext cx="43434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Drawing" r:id="rId3" imgW="2981160" imgH="1495440" progId="Presentations.Drawing.11">
                  <p:embed/>
                </p:oleObj>
              </mc:Choice>
              <mc:Fallback>
                <p:oleObj name="Drawing" r:id="rId3" imgW="2981160" imgH="1495440" progId="Presentations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"/>
                        <a:ext cx="43434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419600" y="457200"/>
            <a:ext cx="4495800" cy="114300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5400" b="1" dirty="0">
                <a:solidFill>
                  <a:srgbClr val="FF0000"/>
                </a:solidFill>
                <a:latin typeface="Calibri" panose="020F0502020204030204" pitchFamily="34" charset="0"/>
              </a:rPr>
              <a:t>Sin</a:t>
            </a:r>
            <a:r>
              <a:rPr lang="en-US" altLang="en-US" sz="5400" b="1" dirty="0">
                <a:solidFill>
                  <a:srgbClr val="FFFF00"/>
                </a:solidFill>
                <a:latin typeface="Calibri" panose="020F0502020204030204" pitchFamily="34" charset="0"/>
              </a:rPr>
              <a:t> Is </a:t>
            </a:r>
            <a:r>
              <a:rPr lang="en-US" altLang="en-US" sz="5400" b="1" dirty="0">
                <a:solidFill>
                  <a:srgbClr val="FF0000"/>
                </a:solidFill>
                <a:latin typeface="Calibri" panose="020F0502020204030204" pitchFamily="34" charset="0"/>
              </a:rPr>
              <a:t>Sin</a:t>
            </a:r>
            <a:r>
              <a:rPr lang="en-US" altLang="en-US" sz="5400" b="1" dirty="0">
                <a:solidFill>
                  <a:srgbClr val="FFFF00"/>
                </a:solidFill>
                <a:latin typeface="Calibri" panose="020F0502020204030204" pitchFamily="34" charset="0"/>
              </a:rPr>
              <a:t>!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2400" y="1905000"/>
            <a:ext cx="8839200" cy="3733800"/>
          </a:xfrm>
          <a:prstGeom prst="rect">
            <a:avLst/>
          </a:prstGeom>
          <a:solidFill>
            <a:srgbClr val="FFFF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latin typeface="Calibri" panose="020F0502020204030204" pitchFamily="34" charset="0"/>
              </a:rPr>
              <a:t>God calls sin ---- sin!</a:t>
            </a:r>
          </a:p>
          <a:p>
            <a:pPr lvl="1"/>
            <a:r>
              <a:rPr lang="en-US" altLang="en-US" sz="3000" dirty="0">
                <a:latin typeface="Calibri" panose="020F0502020204030204" pitchFamily="34" charset="0"/>
              </a:rPr>
              <a:t>No little or big sin – All transgression is sin</a:t>
            </a:r>
          </a:p>
          <a:p>
            <a:pPr lvl="1"/>
            <a:r>
              <a:rPr lang="en-US" altLang="en-US" sz="3000" dirty="0">
                <a:latin typeface="Calibri" panose="020F0502020204030204" pitchFamily="34" charset="0"/>
              </a:rPr>
              <a:t>Sin brings forth death</a:t>
            </a:r>
          </a:p>
          <a:p>
            <a:pPr lvl="2"/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 James 1:15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53200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        www.thetfordcountry.com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0" y="76200"/>
          <a:ext cx="43434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Drawing" r:id="rId3" imgW="2981160" imgH="1495440" progId="Presentations.Drawing.11">
                  <p:embed/>
                </p:oleObj>
              </mc:Choice>
              <mc:Fallback>
                <p:oleObj name="Drawing" r:id="rId3" imgW="2981160" imgH="1495440" progId="Presentations.Drawing.11">
                  <p:embed/>
                  <p:pic>
                    <p:nvPicPr>
                      <p:cNvPr id="71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"/>
                        <a:ext cx="43434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419600" y="457200"/>
            <a:ext cx="4495800" cy="114300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5400" b="1" dirty="0">
                <a:solidFill>
                  <a:srgbClr val="FF0000"/>
                </a:solidFill>
                <a:latin typeface="Calibri" panose="020F0502020204030204" pitchFamily="34" charset="0"/>
              </a:rPr>
              <a:t>Sin</a:t>
            </a:r>
            <a:r>
              <a:rPr lang="en-US" altLang="en-US" sz="5400" b="1" dirty="0">
                <a:solidFill>
                  <a:srgbClr val="FFFF00"/>
                </a:solidFill>
                <a:latin typeface="Calibri" panose="020F0502020204030204" pitchFamily="34" charset="0"/>
              </a:rPr>
              <a:t> Is </a:t>
            </a:r>
            <a:r>
              <a:rPr lang="en-US" altLang="en-US" sz="5400" b="1" dirty="0">
                <a:solidFill>
                  <a:srgbClr val="FF0000"/>
                </a:solidFill>
                <a:latin typeface="Calibri" panose="020F0502020204030204" pitchFamily="34" charset="0"/>
              </a:rPr>
              <a:t>Sin</a:t>
            </a:r>
            <a:r>
              <a:rPr lang="en-US" altLang="en-US" sz="5400" b="1" dirty="0">
                <a:solidFill>
                  <a:srgbClr val="FFFF00"/>
                </a:solidFill>
                <a:latin typeface="Calibri" panose="020F0502020204030204" pitchFamily="34" charset="0"/>
              </a:rPr>
              <a:t>!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2400" y="1905000"/>
            <a:ext cx="8839200" cy="3733800"/>
          </a:xfrm>
          <a:prstGeom prst="rect">
            <a:avLst/>
          </a:prstGeom>
          <a:solidFill>
            <a:srgbClr val="FFFF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000" b="1" dirty="0">
                <a:latin typeface="Calibri" panose="020F0502020204030204" pitchFamily="34" charset="0"/>
              </a:rPr>
              <a:t>Some Christians think they have not sinned but rather “made a mistake”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</a:rPr>
              <a:t>Moses – a mistake or sin? </a:t>
            </a:r>
            <a:r>
              <a:rPr lang="en-US" altLang="en-US" dirty="0">
                <a:solidFill>
                  <a:srgbClr val="C00000"/>
                </a:solidFill>
                <a:latin typeface="Calibri" panose="020F0502020204030204" pitchFamily="34" charset="0"/>
              </a:rPr>
              <a:t>(</a:t>
            </a:r>
            <a:r>
              <a:rPr lang="en-US" altLang="en-US" dirty="0" err="1">
                <a:solidFill>
                  <a:srgbClr val="C00000"/>
                </a:solidFill>
                <a:latin typeface="Calibri" panose="020F0502020204030204" pitchFamily="34" charset="0"/>
              </a:rPr>
              <a:t>Num</a:t>
            </a:r>
            <a:r>
              <a:rPr lang="en-US" altLang="en-US" dirty="0">
                <a:solidFill>
                  <a:srgbClr val="C00000"/>
                </a:solidFill>
                <a:latin typeface="Calibri" panose="020F0502020204030204" pitchFamily="34" charset="0"/>
              </a:rPr>
              <a:t> 20:12; </a:t>
            </a:r>
            <a:r>
              <a:rPr lang="en-US" altLang="en-US" dirty="0" err="1">
                <a:solidFill>
                  <a:srgbClr val="C00000"/>
                </a:solidFill>
                <a:latin typeface="Calibri" panose="020F0502020204030204" pitchFamily="34" charset="0"/>
              </a:rPr>
              <a:t>Deut</a:t>
            </a:r>
            <a:r>
              <a:rPr lang="en-US" altLang="en-US" dirty="0">
                <a:solidFill>
                  <a:srgbClr val="C00000"/>
                </a:solidFill>
                <a:latin typeface="Calibri" panose="020F0502020204030204" pitchFamily="34" charset="0"/>
              </a:rPr>
              <a:t> 34:4)</a:t>
            </a:r>
          </a:p>
          <a:p>
            <a:pPr lvl="1"/>
            <a:r>
              <a:rPr lang="en-US" altLang="en-US" dirty="0" err="1">
                <a:latin typeface="Calibri" panose="020F0502020204030204" pitchFamily="34" charset="0"/>
              </a:rPr>
              <a:t>Nadab</a:t>
            </a:r>
            <a:r>
              <a:rPr lang="en-US" altLang="en-US" dirty="0">
                <a:latin typeface="Calibri" panose="020F0502020204030204" pitchFamily="34" charset="0"/>
              </a:rPr>
              <a:t> and </a:t>
            </a:r>
            <a:r>
              <a:rPr lang="en-US" altLang="en-US" dirty="0" err="1">
                <a:latin typeface="Calibri" panose="020F0502020204030204" pitchFamily="34" charset="0"/>
              </a:rPr>
              <a:t>Abihu</a:t>
            </a:r>
            <a:r>
              <a:rPr lang="en-US" altLang="en-US" dirty="0">
                <a:latin typeface="Calibri" panose="020F0502020204030204" pitchFamily="34" charset="0"/>
              </a:rPr>
              <a:t> – a mistake or sin? </a:t>
            </a:r>
            <a:r>
              <a:rPr lang="en-US" altLang="en-US" dirty="0">
                <a:solidFill>
                  <a:srgbClr val="C00000"/>
                </a:solidFill>
                <a:latin typeface="Calibri" panose="020F0502020204030204" pitchFamily="34" charset="0"/>
              </a:rPr>
              <a:t>(Leviticus 10:1-2)</a:t>
            </a:r>
          </a:p>
          <a:p>
            <a:pPr lvl="1"/>
            <a:r>
              <a:rPr lang="en-US" altLang="en-US" dirty="0" err="1">
                <a:latin typeface="Calibri" panose="020F0502020204030204" pitchFamily="34" charset="0"/>
              </a:rPr>
              <a:t>Uzzah</a:t>
            </a:r>
            <a:r>
              <a:rPr lang="en-US" altLang="en-US" dirty="0">
                <a:latin typeface="Calibri" panose="020F0502020204030204" pitchFamily="34" charset="0"/>
              </a:rPr>
              <a:t> – a mistake or sin? </a:t>
            </a:r>
            <a:r>
              <a:rPr lang="en-US" altLang="en-US" dirty="0">
                <a:solidFill>
                  <a:srgbClr val="C00000"/>
                </a:solidFill>
                <a:latin typeface="Calibri" panose="020F0502020204030204" pitchFamily="34" charset="0"/>
              </a:rPr>
              <a:t>(2 Samuel 6:6-7)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4495800"/>
            <a:ext cx="9144000" cy="9906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0" y="4419600"/>
            <a:ext cx="9220200" cy="1066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Many Christians today have the idea that they can commit any type of sin and get by with 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553200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7891254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5638800"/>
            <a:ext cx="9144000" cy="519113"/>
          </a:xfrm>
          <a:prstGeom prst="rect">
            <a:avLst/>
          </a:prstGeom>
          <a:solidFill>
            <a:srgbClr val="002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0" y="76200"/>
          <a:ext cx="43434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Drawing" r:id="rId3" imgW="2981160" imgH="1495440" progId="Presentations.Drawing.11">
                  <p:embed/>
                </p:oleObj>
              </mc:Choice>
              <mc:Fallback>
                <p:oleObj name="Drawing" r:id="rId3" imgW="2981160" imgH="1495440" progId="Presentations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"/>
                        <a:ext cx="43434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419600" y="457200"/>
            <a:ext cx="4495800" cy="114300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5400" b="1" dirty="0">
                <a:solidFill>
                  <a:srgbClr val="FF0000"/>
                </a:solidFill>
                <a:latin typeface="Calibri" panose="020F0502020204030204" pitchFamily="34" charset="0"/>
              </a:rPr>
              <a:t>Sin</a:t>
            </a:r>
            <a:r>
              <a:rPr lang="en-US" altLang="en-US" sz="5400" b="1" dirty="0">
                <a:solidFill>
                  <a:srgbClr val="FFFF00"/>
                </a:solidFill>
                <a:latin typeface="Calibri" panose="020F0502020204030204" pitchFamily="34" charset="0"/>
              </a:rPr>
              <a:t> Is </a:t>
            </a:r>
            <a:r>
              <a:rPr lang="en-US" altLang="en-US" sz="5400" b="1" dirty="0">
                <a:solidFill>
                  <a:srgbClr val="FF0000"/>
                </a:solidFill>
                <a:latin typeface="Calibri" panose="020F0502020204030204" pitchFamily="34" charset="0"/>
              </a:rPr>
              <a:t>Sin</a:t>
            </a:r>
            <a:r>
              <a:rPr lang="en-US" altLang="en-US" sz="5400" b="1" dirty="0">
                <a:solidFill>
                  <a:srgbClr val="FFFF00"/>
                </a:solidFill>
                <a:latin typeface="Calibri" panose="020F0502020204030204" pitchFamily="34" charset="0"/>
              </a:rPr>
              <a:t>!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1905000"/>
            <a:ext cx="9144000" cy="598706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0" y="1857375"/>
            <a:ext cx="9220200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The Bible condemns many things</a:t>
            </a:r>
          </a:p>
        </p:txBody>
      </p:sp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 rot="20828633">
            <a:off x="773823" y="2209704"/>
            <a:ext cx="6505575" cy="28940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en-US" sz="3600" i="1" kern="10" normalizeH="1" dirty="0"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ibri" panose="020F0502020204030204" pitchFamily="34" charset="0"/>
              </a:rPr>
              <a:t>Mistake?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28600" y="56388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rgbClr val="FFFF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Galatians 5:19-21; Romans 1:16-32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76200" y="2438400"/>
            <a:ext cx="9067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algn="ctr" rotWithShape="0">
                    <a:srgbClr val="FF000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000" b="1" dirty="0">
                <a:latin typeface="Calibri" panose="020F0502020204030204" pitchFamily="34" charset="0"/>
              </a:rPr>
              <a:t>Divorcing for any reason – then remarrying</a:t>
            </a:r>
          </a:p>
          <a:p>
            <a:pPr lvl="1"/>
            <a:r>
              <a:rPr lang="en-US" altLang="en-US" dirty="0">
                <a:solidFill>
                  <a:srgbClr val="C00000"/>
                </a:solidFill>
                <a:latin typeface="Calibri" panose="020F0502020204030204" pitchFamily="34" charset="0"/>
              </a:rPr>
              <a:t>Matthew 19:9</a:t>
            </a:r>
          </a:p>
          <a:p>
            <a:r>
              <a:rPr lang="en-US" altLang="en-US" sz="3000" b="1" dirty="0">
                <a:latin typeface="Calibri" panose="020F0502020204030204" pitchFamily="34" charset="0"/>
              </a:rPr>
              <a:t>Fornication, adultery, stealing, covetousness</a:t>
            </a:r>
          </a:p>
          <a:p>
            <a:pPr lvl="1"/>
            <a:r>
              <a:rPr lang="en-US" altLang="en-US" dirty="0">
                <a:solidFill>
                  <a:srgbClr val="C00000"/>
                </a:solidFill>
                <a:latin typeface="Calibri" panose="020F0502020204030204" pitchFamily="34" charset="0"/>
              </a:rPr>
              <a:t>1 Corinthians 6:9-10</a:t>
            </a:r>
          </a:p>
          <a:p>
            <a:r>
              <a:rPr lang="en-US" altLang="en-US" sz="3000" b="1" dirty="0">
                <a:latin typeface="Calibri" panose="020F0502020204030204" pitchFamily="34" charset="0"/>
              </a:rPr>
              <a:t>Bad language; Abortion</a:t>
            </a:r>
          </a:p>
          <a:p>
            <a:pPr lvl="1"/>
            <a:r>
              <a:rPr lang="en-US" altLang="en-US" dirty="0">
                <a:solidFill>
                  <a:srgbClr val="C00000"/>
                </a:solidFill>
                <a:latin typeface="Calibri" panose="020F0502020204030204" pitchFamily="34" charset="0"/>
              </a:rPr>
              <a:t>Ephesians 4:29; Isaiah 49:5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553200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        www.thetfordcountry.com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256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5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5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5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5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5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5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5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5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5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1"/>
            </a:gs>
            <a:gs pos="50000">
              <a:srgbClr val="002600"/>
            </a:gs>
            <a:gs pos="100000">
              <a:srgbClr val="FFFFC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228600" y="376297"/>
            <a:ext cx="8686800" cy="1071503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2363" dir="842175" algn="ctr" rotWithShape="0">
                    <a:srgbClr val="002600"/>
                  </a:outerShdw>
                </a:effectLst>
                <a:latin typeface="Calibri" panose="020F0502020204030204" pitchFamily="34" charset="0"/>
              </a:rPr>
              <a:t>Live For God!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1447800"/>
            <a:ext cx="5105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 Peter 3:10-11</a:t>
            </a:r>
          </a:p>
          <a:p>
            <a:pPr algn="ctr"/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Romans 12:1-2</a:t>
            </a:r>
            <a:endParaRPr lang="en-US" alt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8600" y="4267200"/>
            <a:ext cx="495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“…He who abides in the doctrine of Christ has both the Father and the Son.”</a:t>
            </a:r>
          </a:p>
          <a:p>
            <a:pPr algn="ctr"/>
            <a:r>
              <a:rPr lang="en-US" alt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2 John 9b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52400" y="3048000"/>
            <a:ext cx="495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Calibri" panose="020F0502020204030204" pitchFamily="34" charset="0"/>
              </a:rPr>
              <a:t>Can’t serve two masters</a:t>
            </a:r>
          </a:p>
          <a:p>
            <a:pPr algn="ctr"/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Matthew 6:24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553200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        www.thetfordcountry.com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76400"/>
            <a:ext cx="3886200" cy="4038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76200" y="3200400"/>
            <a:ext cx="8991600" cy="6858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52400" y="14288"/>
          <a:ext cx="8763000" cy="333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Drawing" r:id="rId3" imgW="2981160" imgH="1495440" progId="Presentations.Drawing.11">
                  <p:embed/>
                </p:oleObj>
              </mc:Choice>
              <mc:Fallback>
                <p:oleObj name="Drawing" r:id="rId3" imgW="2981160" imgH="1495440" progId="Presentations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4288"/>
                        <a:ext cx="8763000" cy="333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" y="3184525"/>
            <a:ext cx="906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solidFill>
                  <a:srgbClr val="FFFF00"/>
                </a:solidFill>
                <a:latin typeface="Calibri" panose="020F0502020204030204" pitchFamily="34" charset="0"/>
              </a:rPr>
              <a:t>SIN</a:t>
            </a:r>
            <a:r>
              <a:rPr lang="en-US" altLang="en-US" sz="40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4000" dirty="0">
                <a:solidFill>
                  <a:schemeClr val="bg1"/>
                </a:solidFill>
                <a:latin typeface="Calibri" panose="020F0502020204030204" pitchFamily="34" charset="0"/>
              </a:rPr>
              <a:t>occurs when we </a:t>
            </a: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DISOBEY</a:t>
            </a:r>
            <a:r>
              <a:rPr lang="en-US" altLang="en-US" sz="4000" dirty="0">
                <a:solidFill>
                  <a:schemeClr val="bg1"/>
                </a:solidFill>
                <a:latin typeface="Calibri" panose="020F0502020204030204" pitchFamily="34" charset="0"/>
              </a:rPr>
              <a:t> God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3505200" y="3962400"/>
            <a:ext cx="2133600" cy="2057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6634" name="WordArt 10"/>
          <p:cNvSpPr>
            <a:spLocks noChangeArrowheads="1" noChangeShapeType="1" noTextEdit="1"/>
          </p:cNvSpPr>
          <p:nvPr/>
        </p:nvSpPr>
        <p:spPr bwMode="auto">
          <a:xfrm>
            <a:off x="3581400" y="4191000"/>
            <a:ext cx="1981200" cy="4762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alibri" panose="020F0502020204030204" pitchFamily="34" charset="0"/>
              </a:rPr>
              <a:t>John 14:15</a:t>
            </a:r>
          </a:p>
        </p:txBody>
      </p:sp>
      <p:sp>
        <p:nvSpPr>
          <p:cNvPr id="26635" name="WordArt 11"/>
          <p:cNvSpPr>
            <a:spLocks noChangeArrowheads="1" noChangeShapeType="1" noTextEdit="1"/>
          </p:cNvSpPr>
          <p:nvPr/>
        </p:nvSpPr>
        <p:spPr bwMode="auto">
          <a:xfrm>
            <a:off x="304800" y="4953000"/>
            <a:ext cx="8534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002600"/>
                  </a:outerShdw>
                </a:effectLst>
                <a:latin typeface="Calibri" panose="020F0502020204030204" pitchFamily="34" charset="0"/>
              </a:rPr>
              <a:t>Don't Get Swallowed Up In Sin!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rgbClr val="002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553200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			        www.thetfordcountry.com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321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Default Design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28</cp:revision>
  <dcterms:created xsi:type="dcterms:W3CDTF">2004-04-12T02:42:00Z</dcterms:created>
  <dcterms:modified xsi:type="dcterms:W3CDTF">2017-04-09T21:49:07Z</dcterms:modified>
</cp:coreProperties>
</file>