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91" d="100"/>
          <a:sy n="91" d="100"/>
        </p:scale>
        <p:origin x="7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5728-7F31-5BBA-D498-7518EB6DF6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2F2AD0-4D31-075C-9C3D-1011439E51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3A5E51-3DAA-626A-C4F7-5DE796A07A7B}"/>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5" name="Footer Placeholder 4">
            <a:extLst>
              <a:ext uri="{FF2B5EF4-FFF2-40B4-BE49-F238E27FC236}">
                <a16:creationId xmlns:a16="http://schemas.microsoft.com/office/drawing/2014/main" id="{402B6DE2-D281-03C1-16BE-16A509ECC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C3A02-45F4-D8CF-C3C9-C5D486B29181}"/>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17770291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D3F8-7C0D-6221-AD8B-03D8C2D9DC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5FEF97-DF39-2C4B-7064-DE3BC7D30E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7E433-777D-368C-66A8-70EDE5C0E0BA}"/>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5" name="Footer Placeholder 4">
            <a:extLst>
              <a:ext uri="{FF2B5EF4-FFF2-40B4-BE49-F238E27FC236}">
                <a16:creationId xmlns:a16="http://schemas.microsoft.com/office/drawing/2014/main" id="{5E791E0A-96FB-C149-2AE7-220049DE0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CDF7A-1309-F8A8-5096-08643B3A6A20}"/>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2456170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2B985C-2F07-E57C-EFFB-890842E11B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73B8CE-9635-4F25-AC8E-1BA8156C0B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FB970-9C3E-7A95-6A56-C29F754B4644}"/>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5" name="Footer Placeholder 4">
            <a:extLst>
              <a:ext uri="{FF2B5EF4-FFF2-40B4-BE49-F238E27FC236}">
                <a16:creationId xmlns:a16="http://schemas.microsoft.com/office/drawing/2014/main" id="{A1D6AE3A-C510-30C0-6AFB-E2C6CC8E2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0D9B2-4ABA-8500-3551-40DC2A537BED}"/>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40514610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2B2C-F165-9369-9110-595242362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2202C-66D0-AFCC-2B4C-8A7981F80D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86F111-1053-5AC3-F1A5-BCEE77620D6C}"/>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5" name="Footer Placeholder 4">
            <a:extLst>
              <a:ext uri="{FF2B5EF4-FFF2-40B4-BE49-F238E27FC236}">
                <a16:creationId xmlns:a16="http://schemas.microsoft.com/office/drawing/2014/main" id="{B9D196E1-FF97-AC52-7398-D91CAB595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5B128-DDFC-6B18-4FEE-B6F2CC7E81A3}"/>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27958816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B3EB-FF6E-9638-4C47-F8AF6B1C05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9E784-7A27-41D9-BB7A-88A6C9B25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ADC5A6-E714-2FE8-9C67-B5FB6ACA2A48}"/>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5" name="Footer Placeholder 4">
            <a:extLst>
              <a:ext uri="{FF2B5EF4-FFF2-40B4-BE49-F238E27FC236}">
                <a16:creationId xmlns:a16="http://schemas.microsoft.com/office/drawing/2014/main" id="{2DCD62FA-25A5-E4B6-1DB7-46404CCE6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D7895-3EE4-BB66-574A-1B7F1BF178F2}"/>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29751084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7F23-9197-433D-CF7F-12EB101779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680D82-4029-BE7C-4F79-87A778100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7380AF-18A9-20F5-402E-CA8D9D1441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3DD85A-F4BE-9113-BA30-D3E6B0EC2E7D}"/>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6" name="Footer Placeholder 5">
            <a:extLst>
              <a:ext uri="{FF2B5EF4-FFF2-40B4-BE49-F238E27FC236}">
                <a16:creationId xmlns:a16="http://schemas.microsoft.com/office/drawing/2014/main" id="{435DA6A2-6706-65BA-AEE6-57C28F8FD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08F40-38E4-655F-53E3-45EBB0016A96}"/>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10451564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6E36-2FFD-1C53-B718-3A4550F455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FAB683-A090-56AB-790C-508974D8B6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CC73DB-B4E6-9EE9-7FB5-06DC1B2BD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43A67C-073B-FC0B-437A-AA80E7B3C4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372675-C533-E1BD-F577-A4B6221B44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06E168-74F5-43C2-E1EA-412796904F58}"/>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8" name="Footer Placeholder 7">
            <a:extLst>
              <a:ext uri="{FF2B5EF4-FFF2-40B4-BE49-F238E27FC236}">
                <a16:creationId xmlns:a16="http://schemas.microsoft.com/office/drawing/2014/main" id="{B489FB50-71C6-65E8-4BC9-A80805F9B2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906D8C-B45C-E539-F938-B31E5022E178}"/>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21746249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4CC4-4561-93B5-28B2-CAA24A89E2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4AF461-0E50-C7A5-A170-DE35DBA0592A}"/>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4" name="Footer Placeholder 3">
            <a:extLst>
              <a:ext uri="{FF2B5EF4-FFF2-40B4-BE49-F238E27FC236}">
                <a16:creationId xmlns:a16="http://schemas.microsoft.com/office/drawing/2014/main" id="{51B35B63-AD9F-DD42-D177-B0291A89E2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B5DD30-67B6-2DB6-42FF-2C3147E78669}"/>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3605369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CFE4F-92CC-2C93-245B-8EC66E41994C}"/>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3" name="Footer Placeholder 2">
            <a:extLst>
              <a:ext uri="{FF2B5EF4-FFF2-40B4-BE49-F238E27FC236}">
                <a16:creationId xmlns:a16="http://schemas.microsoft.com/office/drawing/2014/main" id="{8C962090-8901-ED2A-9DE5-91FFC12F64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530F48-F047-E17C-82BC-D706D0E6AE74}"/>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12977133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EC21-37A7-DEAC-7660-BD0E42CA7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151A2A-2E63-E44A-ED03-297E079E8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8AC91B-67EB-708A-BF4D-C9424199D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A91CA3-CC97-5AD8-25D6-3FEFB5F2B8E6}"/>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6" name="Footer Placeholder 5">
            <a:extLst>
              <a:ext uri="{FF2B5EF4-FFF2-40B4-BE49-F238E27FC236}">
                <a16:creationId xmlns:a16="http://schemas.microsoft.com/office/drawing/2014/main" id="{41E06A5E-F846-76A8-817E-F5535A2881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B9F2B-15FF-3B9A-8E5F-6475A44CDF8B}"/>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18298656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BE53-8345-4DA0-2E61-F7048C208B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77B538-4764-BD24-0E48-B4126DBD9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24CFDC-972C-46FF-659B-243DD3C3E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769F1-2FCD-F68B-8F46-6D4B955B3F51}"/>
              </a:ext>
            </a:extLst>
          </p:cNvPr>
          <p:cNvSpPr>
            <a:spLocks noGrp="1"/>
          </p:cNvSpPr>
          <p:nvPr>
            <p:ph type="dt" sz="half" idx="10"/>
          </p:nvPr>
        </p:nvSpPr>
        <p:spPr/>
        <p:txBody>
          <a:bodyPr/>
          <a:lstStyle/>
          <a:p>
            <a:fld id="{F4130516-6A9E-45FC-A5BF-3176981DF057}" type="datetimeFigureOut">
              <a:rPr lang="en-US" smtClean="0"/>
              <a:t>5/21/2023</a:t>
            </a:fld>
            <a:endParaRPr lang="en-US"/>
          </a:p>
        </p:txBody>
      </p:sp>
      <p:sp>
        <p:nvSpPr>
          <p:cNvPr id="6" name="Footer Placeholder 5">
            <a:extLst>
              <a:ext uri="{FF2B5EF4-FFF2-40B4-BE49-F238E27FC236}">
                <a16:creationId xmlns:a16="http://schemas.microsoft.com/office/drawing/2014/main" id="{EE2453A3-129C-D455-7F17-2735D05A69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824865-F679-3813-43BF-4416F51EEFD1}"/>
              </a:ext>
            </a:extLst>
          </p:cNvPr>
          <p:cNvSpPr>
            <a:spLocks noGrp="1"/>
          </p:cNvSpPr>
          <p:nvPr>
            <p:ph type="sldNum" sz="quarter" idx="12"/>
          </p:nvPr>
        </p:nvSpPr>
        <p:spPr/>
        <p:txBody>
          <a:bodyPr/>
          <a:lstStyle/>
          <a:p>
            <a:fld id="{E2F1D072-56CE-4684-A24D-1A2293BE17D5}" type="slidenum">
              <a:rPr lang="en-US" smtClean="0"/>
              <a:t>‹#›</a:t>
            </a:fld>
            <a:endParaRPr lang="en-US"/>
          </a:p>
        </p:txBody>
      </p:sp>
    </p:spTree>
    <p:extLst>
      <p:ext uri="{BB962C8B-B14F-4D97-AF65-F5344CB8AC3E}">
        <p14:creationId xmlns:p14="http://schemas.microsoft.com/office/powerpoint/2010/main" val="11789931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73A55B-D4C7-BD13-B7AE-EA71EB0811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AC48C-9D8E-3994-3F4F-DC495E96D3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D5F93-4B72-EF2D-D5FC-2C88D9F49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30516-6A9E-45FC-A5BF-3176981DF057}" type="datetimeFigureOut">
              <a:rPr lang="en-US" smtClean="0"/>
              <a:t>5/21/2023</a:t>
            </a:fld>
            <a:endParaRPr lang="en-US"/>
          </a:p>
        </p:txBody>
      </p:sp>
      <p:sp>
        <p:nvSpPr>
          <p:cNvPr id="5" name="Footer Placeholder 4">
            <a:extLst>
              <a:ext uri="{FF2B5EF4-FFF2-40B4-BE49-F238E27FC236}">
                <a16:creationId xmlns:a16="http://schemas.microsoft.com/office/drawing/2014/main" id="{78B5110D-A723-26E9-D6FA-7F16BEBBC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456C1E-324D-D9C5-0842-6455F9AC0D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1D072-56CE-4684-A24D-1A2293BE17D5}" type="slidenum">
              <a:rPr lang="en-US" smtClean="0"/>
              <a:t>‹#›</a:t>
            </a:fld>
            <a:endParaRPr lang="en-US"/>
          </a:p>
        </p:txBody>
      </p:sp>
    </p:spTree>
    <p:extLst>
      <p:ext uri="{BB962C8B-B14F-4D97-AF65-F5344CB8AC3E}">
        <p14:creationId xmlns:p14="http://schemas.microsoft.com/office/powerpoint/2010/main" val="520538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7F1A-C97B-9A8A-E067-CBB216A8AED9}"/>
              </a:ext>
            </a:extLst>
          </p:cNvPr>
          <p:cNvSpPr>
            <a:spLocks noGrp="1"/>
          </p:cNvSpPr>
          <p:nvPr>
            <p:ph type="ctrTitle"/>
          </p:nvPr>
        </p:nvSpPr>
        <p:spPr>
          <a:xfrm>
            <a:off x="246743" y="1122363"/>
            <a:ext cx="11691257" cy="2387600"/>
          </a:xfrm>
        </p:spPr>
        <p:txBody>
          <a:bodyPr>
            <a:normAutofit/>
          </a:bodyPr>
          <a:lstStyle/>
          <a:p>
            <a:r>
              <a:rPr lang="en-US" sz="7200" b="1" dirty="0">
                <a:solidFill>
                  <a:schemeClr val="bg1"/>
                </a:solidFill>
                <a:effectLst>
                  <a:outerShdw blurRad="38100" dist="38100" dir="2700000" algn="tl">
                    <a:srgbClr val="000000">
                      <a:alpha val="43137"/>
                    </a:srgbClr>
                  </a:outerShdw>
                </a:effectLst>
                <a:latin typeface="+mn-lt"/>
              </a:rPr>
              <a:t>Does Heaven Hold All to Me?</a:t>
            </a:r>
          </a:p>
        </p:txBody>
      </p:sp>
      <p:sp>
        <p:nvSpPr>
          <p:cNvPr id="3" name="Subtitle 2">
            <a:extLst>
              <a:ext uri="{FF2B5EF4-FFF2-40B4-BE49-F238E27FC236}">
                <a16:creationId xmlns:a16="http://schemas.microsoft.com/office/drawing/2014/main" id="{328A3BE9-2F17-EA6B-9D52-D3CF37202B73}"/>
              </a:ext>
            </a:extLst>
          </p:cNvPr>
          <p:cNvSpPr>
            <a:spLocks noGrp="1"/>
          </p:cNvSpPr>
          <p:nvPr>
            <p:ph type="subTitle" idx="1"/>
          </p:nvPr>
        </p:nvSpPr>
        <p:spPr/>
        <p:txBody>
          <a:bodyPr>
            <a:normAutofit/>
          </a:bodyPr>
          <a:lstStyle/>
          <a:p>
            <a:r>
              <a:rPr lang="en-US" sz="4000" dirty="0">
                <a:solidFill>
                  <a:schemeClr val="bg1"/>
                </a:solidFill>
                <a:effectLst>
                  <a:outerShdw blurRad="38100" dist="38100" dir="2700000" algn="tl">
                    <a:srgbClr val="000000">
                      <a:alpha val="43137"/>
                    </a:srgbClr>
                  </a:outerShdw>
                </a:effectLst>
              </a:rPr>
              <a:t>Hebrews 11:14-16</a:t>
            </a:r>
          </a:p>
        </p:txBody>
      </p:sp>
      <p:sp>
        <p:nvSpPr>
          <p:cNvPr id="5" name="TextBox 4">
            <a:extLst>
              <a:ext uri="{FF2B5EF4-FFF2-40B4-BE49-F238E27FC236}">
                <a16:creationId xmlns:a16="http://schemas.microsoft.com/office/drawing/2014/main" id="{7CB5A187-D675-E724-F50B-EF4AE238E785}"/>
              </a:ext>
            </a:extLst>
          </p:cNvPr>
          <p:cNvSpPr txBox="1"/>
          <p:nvPr/>
        </p:nvSpPr>
        <p:spPr>
          <a:xfrm>
            <a:off x="0" y="6516914"/>
            <a:ext cx="12192000" cy="338554"/>
          </a:xfrm>
          <a:prstGeom prst="rect">
            <a:avLst/>
          </a:prstGeom>
          <a:solidFill>
            <a:schemeClr val="tx1"/>
          </a:solidFill>
        </p:spPr>
        <p:txBody>
          <a:bodyPr wrap="square" rtlCol="0">
            <a:spAutoFit/>
          </a:bodyPr>
          <a:lstStyle/>
          <a:p>
            <a:r>
              <a:rPr lang="en-US" sz="1600" dirty="0">
                <a:solidFill>
                  <a:schemeClr val="bg1"/>
                </a:solidFill>
              </a:rPr>
              <a:t>Richard Thetford									              www.thetfordcountry.com</a:t>
            </a:r>
          </a:p>
        </p:txBody>
      </p:sp>
    </p:spTree>
    <p:extLst>
      <p:ext uri="{BB962C8B-B14F-4D97-AF65-F5344CB8AC3E}">
        <p14:creationId xmlns:p14="http://schemas.microsoft.com/office/powerpoint/2010/main" val="18671021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2C4F-126C-CEAA-BAEF-C72EDD6D1EAF}"/>
              </a:ext>
            </a:extLst>
          </p:cNvPr>
          <p:cNvSpPr>
            <a:spLocks noGrp="1"/>
          </p:cNvSpPr>
          <p:nvPr>
            <p:ph type="title"/>
          </p:nvPr>
        </p:nvSpPr>
        <p:spPr>
          <a:xfrm>
            <a:off x="714831" y="16783"/>
            <a:ext cx="10515600" cy="1325563"/>
          </a:xfrm>
        </p:spPr>
        <p:txBody>
          <a:bodyPr>
            <a:normAutofit/>
          </a:bodyPr>
          <a:lstStyle/>
          <a:p>
            <a:r>
              <a:rPr lang="en-US" sz="4800" b="1" dirty="0">
                <a:solidFill>
                  <a:schemeClr val="bg1"/>
                </a:solidFill>
                <a:latin typeface="+mn-lt"/>
              </a:rPr>
              <a:t>What Is Heaven?</a:t>
            </a:r>
          </a:p>
        </p:txBody>
      </p:sp>
      <p:sp>
        <p:nvSpPr>
          <p:cNvPr id="3" name="Content Placeholder 2">
            <a:extLst>
              <a:ext uri="{FF2B5EF4-FFF2-40B4-BE49-F238E27FC236}">
                <a16:creationId xmlns:a16="http://schemas.microsoft.com/office/drawing/2014/main" id="{7585FAE8-5F62-FFE2-C207-01A1F87307BD}"/>
              </a:ext>
            </a:extLst>
          </p:cNvPr>
          <p:cNvSpPr>
            <a:spLocks noGrp="1"/>
          </p:cNvSpPr>
          <p:nvPr>
            <p:ph idx="1"/>
          </p:nvPr>
        </p:nvSpPr>
        <p:spPr>
          <a:xfrm>
            <a:off x="743859" y="1339392"/>
            <a:ext cx="10515600" cy="4351338"/>
          </a:xfrm>
        </p:spPr>
        <p:txBody>
          <a:bodyPr>
            <a:normAutofit/>
          </a:bodyPr>
          <a:lstStyle/>
          <a:p>
            <a:r>
              <a:rPr lang="en-US" sz="3600" b="1" dirty="0">
                <a:solidFill>
                  <a:schemeClr val="bg1"/>
                </a:solidFill>
              </a:rPr>
              <a:t>The eternal dwelling place of God</a:t>
            </a:r>
          </a:p>
          <a:p>
            <a:pPr lvl="1"/>
            <a:r>
              <a:rPr lang="en-US" sz="3400" dirty="0">
                <a:solidFill>
                  <a:schemeClr val="accent4">
                    <a:lumMod val="40000"/>
                    <a:lumOff val="60000"/>
                  </a:schemeClr>
                </a:solidFill>
              </a:rPr>
              <a:t>1 Kings 8:22-30</a:t>
            </a:r>
          </a:p>
          <a:p>
            <a:pPr lvl="1"/>
            <a:r>
              <a:rPr lang="en-US" sz="3400" dirty="0">
                <a:solidFill>
                  <a:schemeClr val="accent4">
                    <a:lumMod val="40000"/>
                    <a:lumOff val="60000"/>
                  </a:schemeClr>
                </a:solidFill>
              </a:rPr>
              <a:t>Matthew 6:9</a:t>
            </a:r>
          </a:p>
        </p:txBody>
      </p:sp>
      <p:sp>
        <p:nvSpPr>
          <p:cNvPr id="4" name="TextBox 3">
            <a:extLst>
              <a:ext uri="{FF2B5EF4-FFF2-40B4-BE49-F238E27FC236}">
                <a16:creationId xmlns:a16="http://schemas.microsoft.com/office/drawing/2014/main" id="{5DA572A9-8C8D-61A0-988A-3475A7129FBE}"/>
              </a:ext>
            </a:extLst>
          </p:cNvPr>
          <p:cNvSpPr txBox="1"/>
          <p:nvPr/>
        </p:nvSpPr>
        <p:spPr>
          <a:xfrm>
            <a:off x="0" y="6516914"/>
            <a:ext cx="12192000" cy="338554"/>
          </a:xfrm>
          <a:prstGeom prst="rect">
            <a:avLst/>
          </a:prstGeom>
          <a:solidFill>
            <a:schemeClr val="tx1"/>
          </a:solidFill>
        </p:spPr>
        <p:txBody>
          <a:bodyPr wrap="square" rtlCol="0">
            <a:spAutoFit/>
          </a:bodyPr>
          <a:lstStyle/>
          <a:p>
            <a:r>
              <a:rPr lang="en-US" sz="1600" dirty="0">
                <a:solidFill>
                  <a:schemeClr val="bg1"/>
                </a:solidFill>
              </a:rPr>
              <a:t>Richard Thetford									              www.thetfordcountry.com</a:t>
            </a:r>
          </a:p>
        </p:txBody>
      </p:sp>
      <p:cxnSp>
        <p:nvCxnSpPr>
          <p:cNvPr id="6" name="Straight Connector 5">
            <a:extLst>
              <a:ext uri="{FF2B5EF4-FFF2-40B4-BE49-F238E27FC236}">
                <a16:creationId xmlns:a16="http://schemas.microsoft.com/office/drawing/2014/main" id="{64EB8CDF-5736-A8B8-CBE4-14134A6168C5}"/>
              </a:ext>
            </a:extLst>
          </p:cNvPr>
          <p:cNvCxnSpPr>
            <a:cxnSpLocks/>
          </p:cNvCxnSpPr>
          <p:nvPr/>
        </p:nvCxnSpPr>
        <p:spPr>
          <a:xfrm>
            <a:off x="703943" y="1146630"/>
            <a:ext cx="70104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0824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2C4F-126C-CEAA-BAEF-C72EDD6D1EAF}"/>
              </a:ext>
            </a:extLst>
          </p:cNvPr>
          <p:cNvSpPr>
            <a:spLocks noGrp="1"/>
          </p:cNvSpPr>
          <p:nvPr>
            <p:ph type="title"/>
          </p:nvPr>
        </p:nvSpPr>
        <p:spPr>
          <a:xfrm>
            <a:off x="714831" y="16783"/>
            <a:ext cx="10515600" cy="1325563"/>
          </a:xfrm>
        </p:spPr>
        <p:txBody>
          <a:bodyPr>
            <a:normAutofit/>
          </a:bodyPr>
          <a:lstStyle/>
          <a:p>
            <a:r>
              <a:rPr lang="en-US" sz="4800" b="1" dirty="0">
                <a:solidFill>
                  <a:schemeClr val="bg1"/>
                </a:solidFill>
                <a:latin typeface="+mn-lt"/>
              </a:rPr>
              <a:t>Who Will Go to Heaven?</a:t>
            </a:r>
          </a:p>
        </p:txBody>
      </p:sp>
      <p:sp>
        <p:nvSpPr>
          <p:cNvPr id="3" name="Content Placeholder 2">
            <a:extLst>
              <a:ext uri="{FF2B5EF4-FFF2-40B4-BE49-F238E27FC236}">
                <a16:creationId xmlns:a16="http://schemas.microsoft.com/office/drawing/2014/main" id="{7585FAE8-5F62-FFE2-C207-01A1F87307BD}"/>
              </a:ext>
            </a:extLst>
          </p:cNvPr>
          <p:cNvSpPr>
            <a:spLocks noGrp="1"/>
          </p:cNvSpPr>
          <p:nvPr>
            <p:ph idx="1"/>
          </p:nvPr>
        </p:nvSpPr>
        <p:spPr>
          <a:xfrm>
            <a:off x="743859" y="1339392"/>
            <a:ext cx="10515600" cy="4351338"/>
          </a:xfrm>
        </p:spPr>
        <p:txBody>
          <a:bodyPr>
            <a:normAutofit/>
          </a:bodyPr>
          <a:lstStyle/>
          <a:p>
            <a:r>
              <a:rPr lang="en-US" sz="3600" b="1" dirty="0">
                <a:solidFill>
                  <a:schemeClr val="bg1"/>
                </a:solidFill>
              </a:rPr>
              <a:t>God prepared place</a:t>
            </a:r>
          </a:p>
          <a:p>
            <a:pPr lvl="1"/>
            <a:r>
              <a:rPr lang="en-US" sz="3400" dirty="0">
                <a:solidFill>
                  <a:schemeClr val="accent4">
                    <a:lumMod val="40000"/>
                    <a:lumOff val="60000"/>
                  </a:schemeClr>
                </a:solidFill>
              </a:rPr>
              <a:t>Matthew 25:31-34</a:t>
            </a:r>
          </a:p>
          <a:p>
            <a:r>
              <a:rPr lang="en-US" sz="3600" b="1" dirty="0">
                <a:solidFill>
                  <a:schemeClr val="bg1"/>
                </a:solidFill>
              </a:rPr>
              <a:t>Not everyone will go</a:t>
            </a:r>
          </a:p>
          <a:p>
            <a:pPr lvl="1"/>
            <a:r>
              <a:rPr lang="en-US" sz="3400" dirty="0">
                <a:solidFill>
                  <a:schemeClr val="accent4">
                    <a:lumMod val="40000"/>
                    <a:lumOff val="60000"/>
                  </a:schemeClr>
                </a:solidFill>
              </a:rPr>
              <a:t>Matthew 25:41</a:t>
            </a:r>
          </a:p>
          <a:p>
            <a:r>
              <a:rPr lang="en-US" sz="3600" b="1" dirty="0">
                <a:solidFill>
                  <a:schemeClr val="bg1"/>
                </a:solidFill>
              </a:rPr>
              <a:t>Only the righteous will go</a:t>
            </a:r>
          </a:p>
          <a:p>
            <a:pPr lvl="1"/>
            <a:r>
              <a:rPr lang="en-US" sz="3400" dirty="0">
                <a:solidFill>
                  <a:schemeClr val="accent4">
                    <a:lumMod val="40000"/>
                    <a:lumOff val="60000"/>
                  </a:schemeClr>
                </a:solidFill>
              </a:rPr>
              <a:t>Matthew 25:46</a:t>
            </a:r>
          </a:p>
        </p:txBody>
      </p:sp>
      <p:sp>
        <p:nvSpPr>
          <p:cNvPr id="4" name="TextBox 3">
            <a:extLst>
              <a:ext uri="{FF2B5EF4-FFF2-40B4-BE49-F238E27FC236}">
                <a16:creationId xmlns:a16="http://schemas.microsoft.com/office/drawing/2014/main" id="{5DA572A9-8C8D-61A0-988A-3475A7129FBE}"/>
              </a:ext>
            </a:extLst>
          </p:cNvPr>
          <p:cNvSpPr txBox="1"/>
          <p:nvPr/>
        </p:nvSpPr>
        <p:spPr>
          <a:xfrm>
            <a:off x="0" y="6516914"/>
            <a:ext cx="12192000" cy="338554"/>
          </a:xfrm>
          <a:prstGeom prst="rect">
            <a:avLst/>
          </a:prstGeom>
          <a:solidFill>
            <a:schemeClr val="tx1"/>
          </a:solidFill>
        </p:spPr>
        <p:txBody>
          <a:bodyPr wrap="square" rtlCol="0">
            <a:spAutoFit/>
          </a:bodyPr>
          <a:lstStyle/>
          <a:p>
            <a:r>
              <a:rPr lang="en-US" sz="1600" dirty="0">
                <a:solidFill>
                  <a:schemeClr val="bg1"/>
                </a:solidFill>
              </a:rPr>
              <a:t>Richard Thetford									              www.thetfordcountry.com</a:t>
            </a:r>
          </a:p>
        </p:txBody>
      </p:sp>
      <p:cxnSp>
        <p:nvCxnSpPr>
          <p:cNvPr id="6" name="Straight Connector 5">
            <a:extLst>
              <a:ext uri="{FF2B5EF4-FFF2-40B4-BE49-F238E27FC236}">
                <a16:creationId xmlns:a16="http://schemas.microsoft.com/office/drawing/2014/main" id="{64EB8CDF-5736-A8B8-CBE4-14134A6168C5}"/>
              </a:ext>
            </a:extLst>
          </p:cNvPr>
          <p:cNvCxnSpPr>
            <a:cxnSpLocks/>
          </p:cNvCxnSpPr>
          <p:nvPr/>
        </p:nvCxnSpPr>
        <p:spPr>
          <a:xfrm>
            <a:off x="703943" y="1146630"/>
            <a:ext cx="70104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1573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3">
                                            <p:txEl>
                                              <p:pRg st="4" end="4"/>
                                            </p:txEl>
                                          </p:spTgt>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p:cTn id="2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2C4F-126C-CEAA-BAEF-C72EDD6D1EAF}"/>
              </a:ext>
            </a:extLst>
          </p:cNvPr>
          <p:cNvSpPr>
            <a:spLocks noGrp="1"/>
          </p:cNvSpPr>
          <p:nvPr>
            <p:ph type="title"/>
          </p:nvPr>
        </p:nvSpPr>
        <p:spPr>
          <a:xfrm>
            <a:off x="714831" y="16783"/>
            <a:ext cx="10515600" cy="1325563"/>
          </a:xfrm>
        </p:spPr>
        <p:txBody>
          <a:bodyPr>
            <a:normAutofit/>
          </a:bodyPr>
          <a:lstStyle/>
          <a:p>
            <a:r>
              <a:rPr lang="en-US" sz="4800" b="1" dirty="0">
                <a:solidFill>
                  <a:schemeClr val="bg1"/>
                </a:solidFill>
                <a:latin typeface="+mn-lt"/>
              </a:rPr>
              <a:t>When Will We Go to Heaven?</a:t>
            </a:r>
          </a:p>
        </p:txBody>
      </p:sp>
      <p:sp>
        <p:nvSpPr>
          <p:cNvPr id="3" name="Content Placeholder 2">
            <a:extLst>
              <a:ext uri="{FF2B5EF4-FFF2-40B4-BE49-F238E27FC236}">
                <a16:creationId xmlns:a16="http://schemas.microsoft.com/office/drawing/2014/main" id="{7585FAE8-5F62-FFE2-C207-01A1F87307BD}"/>
              </a:ext>
            </a:extLst>
          </p:cNvPr>
          <p:cNvSpPr>
            <a:spLocks noGrp="1"/>
          </p:cNvSpPr>
          <p:nvPr>
            <p:ph idx="1"/>
          </p:nvPr>
        </p:nvSpPr>
        <p:spPr>
          <a:xfrm>
            <a:off x="743859" y="1339392"/>
            <a:ext cx="10515600" cy="4351338"/>
          </a:xfrm>
        </p:spPr>
        <p:txBody>
          <a:bodyPr>
            <a:normAutofit/>
          </a:bodyPr>
          <a:lstStyle/>
          <a:p>
            <a:r>
              <a:rPr lang="en-US" sz="3600" b="1" dirty="0">
                <a:solidFill>
                  <a:schemeClr val="bg1"/>
                </a:solidFill>
              </a:rPr>
              <a:t>Prepared from the foundation of the world</a:t>
            </a:r>
          </a:p>
          <a:p>
            <a:pPr lvl="1"/>
            <a:r>
              <a:rPr lang="en-US" sz="3400" dirty="0">
                <a:solidFill>
                  <a:schemeClr val="accent4">
                    <a:lumMod val="40000"/>
                    <a:lumOff val="60000"/>
                  </a:schemeClr>
                </a:solidFill>
              </a:rPr>
              <a:t>2 Timothy 1:8-9</a:t>
            </a:r>
          </a:p>
          <a:p>
            <a:pPr lvl="1"/>
            <a:r>
              <a:rPr lang="en-US" sz="3400" dirty="0">
                <a:solidFill>
                  <a:schemeClr val="accent4">
                    <a:lumMod val="40000"/>
                    <a:lumOff val="60000"/>
                  </a:schemeClr>
                </a:solidFill>
              </a:rPr>
              <a:t>Titus 1:1-2</a:t>
            </a:r>
          </a:p>
          <a:p>
            <a:r>
              <a:rPr lang="en-US" sz="3600" b="1" dirty="0">
                <a:solidFill>
                  <a:schemeClr val="bg1"/>
                </a:solidFill>
              </a:rPr>
              <a:t>After the second coming of Christ</a:t>
            </a:r>
          </a:p>
          <a:p>
            <a:pPr lvl="1"/>
            <a:r>
              <a:rPr lang="en-US" sz="3400" dirty="0">
                <a:solidFill>
                  <a:schemeClr val="accent4">
                    <a:lumMod val="40000"/>
                    <a:lumOff val="60000"/>
                  </a:schemeClr>
                </a:solidFill>
              </a:rPr>
              <a:t>1 Thessalonians 4:16-17</a:t>
            </a:r>
          </a:p>
          <a:p>
            <a:pPr lvl="1"/>
            <a:r>
              <a:rPr lang="en-US" sz="3400" dirty="0">
                <a:solidFill>
                  <a:schemeClr val="accent4">
                    <a:lumMod val="40000"/>
                    <a:lumOff val="60000"/>
                  </a:schemeClr>
                </a:solidFill>
              </a:rPr>
              <a:t>2 Peter 3:10-13</a:t>
            </a:r>
          </a:p>
        </p:txBody>
      </p:sp>
      <p:sp>
        <p:nvSpPr>
          <p:cNvPr id="4" name="TextBox 3">
            <a:extLst>
              <a:ext uri="{FF2B5EF4-FFF2-40B4-BE49-F238E27FC236}">
                <a16:creationId xmlns:a16="http://schemas.microsoft.com/office/drawing/2014/main" id="{5DA572A9-8C8D-61A0-988A-3475A7129FBE}"/>
              </a:ext>
            </a:extLst>
          </p:cNvPr>
          <p:cNvSpPr txBox="1"/>
          <p:nvPr/>
        </p:nvSpPr>
        <p:spPr>
          <a:xfrm>
            <a:off x="0" y="6516914"/>
            <a:ext cx="12192000" cy="338554"/>
          </a:xfrm>
          <a:prstGeom prst="rect">
            <a:avLst/>
          </a:prstGeom>
          <a:solidFill>
            <a:schemeClr val="tx1"/>
          </a:solidFill>
        </p:spPr>
        <p:txBody>
          <a:bodyPr wrap="square" rtlCol="0">
            <a:spAutoFit/>
          </a:bodyPr>
          <a:lstStyle/>
          <a:p>
            <a:r>
              <a:rPr lang="en-US" sz="1600" dirty="0">
                <a:solidFill>
                  <a:schemeClr val="bg1"/>
                </a:solidFill>
              </a:rPr>
              <a:t>Richard Thetford									              www.thetfordcountry.com</a:t>
            </a:r>
          </a:p>
        </p:txBody>
      </p:sp>
      <p:cxnSp>
        <p:nvCxnSpPr>
          <p:cNvPr id="6" name="Straight Connector 5">
            <a:extLst>
              <a:ext uri="{FF2B5EF4-FFF2-40B4-BE49-F238E27FC236}">
                <a16:creationId xmlns:a16="http://schemas.microsoft.com/office/drawing/2014/main" id="{64EB8CDF-5736-A8B8-CBE4-14134A6168C5}"/>
              </a:ext>
            </a:extLst>
          </p:cNvPr>
          <p:cNvCxnSpPr>
            <a:cxnSpLocks/>
          </p:cNvCxnSpPr>
          <p:nvPr/>
        </p:nvCxnSpPr>
        <p:spPr>
          <a:xfrm>
            <a:off x="703943" y="1146630"/>
            <a:ext cx="7968343"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1456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3">
                                            <p:txEl>
                                              <p:pRg st="3" end="3"/>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p:cTn id="1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5" dur="500"/>
                                        <p:tgtEl>
                                          <p:spTgt spid="3">
                                            <p:txEl>
                                              <p:pRg st="4" end="4"/>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2C4F-126C-CEAA-BAEF-C72EDD6D1EAF}"/>
              </a:ext>
            </a:extLst>
          </p:cNvPr>
          <p:cNvSpPr>
            <a:spLocks noGrp="1"/>
          </p:cNvSpPr>
          <p:nvPr>
            <p:ph type="title"/>
          </p:nvPr>
        </p:nvSpPr>
        <p:spPr>
          <a:xfrm>
            <a:off x="714831" y="16783"/>
            <a:ext cx="10515600" cy="1325563"/>
          </a:xfrm>
        </p:spPr>
        <p:txBody>
          <a:bodyPr>
            <a:normAutofit/>
          </a:bodyPr>
          <a:lstStyle/>
          <a:p>
            <a:r>
              <a:rPr lang="en-US" sz="4800" b="1" dirty="0">
                <a:solidFill>
                  <a:schemeClr val="bg1"/>
                </a:solidFill>
                <a:latin typeface="+mn-lt"/>
              </a:rPr>
              <a:t>Where Is Heaven?</a:t>
            </a:r>
          </a:p>
        </p:txBody>
      </p:sp>
      <p:sp>
        <p:nvSpPr>
          <p:cNvPr id="3" name="Content Placeholder 2">
            <a:extLst>
              <a:ext uri="{FF2B5EF4-FFF2-40B4-BE49-F238E27FC236}">
                <a16:creationId xmlns:a16="http://schemas.microsoft.com/office/drawing/2014/main" id="{7585FAE8-5F62-FFE2-C207-01A1F87307BD}"/>
              </a:ext>
            </a:extLst>
          </p:cNvPr>
          <p:cNvSpPr>
            <a:spLocks noGrp="1"/>
          </p:cNvSpPr>
          <p:nvPr>
            <p:ph idx="1"/>
          </p:nvPr>
        </p:nvSpPr>
        <p:spPr>
          <a:xfrm>
            <a:off x="743859" y="1339392"/>
            <a:ext cx="10515600" cy="4351338"/>
          </a:xfrm>
        </p:spPr>
        <p:txBody>
          <a:bodyPr>
            <a:normAutofit/>
          </a:bodyPr>
          <a:lstStyle/>
          <a:p>
            <a:r>
              <a:rPr lang="en-US" sz="3600" b="1" dirty="0">
                <a:solidFill>
                  <a:schemeClr val="bg1"/>
                </a:solidFill>
              </a:rPr>
              <a:t>Three heavens</a:t>
            </a:r>
          </a:p>
          <a:p>
            <a:pPr lvl="1"/>
            <a:r>
              <a:rPr lang="en-US" sz="3400" b="1" dirty="0">
                <a:solidFill>
                  <a:schemeClr val="accent4">
                    <a:lumMod val="40000"/>
                    <a:lumOff val="60000"/>
                  </a:schemeClr>
                </a:solidFill>
              </a:rPr>
              <a:t>Atmosphere</a:t>
            </a:r>
          </a:p>
          <a:p>
            <a:pPr lvl="2"/>
            <a:r>
              <a:rPr lang="en-US" sz="3200" dirty="0">
                <a:solidFill>
                  <a:schemeClr val="accent4">
                    <a:lumMod val="40000"/>
                    <a:lumOff val="60000"/>
                  </a:schemeClr>
                </a:solidFill>
              </a:rPr>
              <a:t>Psalms 147:7-8; Jeremiah 4:25</a:t>
            </a:r>
          </a:p>
          <a:p>
            <a:pPr lvl="1"/>
            <a:r>
              <a:rPr lang="en-US" sz="3400" b="1" dirty="0">
                <a:solidFill>
                  <a:schemeClr val="accent4">
                    <a:lumMod val="40000"/>
                    <a:lumOff val="60000"/>
                  </a:schemeClr>
                </a:solidFill>
              </a:rPr>
              <a:t>Outer space</a:t>
            </a:r>
          </a:p>
          <a:p>
            <a:pPr lvl="2"/>
            <a:r>
              <a:rPr lang="en-US" sz="3200" dirty="0">
                <a:solidFill>
                  <a:schemeClr val="accent4">
                    <a:lumMod val="40000"/>
                    <a:lumOff val="60000"/>
                  </a:schemeClr>
                </a:solidFill>
              </a:rPr>
              <a:t>Genesis 1:14-19</a:t>
            </a:r>
          </a:p>
          <a:p>
            <a:pPr lvl="1"/>
            <a:r>
              <a:rPr lang="en-US" sz="3400" b="1" dirty="0">
                <a:solidFill>
                  <a:schemeClr val="accent4">
                    <a:lumMod val="40000"/>
                    <a:lumOff val="60000"/>
                  </a:schemeClr>
                </a:solidFill>
              </a:rPr>
              <a:t>Third heaven</a:t>
            </a:r>
          </a:p>
          <a:p>
            <a:pPr lvl="2"/>
            <a:r>
              <a:rPr lang="en-US" sz="3200" dirty="0">
                <a:solidFill>
                  <a:schemeClr val="accent4">
                    <a:lumMod val="40000"/>
                    <a:lumOff val="60000"/>
                  </a:schemeClr>
                </a:solidFill>
              </a:rPr>
              <a:t>2 Corinthians 12:1-2</a:t>
            </a:r>
          </a:p>
        </p:txBody>
      </p:sp>
      <p:sp>
        <p:nvSpPr>
          <p:cNvPr id="4" name="TextBox 3">
            <a:extLst>
              <a:ext uri="{FF2B5EF4-FFF2-40B4-BE49-F238E27FC236}">
                <a16:creationId xmlns:a16="http://schemas.microsoft.com/office/drawing/2014/main" id="{5DA572A9-8C8D-61A0-988A-3475A7129FBE}"/>
              </a:ext>
            </a:extLst>
          </p:cNvPr>
          <p:cNvSpPr txBox="1"/>
          <p:nvPr/>
        </p:nvSpPr>
        <p:spPr>
          <a:xfrm>
            <a:off x="0" y="6516914"/>
            <a:ext cx="12192000" cy="338554"/>
          </a:xfrm>
          <a:prstGeom prst="rect">
            <a:avLst/>
          </a:prstGeom>
          <a:solidFill>
            <a:schemeClr val="tx1"/>
          </a:solidFill>
        </p:spPr>
        <p:txBody>
          <a:bodyPr wrap="square" rtlCol="0">
            <a:spAutoFit/>
          </a:bodyPr>
          <a:lstStyle/>
          <a:p>
            <a:r>
              <a:rPr lang="en-US" sz="1600" dirty="0">
                <a:solidFill>
                  <a:schemeClr val="bg1"/>
                </a:solidFill>
              </a:rPr>
              <a:t>Richard Thetford									              www.thetfordcountry.com</a:t>
            </a:r>
          </a:p>
        </p:txBody>
      </p:sp>
      <p:cxnSp>
        <p:nvCxnSpPr>
          <p:cNvPr id="6" name="Straight Connector 5">
            <a:extLst>
              <a:ext uri="{FF2B5EF4-FFF2-40B4-BE49-F238E27FC236}">
                <a16:creationId xmlns:a16="http://schemas.microsoft.com/office/drawing/2014/main" id="{64EB8CDF-5736-A8B8-CBE4-14134A6168C5}"/>
              </a:ext>
            </a:extLst>
          </p:cNvPr>
          <p:cNvCxnSpPr>
            <a:cxnSpLocks/>
          </p:cNvCxnSpPr>
          <p:nvPr/>
        </p:nvCxnSpPr>
        <p:spPr>
          <a:xfrm>
            <a:off x="703943" y="1146630"/>
            <a:ext cx="70104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3830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3">
                                            <p:txEl>
                                              <p:pRg st="5" end="5"/>
                                            </p:txEl>
                                          </p:spTgt>
                                        </p:tgtEl>
                                      </p:cBhvr>
                                    </p:animEffect>
                                  </p:childTnLst>
                                </p:cTn>
                              </p:par>
                            </p:childTnLst>
                          </p:cTn>
                        </p:par>
                        <p:par>
                          <p:cTn id="36" fill="hold">
                            <p:stCondLst>
                              <p:cond delay="500"/>
                            </p:stCondLst>
                            <p:childTnLst>
                              <p:par>
                                <p:cTn id="37" presetID="53" presetClass="entr" presetSubtype="16"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2C4F-126C-CEAA-BAEF-C72EDD6D1EAF}"/>
              </a:ext>
            </a:extLst>
          </p:cNvPr>
          <p:cNvSpPr>
            <a:spLocks noGrp="1"/>
          </p:cNvSpPr>
          <p:nvPr>
            <p:ph type="title"/>
          </p:nvPr>
        </p:nvSpPr>
        <p:spPr>
          <a:xfrm>
            <a:off x="714831" y="16783"/>
            <a:ext cx="10515600" cy="1325563"/>
          </a:xfrm>
        </p:spPr>
        <p:txBody>
          <a:bodyPr>
            <a:normAutofit fontScale="90000"/>
          </a:bodyPr>
          <a:lstStyle/>
          <a:p>
            <a:r>
              <a:rPr lang="en-US" sz="4800" b="1" dirty="0">
                <a:solidFill>
                  <a:schemeClr val="bg1"/>
                </a:solidFill>
                <a:latin typeface="+mn-lt"/>
              </a:rPr>
              <a:t>Why Is a Place Being Prepared in Heaven?</a:t>
            </a:r>
          </a:p>
        </p:txBody>
      </p:sp>
      <p:sp>
        <p:nvSpPr>
          <p:cNvPr id="3" name="Content Placeholder 2">
            <a:extLst>
              <a:ext uri="{FF2B5EF4-FFF2-40B4-BE49-F238E27FC236}">
                <a16:creationId xmlns:a16="http://schemas.microsoft.com/office/drawing/2014/main" id="{7585FAE8-5F62-FFE2-C207-01A1F87307BD}"/>
              </a:ext>
            </a:extLst>
          </p:cNvPr>
          <p:cNvSpPr>
            <a:spLocks noGrp="1"/>
          </p:cNvSpPr>
          <p:nvPr>
            <p:ph idx="1"/>
          </p:nvPr>
        </p:nvSpPr>
        <p:spPr>
          <a:xfrm>
            <a:off x="743859" y="1339392"/>
            <a:ext cx="10515600" cy="4351338"/>
          </a:xfrm>
        </p:spPr>
        <p:txBody>
          <a:bodyPr>
            <a:normAutofit/>
          </a:bodyPr>
          <a:lstStyle/>
          <a:p>
            <a:r>
              <a:rPr lang="en-US" sz="3600" b="1" dirty="0">
                <a:solidFill>
                  <a:schemeClr val="bg1"/>
                </a:solidFill>
              </a:rPr>
              <a:t>God wants us to be with Him</a:t>
            </a:r>
          </a:p>
          <a:p>
            <a:pPr lvl="1"/>
            <a:r>
              <a:rPr lang="en-US" sz="3400" dirty="0">
                <a:solidFill>
                  <a:schemeClr val="accent4">
                    <a:lumMod val="40000"/>
                    <a:lumOff val="60000"/>
                  </a:schemeClr>
                </a:solidFill>
              </a:rPr>
              <a:t>John 14:1-3</a:t>
            </a:r>
          </a:p>
          <a:p>
            <a:r>
              <a:rPr lang="en-US" sz="3600" b="1" dirty="0">
                <a:solidFill>
                  <a:schemeClr val="bg1"/>
                </a:solidFill>
              </a:rPr>
              <a:t>For those seeking to go to heaven</a:t>
            </a:r>
          </a:p>
          <a:p>
            <a:pPr lvl="1"/>
            <a:r>
              <a:rPr lang="en-US" sz="3400" b="1" dirty="0">
                <a:solidFill>
                  <a:schemeClr val="accent4">
                    <a:lumMod val="40000"/>
                    <a:lumOff val="60000"/>
                  </a:schemeClr>
                </a:solidFill>
              </a:rPr>
              <a:t>Reward</a:t>
            </a:r>
            <a:r>
              <a:rPr lang="en-US" sz="3400" dirty="0">
                <a:solidFill>
                  <a:schemeClr val="accent4">
                    <a:lumMod val="40000"/>
                    <a:lumOff val="60000"/>
                  </a:schemeClr>
                </a:solidFill>
              </a:rPr>
              <a:t> – Matthew 5:12</a:t>
            </a:r>
          </a:p>
          <a:p>
            <a:pPr lvl="1"/>
            <a:r>
              <a:rPr lang="en-US" sz="3400" b="1" dirty="0">
                <a:solidFill>
                  <a:schemeClr val="accent4">
                    <a:lumMod val="40000"/>
                    <a:lumOff val="60000"/>
                  </a:schemeClr>
                </a:solidFill>
              </a:rPr>
              <a:t>All redeemed will be there </a:t>
            </a:r>
            <a:r>
              <a:rPr lang="en-US" sz="3400" dirty="0">
                <a:solidFill>
                  <a:schemeClr val="accent4">
                    <a:lumMod val="40000"/>
                    <a:lumOff val="60000"/>
                  </a:schemeClr>
                </a:solidFill>
              </a:rPr>
              <a:t>– Matthew 8:10-11</a:t>
            </a:r>
          </a:p>
          <a:p>
            <a:pPr lvl="1"/>
            <a:r>
              <a:rPr lang="en-US" sz="3400" b="1" dirty="0">
                <a:solidFill>
                  <a:schemeClr val="accent4">
                    <a:lumMod val="40000"/>
                    <a:lumOff val="60000"/>
                  </a:schemeClr>
                </a:solidFill>
              </a:rPr>
              <a:t>A place of joy </a:t>
            </a:r>
            <a:r>
              <a:rPr lang="en-US" sz="3400" dirty="0">
                <a:solidFill>
                  <a:schemeClr val="accent4">
                    <a:lumMod val="40000"/>
                    <a:lumOff val="60000"/>
                  </a:schemeClr>
                </a:solidFill>
              </a:rPr>
              <a:t>– Matthew 25:21</a:t>
            </a:r>
          </a:p>
          <a:p>
            <a:pPr lvl="1"/>
            <a:r>
              <a:rPr lang="en-US" sz="3400" b="1" dirty="0">
                <a:solidFill>
                  <a:schemeClr val="accent4">
                    <a:lumMod val="40000"/>
                    <a:lumOff val="60000"/>
                  </a:schemeClr>
                </a:solidFill>
              </a:rPr>
              <a:t>Our inheritance is there </a:t>
            </a:r>
            <a:r>
              <a:rPr lang="en-US" sz="3400" dirty="0">
                <a:solidFill>
                  <a:schemeClr val="accent4">
                    <a:lumMod val="40000"/>
                    <a:lumOff val="60000"/>
                  </a:schemeClr>
                </a:solidFill>
              </a:rPr>
              <a:t>– 1 Peter 1:3-5</a:t>
            </a:r>
          </a:p>
        </p:txBody>
      </p:sp>
      <p:sp>
        <p:nvSpPr>
          <p:cNvPr id="4" name="TextBox 3">
            <a:extLst>
              <a:ext uri="{FF2B5EF4-FFF2-40B4-BE49-F238E27FC236}">
                <a16:creationId xmlns:a16="http://schemas.microsoft.com/office/drawing/2014/main" id="{5DA572A9-8C8D-61A0-988A-3475A7129FBE}"/>
              </a:ext>
            </a:extLst>
          </p:cNvPr>
          <p:cNvSpPr txBox="1"/>
          <p:nvPr/>
        </p:nvSpPr>
        <p:spPr>
          <a:xfrm>
            <a:off x="0" y="6516914"/>
            <a:ext cx="12192000" cy="338554"/>
          </a:xfrm>
          <a:prstGeom prst="rect">
            <a:avLst/>
          </a:prstGeom>
          <a:solidFill>
            <a:schemeClr val="tx1"/>
          </a:solidFill>
        </p:spPr>
        <p:txBody>
          <a:bodyPr wrap="square" rtlCol="0">
            <a:spAutoFit/>
          </a:bodyPr>
          <a:lstStyle/>
          <a:p>
            <a:r>
              <a:rPr lang="en-US" sz="1600" dirty="0">
                <a:solidFill>
                  <a:schemeClr val="bg1"/>
                </a:solidFill>
              </a:rPr>
              <a:t>Richard Thetford									              www.thetfordcountry.com</a:t>
            </a:r>
          </a:p>
        </p:txBody>
      </p:sp>
      <p:cxnSp>
        <p:nvCxnSpPr>
          <p:cNvPr id="6" name="Straight Connector 5">
            <a:extLst>
              <a:ext uri="{FF2B5EF4-FFF2-40B4-BE49-F238E27FC236}">
                <a16:creationId xmlns:a16="http://schemas.microsoft.com/office/drawing/2014/main" id="{64EB8CDF-5736-A8B8-CBE4-14134A6168C5}"/>
              </a:ext>
            </a:extLst>
          </p:cNvPr>
          <p:cNvCxnSpPr>
            <a:cxnSpLocks/>
          </p:cNvCxnSpPr>
          <p:nvPr/>
        </p:nvCxnSpPr>
        <p:spPr>
          <a:xfrm>
            <a:off x="703943" y="1146630"/>
            <a:ext cx="96012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9873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2C4F-126C-CEAA-BAEF-C72EDD6D1EAF}"/>
              </a:ext>
            </a:extLst>
          </p:cNvPr>
          <p:cNvSpPr>
            <a:spLocks noGrp="1"/>
          </p:cNvSpPr>
          <p:nvPr>
            <p:ph type="title"/>
          </p:nvPr>
        </p:nvSpPr>
        <p:spPr>
          <a:xfrm>
            <a:off x="714831" y="16783"/>
            <a:ext cx="10515600" cy="1325563"/>
          </a:xfrm>
        </p:spPr>
        <p:txBody>
          <a:bodyPr>
            <a:normAutofit/>
          </a:bodyPr>
          <a:lstStyle/>
          <a:p>
            <a:r>
              <a:rPr lang="en-US" sz="4800" b="1" dirty="0">
                <a:solidFill>
                  <a:schemeClr val="bg1"/>
                </a:solidFill>
                <a:latin typeface="+mn-lt"/>
              </a:rPr>
              <a:t>How Do We Go to Heaven?</a:t>
            </a:r>
          </a:p>
        </p:txBody>
      </p:sp>
      <p:sp>
        <p:nvSpPr>
          <p:cNvPr id="3" name="Content Placeholder 2">
            <a:extLst>
              <a:ext uri="{FF2B5EF4-FFF2-40B4-BE49-F238E27FC236}">
                <a16:creationId xmlns:a16="http://schemas.microsoft.com/office/drawing/2014/main" id="{7585FAE8-5F62-FFE2-C207-01A1F87307BD}"/>
              </a:ext>
            </a:extLst>
          </p:cNvPr>
          <p:cNvSpPr>
            <a:spLocks noGrp="1"/>
          </p:cNvSpPr>
          <p:nvPr>
            <p:ph idx="1"/>
          </p:nvPr>
        </p:nvSpPr>
        <p:spPr>
          <a:xfrm>
            <a:off x="743859" y="1339392"/>
            <a:ext cx="10515600" cy="4351338"/>
          </a:xfrm>
        </p:spPr>
        <p:txBody>
          <a:bodyPr>
            <a:normAutofit/>
          </a:bodyPr>
          <a:lstStyle/>
          <a:p>
            <a:r>
              <a:rPr lang="en-US" sz="3600" b="1" dirty="0">
                <a:solidFill>
                  <a:schemeClr val="bg1"/>
                </a:solidFill>
              </a:rPr>
              <a:t>By God’s grace</a:t>
            </a:r>
          </a:p>
          <a:p>
            <a:pPr lvl="1"/>
            <a:r>
              <a:rPr lang="en-US" sz="3400" dirty="0">
                <a:solidFill>
                  <a:schemeClr val="accent4">
                    <a:lumMod val="40000"/>
                    <a:lumOff val="60000"/>
                  </a:schemeClr>
                </a:solidFill>
              </a:rPr>
              <a:t>Ephesians 2:8-9</a:t>
            </a:r>
          </a:p>
          <a:p>
            <a:r>
              <a:rPr lang="en-US" sz="3600" b="1" dirty="0">
                <a:solidFill>
                  <a:schemeClr val="bg1"/>
                </a:solidFill>
              </a:rPr>
              <a:t>Doing God’s will</a:t>
            </a:r>
          </a:p>
          <a:p>
            <a:pPr lvl="1"/>
            <a:r>
              <a:rPr lang="en-US" sz="3400" dirty="0">
                <a:solidFill>
                  <a:schemeClr val="accent4">
                    <a:lumMod val="40000"/>
                    <a:lumOff val="60000"/>
                  </a:schemeClr>
                </a:solidFill>
              </a:rPr>
              <a:t>Matthew 7:21</a:t>
            </a:r>
          </a:p>
          <a:p>
            <a:pPr lvl="1"/>
            <a:r>
              <a:rPr lang="en-US" sz="3400" dirty="0">
                <a:solidFill>
                  <a:schemeClr val="accent4">
                    <a:lumMod val="40000"/>
                    <a:lumOff val="60000"/>
                  </a:schemeClr>
                </a:solidFill>
              </a:rPr>
              <a:t>Hebrews 5:8-9</a:t>
            </a:r>
          </a:p>
          <a:p>
            <a:r>
              <a:rPr lang="en-US" sz="3600" b="1" dirty="0">
                <a:solidFill>
                  <a:schemeClr val="bg1"/>
                </a:solidFill>
              </a:rPr>
              <a:t>Remain faithful</a:t>
            </a:r>
          </a:p>
          <a:p>
            <a:pPr lvl="1"/>
            <a:r>
              <a:rPr lang="en-US" sz="3400" dirty="0">
                <a:solidFill>
                  <a:schemeClr val="accent4">
                    <a:lumMod val="40000"/>
                    <a:lumOff val="60000"/>
                  </a:schemeClr>
                </a:solidFill>
              </a:rPr>
              <a:t>Revelation 2:10</a:t>
            </a:r>
          </a:p>
        </p:txBody>
      </p:sp>
      <p:sp>
        <p:nvSpPr>
          <p:cNvPr id="4" name="TextBox 3">
            <a:extLst>
              <a:ext uri="{FF2B5EF4-FFF2-40B4-BE49-F238E27FC236}">
                <a16:creationId xmlns:a16="http://schemas.microsoft.com/office/drawing/2014/main" id="{5DA572A9-8C8D-61A0-988A-3475A7129FBE}"/>
              </a:ext>
            </a:extLst>
          </p:cNvPr>
          <p:cNvSpPr txBox="1"/>
          <p:nvPr/>
        </p:nvSpPr>
        <p:spPr>
          <a:xfrm>
            <a:off x="0" y="6516914"/>
            <a:ext cx="12192000" cy="338554"/>
          </a:xfrm>
          <a:prstGeom prst="rect">
            <a:avLst/>
          </a:prstGeom>
          <a:solidFill>
            <a:schemeClr val="tx1"/>
          </a:solidFill>
        </p:spPr>
        <p:txBody>
          <a:bodyPr wrap="square" rtlCol="0">
            <a:spAutoFit/>
          </a:bodyPr>
          <a:lstStyle/>
          <a:p>
            <a:r>
              <a:rPr lang="en-US" sz="1600" dirty="0">
                <a:solidFill>
                  <a:schemeClr val="bg1"/>
                </a:solidFill>
              </a:rPr>
              <a:t>Richard Thetford									              www.thetfordcountry.com</a:t>
            </a:r>
          </a:p>
        </p:txBody>
      </p:sp>
      <p:cxnSp>
        <p:nvCxnSpPr>
          <p:cNvPr id="6" name="Straight Connector 5">
            <a:extLst>
              <a:ext uri="{FF2B5EF4-FFF2-40B4-BE49-F238E27FC236}">
                <a16:creationId xmlns:a16="http://schemas.microsoft.com/office/drawing/2014/main" id="{64EB8CDF-5736-A8B8-CBE4-14134A6168C5}"/>
              </a:ext>
            </a:extLst>
          </p:cNvPr>
          <p:cNvCxnSpPr>
            <a:cxnSpLocks/>
          </p:cNvCxnSpPr>
          <p:nvPr/>
        </p:nvCxnSpPr>
        <p:spPr>
          <a:xfrm>
            <a:off x="703943" y="1146630"/>
            <a:ext cx="70104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8419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3">
                                            <p:txEl>
                                              <p:pRg st="3" end="3"/>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p:cTn id="2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3">
                                            <p:txEl>
                                              <p:pRg st="5" end="5"/>
                                            </p:txEl>
                                          </p:spTgt>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p:cTn id="3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7F1A-C97B-9A8A-E067-CBB216A8AED9}"/>
              </a:ext>
            </a:extLst>
          </p:cNvPr>
          <p:cNvSpPr>
            <a:spLocks noGrp="1"/>
          </p:cNvSpPr>
          <p:nvPr>
            <p:ph type="ctrTitle"/>
          </p:nvPr>
        </p:nvSpPr>
        <p:spPr>
          <a:xfrm>
            <a:off x="246743" y="181426"/>
            <a:ext cx="11691257" cy="2931888"/>
          </a:xfrm>
        </p:spPr>
        <p:txBody>
          <a:bodyPr>
            <a:normAutofit fontScale="90000"/>
          </a:bodyPr>
          <a:lstStyle/>
          <a:p>
            <a:r>
              <a:rPr lang="en-US" sz="3800" b="1" dirty="0">
                <a:solidFill>
                  <a:schemeClr val="bg1"/>
                </a:solidFill>
                <a:effectLst>
                  <a:outerShdw blurRad="38100" dist="38100" dir="2700000" algn="tl">
                    <a:srgbClr val="000000">
                      <a:alpha val="43137"/>
                    </a:srgbClr>
                  </a:outerShdw>
                </a:effectLst>
                <a:latin typeface="+mn-lt"/>
              </a:rPr>
              <a:t>“We give thanks to the God and Father of our Lord Jesus Christ, praying always for you, since we heard of your faith in Christ Jesus and of your love for all the saints; because of the hope which is laid up for you in heaven, of which you heard before</a:t>
            </a:r>
            <a:br>
              <a:rPr lang="en-US" sz="3800" b="1" dirty="0">
                <a:solidFill>
                  <a:schemeClr val="bg1"/>
                </a:solidFill>
                <a:effectLst>
                  <a:outerShdw blurRad="38100" dist="38100" dir="2700000" algn="tl">
                    <a:srgbClr val="000000">
                      <a:alpha val="43137"/>
                    </a:srgbClr>
                  </a:outerShdw>
                </a:effectLst>
                <a:latin typeface="+mn-lt"/>
              </a:rPr>
            </a:br>
            <a:r>
              <a:rPr lang="en-US" sz="3800" b="1" dirty="0">
                <a:solidFill>
                  <a:schemeClr val="bg1"/>
                </a:solidFill>
                <a:effectLst>
                  <a:outerShdw blurRad="38100" dist="38100" dir="2700000" algn="tl">
                    <a:srgbClr val="000000">
                      <a:alpha val="43137"/>
                    </a:srgbClr>
                  </a:outerShdw>
                </a:effectLst>
                <a:latin typeface="+mn-lt"/>
              </a:rPr>
              <a:t>in the word of the truth of the gospel”</a:t>
            </a:r>
            <a:br>
              <a:rPr lang="en-US" sz="3600" b="1" dirty="0">
                <a:solidFill>
                  <a:schemeClr val="bg1"/>
                </a:solidFill>
                <a:effectLst>
                  <a:outerShdw blurRad="38100" dist="38100" dir="2700000" algn="tl">
                    <a:srgbClr val="000000">
                      <a:alpha val="43137"/>
                    </a:srgbClr>
                  </a:outerShdw>
                </a:effectLst>
                <a:latin typeface="+mn-lt"/>
              </a:rPr>
            </a:br>
            <a:r>
              <a:rPr lang="en-US" sz="4000" b="1" dirty="0">
                <a:solidFill>
                  <a:srgbClr val="FFFF00"/>
                </a:solidFill>
                <a:effectLst>
                  <a:outerShdw blurRad="38100" dist="38100" dir="2700000" algn="tl">
                    <a:srgbClr val="000000">
                      <a:alpha val="43137"/>
                    </a:srgbClr>
                  </a:outerShdw>
                </a:effectLst>
                <a:latin typeface="+mn-lt"/>
              </a:rPr>
              <a:t>Colossians 1:3-5</a:t>
            </a:r>
          </a:p>
        </p:txBody>
      </p:sp>
      <p:sp>
        <p:nvSpPr>
          <p:cNvPr id="3" name="Subtitle 2">
            <a:extLst>
              <a:ext uri="{FF2B5EF4-FFF2-40B4-BE49-F238E27FC236}">
                <a16:creationId xmlns:a16="http://schemas.microsoft.com/office/drawing/2014/main" id="{328A3BE9-2F17-EA6B-9D52-D3CF37202B73}"/>
              </a:ext>
            </a:extLst>
          </p:cNvPr>
          <p:cNvSpPr>
            <a:spLocks noGrp="1"/>
          </p:cNvSpPr>
          <p:nvPr>
            <p:ph type="subTitle" idx="1"/>
          </p:nvPr>
        </p:nvSpPr>
        <p:spPr>
          <a:xfrm>
            <a:off x="1524000" y="3602037"/>
            <a:ext cx="9144000" cy="2914877"/>
          </a:xfrm>
        </p:spPr>
        <p:txBody>
          <a:bodyPr>
            <a:normAutofit lnSpcReduction="10000"/>
          </a:bodyPr>
          <a:lstStyle/>
          <a:p>
            <a:r>
              <a:rPr lang="en-US" sz="3600" dirty="0">
                <a:solidFill>
                  <a:schemeClr val="bg1"/>
                </a:solidFill>
                <a:effectLst>
                  <a:outerShdw blurRad="38100" dist="38100" dir="2700000" algn="tl">
                    <a:srgbClr val="000000">
                      <a:alpha val="43137"/>
                    </a:srgbClr>
                  </a:outerShdw>
                </a:effectLst>
              </a:rPr>
              <a:t>Here in this world,</a:t>
            </a:r>
          </a:p>
          <a:p>
            <a:r>
              <a:rPr lang="en-US" sz="3600" dirty="0">
                <a:solidFill>
                  <a:schemeClr val="bg1"/>
                </a:solidFill>
                <a:effectLst>
                  <a:outerShdw blurRad="38100" dist="38100" dir="2700000" algn="tl">
                    <a:srgbClr val="000000">
                      <a:alpha val="43137"/>
                    </a:srgbClr>
                  </a:outerShdw>
                </a:effectLst>
              </a:rPr>
              <a:t>He bids us come;</a:t>
            </a:r>
          </a:p>
          <a:p>
            <a:r>
              <a:rPr lang="en-US" sz="3600" dirty="0">
                <a:solidFill>
                  <a:schemeClr val="bg1"/>
                </a:solidFill>
                <a:effectLst>
                  <a:outerShdw blurRad="38100" dist="38100" dir="2700000" algn="tl">
                    <a:srgbClr val="000000">
                      <a:alpha val="43137"/>
                    </a:srgbClr>
                  </a:outerShdw>
                </a:effectLst>
              </a:rPr>
              <a:t>There in the next,</a:t>
            </a:r>
          </a:p>
          <a:p>
            <a:r>
              <a:rPr lang="en-US" sz="3600" dirty="0">
                <a:solidFill>
                  <a:schemeClr val="bg1"/>
                </a:solidFill>
                <a:effectLst>
                  <a:outerShdw blurRad="38100" dist="38100" dir="2700000" algn="tl">
                    <a:srgbClr val="000000">
                      <a:alpha val="43137"/>
                    </a:srgbClr>
                  </a:outerShdw>
                </a:effectLst>
              </a:rPr>
              <a:t>He shall bid us welcome.</a:t>
            </a:r>
          </a:p>
          <a:p>
            <a:pPr algn="r"/>
            <a:r>
              <a:rPr lang="en-US" sz="3000" dirty="0">
                <a:solidFill>
                  <a:schemeClr val="bg1"/>
                </a:solidFill>
                <a:effectLst>
                  <a:outerShdw blurRad="38100" dist="38100" dir="2700000" algn="tl">
                    <a:srgbClr val="000000">
                      <a:alpha val="43137"/>
                    </a:srgbClr>
                  </a:outerShdw>
                </a:effectLst>
              </a:rPr>
              <a:t>---- John Donne</a:t>
            </a:r>
          </a:p>
          <a:p>
            <a:endParaRPr lang="en-US" sz="4000" dirty="0">
              <a:solidFill>
                <a:schemeClr val="bg1"/>
              </a:solidFill>
            </a:endParaRPr>
          </a:p>
        </p:txBody>
      </p:sp>
      <p:sp>
        <p:nvSpPr>
          <p:cNvPr id="5" name="TextBox 4">
            <a:extLst>
              <a:ext uri="{FF2B5EF4-FFF2-40B4-BE49-F238E27FC236}">
                <a16:creationId xmlns:a16="http://schemas.microsoft.com/office/drawing/2014/main" id="{7CB5A187-D675-E724-F50B-EF4AE238E785}"/>
              </a:ext>
            </a:extLst>
          </p:cNvPr>
          <p:cNvSpPr txBox="1"/>
          <p:nvPr/>
        </p:nvSpPr>
        <p:spPr>
          <a:xfrm>
            <a:off x="0" y="6516914"/>
            <a:ext cx="12192000" cy="338554"/>
          </a:xfrm>
          <a:prstGeom prst="rect">
            <a:avLst/>
          </a:prstGeom>
          <a:solidFill>
            <a:schemeClr val="tx1"/>
          </a:solidFill>
        </p:spPr>
        <p:txBody>
          <a:bodyPr wrap="square" rtlCol="0">
            <a:spAutoFit/>
          </a:bodyPr>
          <a:lstStyle/>
          <a:p>
            <a:r>
              <a:rPr lang="en-US" sz="1600" dirty="0">
                <a:solidFill>
                  <a:schemeClr val="bg1"/>
                </a:solidFill>
              </a:rPr>
              <a:t>Richard Thetford									              www.thetfordcountry.com</a:t>
            </a:r>
          </a:p>
        </p:txBody>
      </p:sp>
    </p:spTree>
    <p:extLst>
      <p:ext uri="{BB962C8B-B14F-4D97-AF65-F5344CB8AC3E}">
        <p14:creationId xmlns:p14="http://schemas.microsoft.com/office/powerpoint/2010/main" val="7201335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405</Words>
  <Application>Microsoft Office PowerPoint</Application>
  <PresentationFormat>Widescreen</PresentationFormat>
  <Paragraphs>58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Does Heaven Hold All to Me?</vt:lpstr>
      <vt:lpstr>What Is Heaven?</vt:lpstr>
      <vt:lpstr>Who Will Go to Heaven?</vt:lpstr>
      <vt:lpstr>When Will We Go to Heaven?</vt:lpstr>
      <vt:lpstr>Where Is Heaven?</vt:lpstr>
      <vt:lpstr>Why Is a Place Being Prepared in Heaven?</vt:lpstr>
      <vt:lpstr>How Do We Go to Heaven?</vt:lpstr>
      <vt:lpstr>“We give thanks to the God and Father of our Lord Jesus Christ, praying always for you, since we heard of your faith in Christ Jesus and of your love for all the saints; because of the hope which is laid up for you in heaven, of which you heard before in the word of the truth of the gospel” Colossians 1:3-5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Heaven Hold All to Me?</dc:title>
  <dc:creator>Richard Thetford</dc:creator>
  <cp:lastModifiedBy>Richard Thetford</cp:lastModifiedBy>
  <cp:revision>7</cp:revision>
  <dcterms:created xsi:type="dcterms:W3CDTF">2022-09-16T01:01:11Z</dcterms:created>
  <dcterms:modified xsi:type="dcterms:W3CDTF">2023-05-21T20:20:32Z</dcterms:modified>
</cp:coreProperties>
</file>