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0" r:id="rId3"/>
    <p:sldId id="265" r:id="rId4"/>
    <p:sldId id="261" r:id="rId5"/>
    <p:sldId id="262" r:id="rId6"/>
    <p:sldId id="266" r:id="rId7"/>
    <p:sldId id="267" r:id="rId8"/>
    <p:sldId id="268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A6FF"/>
    <a:srgbClr val="CC0000"/>
    <a:srgbClr val="000000"/>
    <a:srgbClr val="000066"/>
    <a:srgbClr val="2D82FF"/>
    <a:srgbClr val="003366"/>
    <a:srgbClr val="33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0" autoAdjust="0"/>
  </p:normalViewPr>
  <p:slideViewPr>
    <p:cSldViewPr>
      <p:cViewPr varScale="1">
        <p:scale>
          <a:sx n="108" d="100"/>
          <a:sy n="108" d="100"/>
        </p:scale>
        <p:origin x="11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 smtClean="0"/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3C79688-4F3F-4CDA-BA9B-565C1DF1C2D3}" type="datetimeFigureOut">
              <a:rPr lang="en-US">
                <a:latin typeface="Calibri" panose="020F0502020204030204" pitchFamily="34" charset="0"/>
              </a:rPr>
              <a:pPr>
                <a:defRPr/>
              </a:pPr>
              <a:t>6/28/2016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 smtClean="0"/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9F70D7E-0850-4410-B80D-6F27B1BF9ED6}" type="slidenum">
              <a:rPr 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190679-3BCB-4784-A672-E5E0CBB7ED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01F3C-269F-4F24-BD7B-A92D79FE468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0EC32-21E1-4710-8374-CEDDA51A0A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482AF-2DC0-4CA8-B0F3-BB4DECD7A7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3BDF9-7E0D-44AA-A514-FB6C766A83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59425" y="1828801"/>
            <a:ext cx="26670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59425" y="3848101"/>
            <a:ext cx="26670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23727-9772-4798-8D04-084A3765F9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1CE3-5C8E-46AD-A4F7-915926715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D0F8-FDBB-4777-AF8C-2ABD3E386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650AC-FB09-44C0-83A1-7BA9F862A2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8E995-C742-45CF-8D40-92FFF7B38E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39401-0EA7-4652-B484-F6C3DACFE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258A-8EF8-4AA2-8B06-EBE94522EA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1A686-FDC9-4BAB-84CF-5136289E2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8C08E-E260-492C-A7B2-784893E09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rgbClr val="79551B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rgbClr val="79551B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j-lt"/>
              </a:defRPr>
            </a:lvl1pPr>
          </a:lstStyle>
          <a:p>
            <a:pPr>
              <a:defRPr/>
            </a:pPr>
            <a:fld id="{341B749F-3FC9-430B-BD16-F590F88CE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800">
          <a:solidFill>
            <a:srgbClr val="2D82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381000" y="381000"/>
            <a:ext cx="8382000" cy="762000"/>
          </a:xfrm>
          <a:prstGeom prst="rect">
            <a:avLst/>
          </a:prstGeom>
          <a:solidFill>
            <a:srgbClr val="2D82FF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34975"/>
            <a:ext cx="8229600" cy="63182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Does 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Everyone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Have A Right To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81000" y="3671888"/>
            <a:ext cx="198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church of Christ</a:t>
            </a:r>
          </a:p>
        </p:txBody>
      </p:sp>
      <p:sp>
        <p:nvSpPr>
          <p:cNvPr id="6149" name="Rectangle 19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150" name="Rectangle 20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151" name="Rectangle 2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152" name="Rectangle 2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D82FF"/>
          </a:solidFill>
          <a:ln w="9525">
            <a:solidFill>
              <a:srgbClr val="2D82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74" name="Picture 34" descr="MCj020049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2286000"/>
            <a:ext cx="18256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5" name="WordArt 35" descr="Denim"/>
          <p:cNvSpPr>
            <a:spLocks noChangeArrowheads="1" noChangeShapeType="1" noTextEdit="1"/>
          </p:cNvSpPr>
          <p:nvPr/>
        </p:nvSpPr>
        <p:spPr bwMode="auto">
          <a:xfrm>
            <a:off x="2133600" y="1714500"/>
            <a:ext cx="4495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Calibri" panose="020F0502020204030204" pitchFamily="34" charset="0"/>
              </a:rPr>
              <a:t>His Own Belief?</a:t>
            </a:r>
          </a:p>
        </p:txBody>
      </p:sp>
      <p:pic>
        <p:nvPicPr>
          <p:cNvPr id="10276" name="Picture 36" descr="MCj020049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70125"/>
            <a:ext cx="18256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7" name="Picture 37" descr="MCj020049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575" y="2270125"/>
            <a:ext cx="18256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8" name="Picture 38" descr="MCj020049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1175" y="2270125"/>
            <a:ext cx="18256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2514600" y="3671888"/>
            <a:ext cx="198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latin typeface="Calibri" panose="020F0502020204030204" pitchFamily="34" charset="0"/>
                <a:cs typeface="Arial" charset="0"/>
              </a:rPr>
              <a:t>Lutheran</a:t>
            </a: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4648200" y="3671888"/>
            <a:ext cx="198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latin typeface="Calibri" panose="020F0502020204030204" pitchFamily="34" charset="0"/>
                <a:cs typeface="Arial" charset="0"/>
              </a:rPr>
              <a:t>Baptist</a:t>
            </a:r>
          </a:p>
        </p:txBody>
      </p: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6705600" y="3671888"/>
            <a:ext cx="22098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latin typeface="Calibri" panose="020F0502020204030204" pitchFamily="34" charset="0"/>
                <a:cs typeface="Arial" charset="0"/>
              </a:rPr>
              <a:t>Assembly of God</a:t>
            </a:r>
          </a:p>
        </p:txBody>
      </p:sp>
      <p:pic>
        <p:nvPicPr>
          <p:cNvPr id="10282" name="Picture 42" descr="MCj020049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8256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3" name="Picture 43" descr="MCj020049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648200"/>
            <a:ext cx="18256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4" name="Picture 44" descr="MCj020049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648200"/>
            <a:ext cx="18256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5" name="Picture 45" descr="MCj020049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1175" y="4648200"/>
            <a:ext cx="18256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4648200" y="6034088"/>
            <a:ext cx="198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latin typeface="Calibri" panose="020F0502020204030204" pitchFamily="34" charset="0"/>
                <a:cs typeface="Arial" charset="0"/>
              </a:rPr>
              <a:t>Catholic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6781800" y="6034088"/>
            <a:ext cx="198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latin typeface="Calibri" panose="020F0502020204030204" pitchFamily="34" charset="0"/>
                <a:cs typeface="Arial" charset="0"/>
              </a:rPr>
              <a:t>Methodist</a:t>
            </a: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2514600" y="6034088"/>
            <a:ext cx="198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latin typeface="Calibri" panose="020F0502020204030204" pitchFamily="34" charset="0"/>
                <a:cs typeface="Arial" charset="0"/>
              </a:rPr>
              <a:t>Mormon</a:t>
            </a: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304800" y="6034088"/>
            <a:ext cx="21336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latin typeface="Calibri" panose="020F0502020204030204" pitchFamily="34" charset="0"/>
                <a:cs typeface="Arial" charset="0"/>
              </a:rPr>
              <a:t>7</a:t>
            </a:r>
            <a:r>
              <a:rPr lang="en-US" sz="2000" b="1" baseline="30000" dirty="0">
                <a:latin typeface="Calibri" panose="020F0502020204030204" pitchFamily="34" charset="0"/>
                <a:cs typeface="Arial" charset="0"/>
              </a:rPr>
              <a:t>th</a:t>
            </a:r>
            <a:r>
              <a:rPr lang="en-US" sz="2000" b="1" dirty="0">
                <a:latin typeface="Calibri" panose="020F0502020204030204" pitchFamily="34" charset="0"/>
                <a:cs typeface="Arial" charset="0"/>
              </a:rPr>
              <a:t> Day Adventist</a:t>
            </a: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457200" y="4114800"/>
            <a:ext cx="82296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533400" y="4068763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2D82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Attend the church of your choice!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2" grpId="0" animBg="1"/>
      <p:bldP spid="10242" grpId="0"/>
      <p:bldP spid="10252" grpId="0"/>
      <p:bldP spid="10275" grpId="0" animBg="1"/>
      <p:bldP spid="10279" grpId="0"/>
      <p:bldP spid="10280" grpId="0"/>
      <p:bldP spid="10281" grpId="0"/>
      <p:bldP spid="10287" grpId="0"/>
      <p:bldP spid="10288" grpId="0"/>
      <p:bldP spid="10289" grpId="0"/>
      <p:bldP spid="10290" grpId="0"/>
      <p:bldP spid="10292" grpId="0" animBg="1"/>
      <p:bldP spid="102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457200" y="5562600"/>
            <a:ext cx="8229600" cy="838200"/>
          </a:xfrm>
          <a:prstGeom prst="rect">
            <a:avLst/>
          </a:prstGeom>
          <a:solidFill>
            <a:srgbClr val="2D82FF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314" name="Picture 26" descr="MCSO01869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90800"/>
            <a:ext cx="3500438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" y="5715000"/>
            <a:ext cx="82296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“All authority has been given to Me in heaven and on earth.”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" y="2606675"/>
            <a:ext cx="2743200" cy="1138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“This is My beloved Son. Hear Him!”</a:t>
            </a: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Mark 9:7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3400" y="3886200"/>
            <a:ext cx="2057400" cy="1219200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57200" y="3886200"/>
            <a:ext cx="2209800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Acts 3:22-23</a:t>
            </a:r>
          </a:p>
          <a:p>
            <a:pPr algn="ctr" eaLnBrk="0" hangingPunct="0">
              <a:defRPr/>
            </a:pP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Matthew 7:21</a:t>
            </a:r>
          </a:p>
          <a:p>
            <a:pPr algn="ctr" eaLnBrk="0" hangingPunct="0">
              <a:defRPr/>
            </a:pP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Hebrews 5:9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019800" y="2438400"/>
            <a:ext cx="2895600" cy="298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“And do not fear those who kill the body but cannot kill the soul. But rather fear Him who is able to destroy both soul and body in hell.”</a:t>
            </a:r>
          </a:p>
          <a:p>
            <a:pPr algn="ctr" eaLnBrk="0" hangingPunct="0"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Matthew 10:28</a:t>
            </a:r>
          </a:p>
        </p:txBody>
      </p:sp>
      <p:sp>
        <p:nvSpPr>
          <p:cNvPr id="7177" name="Rectangle 15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178" name="Rectangle 16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179" name="Rectangle 17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180" name="Rectangle 18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D82FF"/>
          </a:solidFill>
          <a:ln w="9525">
            <a:solidFill>
              <a:srgbClr val="2D82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381000" y="381000"/>
            <a:ext cx="8382000" cy="762000"/>
          </a:xfrm>
          <a:prstGeom prst="rect">
            <a:avLst/>
          </a:prstGeom>
          <a:solidFill>
            <a:srgbClr val="2D82FF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381000" y="434975"/>
            <a:ext cx="83058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Reason Every Man Does Not Have A Right To</a:t>
            </a:r>
          </a:p>
        </p:txBody>
      </p:sp>
      <p:sp>
        <p:nvSpPr>
          <p:cNvPr id="12310" name="WordArt 22" descr="Denim"/>
          <p:cNvSpPr>
            <a:spLocks noChangeArrowheads="1" noChangeShapeType="1" noTextEdit="1"/>
          </p:cNvSpPr>
          <p:nvPr/>
        </p:nvSpPr>
        <p:spPr bwMode="auto">
          <a:xfrm>
            <a:off x="2133600" y="1714500"/>
            <a:ext cx="4495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Calibri" panose="020F0502020204030204" pitchFamily="34" charset="0"/>
              </a:rPr>
              <a:t>His Own Belie</a:t>
            </a:r>
            <a:r>
              <a:rPr lang="en-US" sz="3600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12316" name="WordArt 28"/>
          <p:cNvSpPr>
            <a:spLocks noChangeArrowheads="1" noChangeShapeType="1" noTextEdit="1"/>
          </p:cNvSpPr>
          <p:nvPr/>
        </p:nvSpPr>
        <p:spPr bwMode="auto">
          <a:xfrm>
            <a:off x="3429000" y="3581400"/>
            <a:ext cx="19812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17961" dir="2700000" algn="ctr" rotWithShape="0">
                    <a:srgbClr val="CC0000"/>
                  </a:outerShdw>
                </a:effectLst>
                <a:latin typeface="Calibri" panose="020F0502020204030204" pitchFamily="34" charset="0"/>
                <a:cs typeface="Times New Roman"/>
              </a:rPr>
              <a:t>Rev 22:18-19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7" grpId="0" animBg="1"/>
      <p:bldP spid="12292" grpId="0"/>
      <p:bldP spid="12293" grpId="0"/>
      <p:bldP spid="12294" grpId="0" animBg="1"/>
      <p:bldP spid="12297" grpId="0"/>
      <p:bldP spid="12308" grpId="0" animBg="1"/>
      <p:bldP spid="12309" grpId="0"/>
      <p:bldP spid="12310" grpId="0" animBg="1"/>
      <p:bldP spid="123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838200" y="3048000"/>
            <a:ext cx="2209800" cy="3352800"/>
          </a:xfrm>
          <a:prstGeom prst="rect">
            <a:avLst/>
          </a:prstGeom>
          <a:solidFill>
            <a:schemeClr val="folHlink"/>
          </a:solidFill>
          <a:ln w="57150">
            <a:solidFill>
              <a:srgbClr val="2D82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6705600" y="1752600"/>
          <a:ext cx="211455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rawing" r:id="rId3" imgW="2114640" imgH="1704960" progId="Presentations.Drawing.14">
                  <p:embed/>
                </p:oleObj>
              </mc:Choice>
              <mc:Fallback>
                <p:oleObj name="Drawing" r:id="rId3" imgW="2114640" imgH="1704960" progId="Presentations.Drawing.1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752600"/>
                        <a:ext cx="2114550" cy="170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686425" y="4800600"/>
          <a:ext cx="216217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rawing" r:id="rId5" imgW="2162160" imgH="1657440" progId="Presentations.Drawing.14">
                  <p:embed/>
                </p:oleObj>
              </mc:Choice>
              <mc:Fallback>
                <p:oleObj name="Drawing" r:id="rId5" imgW="2162160" imgH="1657440" progId="Presentations.Drawing.1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4800600"/>
                        <a:ext cx="2162175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38200" y="3657600"/>
            <a:ext cx="2209800" cy="20621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rPr>
              <a:t>CAIN’S</a:t>
            </a:r>
          </a:p>
          <a:p>
            <a:pPr algn="ctr" eaLnBrk="0" hangingPunct="0">
              <a:defRPr/>
            </a:pPr>
            <a:r>
              <a:rPr lang="en-US" sz="3200" b="1" dirty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rPr>
              <a:t>WORSHIP</a:t>
            </a:r>
          </a:p>
          <a:p>
            <a:pPr algn="ctr" eaLnBrk="0" hangingPunct="0">
              <a:defRPr/>
            </a:pPr>
            <a:r>
              <a:rPr lang="en-US" sz="3200" b="1" dirty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rPr>
              <a:t>Gen 4:3-5;</a:t>
            </a:r>
          </a:p>
          <a:p>
            <a:pPr algn="ctr" eaLnBrk="0" hangingPunct="0">
              <a:defRPr/>
            </a:pPr>
            <a:r>
              <a:rPr lang="en-US" sz="3200" b="1" dirty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rPr>
              <a:t>Heb 11:4</a:t>
            </a: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D82FF"/>
          </a:solidFill>
          <a:ln w="9525">
            <a:solidFill>
              <a:srgbClr val="2D82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81000" y="914400"/>
            <a:ext cx="8382000" cy="685800"/>
          </a:xfrm>
          <a:prstGeom prst="rect">
            <a:avLst/>
          </a:prstGeom>
          <a:solidFill>
            <a:srgbClr val="2D82FF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381000" y="914400"/>
            <a:ext cx="83058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Demonstrate That Man Does Not Have A Right To</a:t>
            </a:r>
          </a:p>
        </p:txBody>
      </p:sp>
      <p:sp>
        <p:nvSpPr>
          <p:cNvPr id="19470" name="WordArt 14" descr="Denim"/>
          <p:cNvSpPr>
            <a:spLocks noChangeArrowheads="1" noChangeShapeType="1" noTextEdit="1"/>
          </p:cNvSpPr>
          <p:nvPr/>
        </p:nvSpPr>
        <p:spPr bwMode="auto">
          <a:xfrm>
            <a:off x="2133600" y="2209800"/>
            <a:ext cx="4495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Calibri" panose="020F0502020204030204" pitchFamily="34" charset="0"/>
              </a:rPr>
              <a:t>His Own Belief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28600" y="196850"/>
            <a:ext cx="868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D82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Bible Examples</a:t>
            </a:r>
          </a:p>
        </p:txBody>
      </p:sp>
      <p:pic>
        <p:nvPicPr>
          <p:cNvPr id="19473" name="Picture 17" descr="scan00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3048000"/>
            <a:ext cx="4724400" cy="3279775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 animBg="1"/>
      <p:bldP spid="19461" grpId="0"/>
      <p:bldP spid="19468" grpId="0" animBg="1"/>
      <p:bldP spid="19469" grpId="0"/>
      <p:bldP spid="19470" grpId="0" animBg="1"/>
      <p:bldP spid="194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838200" y="4800600"/>
            <a:ext cx="4114800" cy="1676400"/>
          </a:xfrm>
          <a:prstGeom prst="rect">
            <a:avLst/>
          </a:prstGeom>
          <a:solidFill>
            <a:schemeClr val="folHlink"/>
          </a:solidFill>
          <a:ln w="57150">
            <a:solidFill>
              <a:srgbClr val="2D82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838200" y="2895600"/>
            <a:ext cx="4114800" cy="1676400"/>
          </a:xfrm>
          <a:prstGeom prst="rect">
            <a:avLst/>
          </a:prstGeom>
          <a:solidFill>
            <a:schemeClr val="folHlink"/>
          </a:solidFill>
          <a:ln w="57150">
            <a:solidFill>
              <a:srgbClr val="2D82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686425" y="4800600"/>
          <a:ext cx="216217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Drawing" r:id="rId3" imgW="2162160" imgH="1657440" progId="Presentations.Drawing.14">
                  <p:embed/>
                </p:oleObj>
              </mc:Choice>
              <mc:Fallback>
                <p:oleObj name="Drawing" r:id="rId3" imgW="2162160" imgH="1657440" progId="Presentations.Drawing.1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4800600"/>
                        <a:ext cx="2162175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838200" y="2971800"/>
            <a:ext cx="411480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rPr>
              <a:t>NADAB &amp; ABIHU’S WORSHIP</a:t>
            </a:r>
          </a:p>
          <a:p>
            <a:pPr algn="ctr" eaLnBrk="0" hangingPunct="0">
              <a:defRPr/>
            </a:pPr>
            <a:r>
              <a:rPr lang="en-US" sz="3200" b="1" dirty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rPr>
              <a:t>Leviticus 10:1-2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838200" y="4876800"/>
            <a:ext cx="411480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rPr>
              <a:t>JEROBOAM’S WORSHIP</a:t>
            </a:r>
          </a:p>
          <a:p>
            <a:pPr algn="ctr" eaLnBrk="0" hangingPunct="0">
              <a:defRPr/>
            </a:pPr>
            <a:r>
              <a:rPr lang="en-US" sz="3200" b="1" dirty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rPr>
              <a:t>1 Kings 12:26-33</a:t>
            </a:r>
          </a:p>
        </p:txBody>
      </p:sp>
      <p:sp>
        <p:nvSpPr>
          <p:cNvPr id="2055" name="Rectangle 14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58" name="Rectangle 17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D82FF"/>
          </a:solidFill>
          <a:ln w="9525">
            <a:solidFill>
              <a:srgbClr val="2D82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81000" y="914400"/>
            <a:ext cx="8382000" cy="685800"/>
          </a:xfrm>
          <a:prstGeom prst="rect">
            <a:avLst/>
          </a:prstGeom>
          <a:solidFill>
            <a:srgbClr val="2D82FF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381000" y="914400"/>
            <a:ext cx="83058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Demonstrate That Man Does Not Have A Right To</a:t>
            </a:r>
          </a:p>
        </p:txBody>
      </p:sp>
      <p:sp>
        <p:nvSpPr>
          <p:cNvPr id="13333" name="WordArt 21" descr="Denim"/>
          <p:cNvSpPr>
            <a:spLocks noChangeArrowheads="1" noChangeShapeType="1" noTextEdit="1"/>
          </p:cNvSpPr>
          <p:nvPr/>
        </p:nvSpPr>
        <p:spPr bwMode="auto">
          <a:xfrm>
            <a:off x="2133600" y="2209800"/>
            <a:ext cx="4495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Calibri" panose="020F0502020204030204" pitchFamily="34" charset="0"/>
              </a:rPr>
              <a:t>His Own Belief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228600" y="196850"/>
            <a:ext cx="868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D82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Bible Examples</a:t>
            </a:r>
          </a:p>
        </p:txBody>
      </p:sp>
      <p:pic>
        <p:nvPicPr>
          <p:cNvPr id="13338" name="Picture 26" descr="scan0001"/>
          <p:cNvPicPr>
            <a:picLocks noChangeAspect="1" noChangeArrowheads="1"/>
          </p:cNvPicPr>
          <p:nvPr/>
        </p:nvPicPr>
        <p:blipFill>
          <a:blip r:embed="rId6" cstate="print">
            <a:lum bright="-18000"/>
          </a:blip>
          <a:srcRect/>
          <a:stretch>
            <a:fillRect/>
          </a:stretch>
        </p:blipFill>
        <p:spPr bwMode="auto">
          <a:xfrm>
            <a:off x="5410200" y="2895600"/>
            <a:ext cx="289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27" descr="scan0003"/>
          <p:cNvPicPr>
            <a:picLocks noChangeAspect="1" noChangeArrowheads="1"/>
          </p:cNvPicPr>
          <p:nvPr/>
        </p:nvPicPr>
        <p:blipFill>
          <a:blip r:embed="rId7" cstate="print">
            <a:lum bright="-30000"/>
          </a:blip>
          <a:srcRect/>
          <a:stretch>
            <a:fillRect/>
          </a:stretch>
        </p:blipFill>
        <p:spPr bwMode="auto">
          <a:xfrm>
            <a:off x="5410200" y="4800600"/>
            <a:ext cx="289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7" grpId="0" animBg="1"/>
      <p:bldP spid="13336" grpId="0" animBg="1"/>
      <p:bldP spid="13320" grpId="0"/>
      <p:bldP spid="13321" grpId="0"/>
      <p:bldP spid="13331" grpId="0" animBg="1"/>
      <p:bldP spid="13332" grpId="0"/>
      <p:bldP spid="13333" grpId="0" animBg="1"/>
      <p:bldP spid="133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124200"/>
            <a:ext cx="84582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To choose which church to belong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Jesus only established one church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Matthew 16:18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He is the head over all things to the church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Ephesians 1:22-23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Denominations are religious plants of men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Matthew 15:13-14</a:t>
            </a:r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D82FF"/>
          </a:solidFill>
          <a:ln w="9525">
            <a:solidFill>
              <a:srgbClr val="2D82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381000" y="914400"/>
            <a:ext cx="8382000" cy="685800"/>
          </a:xfrm>
          <a:prstGeom prst="rect">
            <a:avLst/>
          </a:prstGeom>
          <a:solidFill>
            <a:srgbClr val="2D82FF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457200" y="914400"/>
            <a:ext cx="8229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 Which We have No Personal Right To</a:t>
            </a:r>
          </a:p>
        </p:txBody>
      </p:sp>
      <p:sp>
        <p:nvSpPr>
          <p:cNvPr id="14351" name="WordArt 15" descr="Denim"/>
          <p:cNvSpPr>
            <a:spLocks noChangeArrowheads="1" noChangeShapeType="1" noTextEdit="1"/>
          </p:cNvSpPr>
          <p:nvPr/>
        </p:nvSpPr>
        <p:spPr bwMode="auto">
          <a:xfrm>
            <a:off x="2133600" y="2209800"/>
            <a:ext cx="4495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Calibri" panose="020F0502020204030204" pitchFamily="34" charset="0"/>
              </a:rPr>
              <a:t>Our Own Belief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28600" y="196850"/>
            <a:ext cx="868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D82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Some Things</a:t>
            </a:r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1447800" y="2971800"/>
            <a:ext cx="6172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2D82FF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350" grpId="0"/>
      <p:bldP spid="14351" grpId="0" animBg="1"/>
      <p:bldP spid="143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124200"/>
            <a:ext cx="84582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To choose what name we shall wear</a:t>
            </a:r>
          </a:p>
          <a:p>
            <a:pPr lvl="1" eaLnBrk="1" hangingPunct="1"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Some think we can choose to wear any name</a:t>
            </a:r>
          </a:p>
          <a:p>
            <a:pPr lvl="2" eaLnBrk="1" hangingPunct="1">
              <a:defRPr/>
            </a:pP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New Testament disciples wore the name Christian</a:t>
            </a:r>
          </a:p>
          <a:p>
            <a:pPr lvl="3"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Acts 11:26</a:t>
            </a:r>
          </a:p>
          <a:p>
            <a:pPr lvl="1" eaLnBrk="1" hangingPunct="1"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Paul rejected the idea that men</a:t>
            </a:r>
            <a:br>
              <a:rPr lang="en-US" sz="2800" dirty="0">
                <a:latin typeface="Calibri" panose="020F0502020204030204" pitchFamily="34" charset="0"/>
                <a:cs typeface="Arial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could wear another name</a:t>
            </a:r>
          </a:p>
          <a:p>
            <a:pPr lvl="2"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1 Corinthians 1:10-13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D82FF"/>
          </a:solidFill>
          <a:ln w="9525">
            <a:solidFill>
              <a:srgbClr val="2D82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81000" y="914400"/>
            <a:ext cx="8382000" cy="685800"/>
          </a:xfrm>
          <a:prstGeom prst="rect">
            <a:avLst/>
          </a:prstGeom>
          <a:solidFill>
            <a:srgbClr val="2D82FF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57200" y="914400"/>
            <a:ext cx="8229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 Which We have No Personal Right To</a:t>
            </a:r>
          </a:p>
        </p:txBody>
      </p:sp>
      <p:sp>
        <p:nvSpPr>
          <p:cNvPr id="9225" name="WordArt 9" descr="Denim"/>
          <p:cNvSpPr>
            <a:spLocks noChangeArrowheads="1" noChangeShapeType="1" noTextEdit="1"/>
          </p:cNvSpPr>
          <p:nvPr/>
        </p:nvSpPr>
        <p:spPr bwMode="auto">
          <a:xfrm>
            <a:off x="2133600" y="2209800"/>
            <a:ext cx="4495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Calibri" panose="020F0502020204030204" pitchFamily="34" charset="0"/>
              </a:rPr>
              <a:t>Our Own Belief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28600" y="196850"/>
            <a:ext cx="868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D82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Some Things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1447800" y="2971800"/>
            <a:ext cx="6172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2D82FF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124200"/>
            <a:ext cx="84582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To determine how to worship God</a:t>
            </a:r>
          </a:p>
          <a:p>
            <a:pPr lvl="1" eaLnBrk="1" hangingPunct="1"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God has given men a pattern of worship</a:t>
            </a:r>
          </a:p>
          <a:p>
            <a:pPr lvl="2" eaLnBrk="1" hangingPunct="1">
              <a:defRPr/>
            </a:pP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Singing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(Ephesians 5:19)</a:t>
            </a:r>
          </a:p>
          <a:p>
            <a:pPr lvl="2" eaLnBrk="1" hangingPunct="1">
              <a:defRPr/>
            </a:pP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Praying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(1 Thessalonians 5:17)</a:t>
            </a:r>
          </a:p>
          <a:p>
            <a:pPr lvl="2" eaLnBrk="1" hangingPunct="1">
              <a:defRPr/>
            </a:pP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Lord’s Supper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(1 Corinthians 11:17-34)</a:t>
            </a:r>
          </a:p>
          <a:p>
            <a:pPr lvl="2" eaLnBrk="1" hangingPunct="1">
              <a:defRPr/>
            </a:pP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Giving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(1 Corinthians 16:1-2)</a:t>
            </a:r>
          </a:p>
          <a:p>
            <a:pPr lvl="2" eaLnBrk="1" hangingPunct="1">
              <a:defRPr/>
            </a:pP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Preaching Sound Doctrine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(Acts 2:42)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D82FF"/>
          </a:solidFill>
          <a:ln w="9525">
            <a:solidFill>
              <a:srgbClr val="2D82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81000" y="914400"/>
            <a:ext cx="8382000" cy="685800"/>
          </a:xfrm>
          <a:prstGeom prst="rect">
            <a:avLst/>
          </a:prstGeom>
          <a:solidFill>
            <a:srgbClr val="2D82FF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57200" y="914400"/>
            <a:ext cx="8229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</a:rPr>
              <a:t>In Which We have No Personal Right To</a:t>
            </a:r>
          </a:p>
        </p:txBody>
      </p:sp>
      <p:sp>
        <p:nvSpPr>
          <p:cNvPr id="10249" name="WordArt 9" descr="Denim"/>
          <p:cNvSpPr>
            <a:spLocks noChangeArrowheads="1" noChangeShapeType="1" noTextEdit="1"/>
          </p:cNvSpPr>
          <p:nvPr/>
        </p:nvSpPr>
        <p:spPr bwMode="auto">
          <a:xfrm>
            <a:off x="2133600" y="2209800"/>
            <a:ext cx="4495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Calibri" panose="020F0502020204030204" pitchFamily="34" charset="0"/>
              </a:rPr>
              <a:t>Our Own Belief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28600" y="196850"/>
            <a:ext cx="868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D82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Some Things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447800" y="2971800"/>
            <a:ext cx="6172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2D82FF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124200"/>
            <a:ext cx="84582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To determine how we will be saved</a:t>
            </a:r>
          </a:p>
          <a:p>
            <a:pPr lvl="1" eaLnBrk="1" hangingPunct="1"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God has revealed the conditions to be met</a:t>
            </a:r>
          </a:p>
          <a:p>
            <a:pPr lvl="1" eaLnBrk="1" hangingPunct="1"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Man does not have the right to change them</a:t>
            </a:r>
          </a:p>
          <a:p>
            <a:pPr lvl="2" eaLnBrk="1" hangingPunct="1">
              <a:defRPr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Believe</a:t>
            </a:r>
            <a:r>
              <a:rPr lang="en-US" sz="2400" dirty="0">
                <a:solidFill>
                  <a:schemeClr val="hlink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(John 8:24)</a:t>
            </a:r>
          </a:p>
          <a:p>
            <a:pPr lvl="2" eaLnBrk="1" hangingPunct="1">
              <a:defRPr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Repent</a:t>
            </a:r>
            <a:r>
              <a:rPr lang="en-US" sz="2400" dirty="0">
                <a:solidFill>
                  <a:schemeClr val="hlink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(Luke 13:3)</a:t>
            </a:r>
          </a:p>
          <a:p>
            <a:pPr lvl="2" eaLnBrk="1" hangingPunct="1">
              <a:defRPr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Confess</a:t>
            </a:r>
            <a:r>
              <a:rPr lang="en-US" sz="2400" dirty="0">
                <a:solidFill>
                  <a:schemeClr val="hlink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(Matthew 10:32)</a:t>
            </a:r>
          </a:p>
          <a:p>
            <a:pPr lvl="2" eaLnBrk="1" hangingPunct="1">
              <a:defRPr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Be Baptized</a:t>
            </a:r>
            <a:r>
              <a:rPr lang="en-US" sz="2400" dirty="0">
                <a:solidFill>
                  <a:schemeClr val="hlink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(Mark 16:16)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D82FF"/>
          </a:solidFill>
          <a:ln w="9525">
            <a:solidFill>
              <a:srgbClr val="2D82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81000" y="914400"/>
            <a:ext cx="8382000" cy="685800"/>
          </a:xfrm>
          <a:prstGeom prst="rect">
            <a:avLst/>
          </a:prstGeom>
          <a:solidFill>
            <a:srgbClr val="2D82FF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57200" y="914400"/>
            <a:ext cx="8229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 Which We have No Personal Right To</a:t>
            </a:r>
          </a:p>
        </p:txBody>
      </p:sp>
      <p:sp>
        <p:nvSpPr>
          <p:cNvPr id="11273" name="WordArt 9" descr="Denim"/>
          <p:cNvSpPr>
            <a:spLocks noChangeArrowheads="1" noChangeShapeType="1" noTextEdit="1"/>
          </p:cNvSpPr>
          <p:nvPr/>
        </p:nvSpPr>
        <p:spPr bwMode="auto">
          <a:xfrm>
            <a:off x="2133600" y="2209800"/>
            <a:ext cx="4495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Calibri" panose="020F0502020204030204" pitchFamily="34" charset="0"/>
              </a:rPr>
              <a:t>Our Own Belief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28600" y="196850"/>
            <a:ext cx="868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D82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folHlink"/>
                </a:solidFill>
                <a:latin typeface="Calibri" panose="020F0502020204030204" pitchFamily="34" charset="0"/>
              </a:rPr>
              <a:t>Some Things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1447800" y="2971800"/>
            <a:ext cx="6172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2D82FF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7" name="Picture 23" descr="MCSO01869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3733800"/>
            <a:ext cx="36528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381000" y="2438400"/>
            <a:ext cx="8382000" cy="1447800"/>
          </a:xfrm>
          <a:prstGeom prst="rect">
            <a:avLst/>
          </a:prstGeom>
          <a:solidFill>
            <a:srgbClr val="2D82FF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381000" y="1295400"/>
            <a:ext cx="8382000" cy="990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90600"/>
          </a:xfrm>
        </p:spPr>
        <p:txBody>
          <a:bodyPr/>
          <a:lstStyle/>
          <a:p>
            <a:pPr algn="ctr" eaLnBrk="1" hangingPunct="1"/>
            <a:r>
              <a:rPr lang="en-US" sz="2800" i="1" dirty="0">
                <a:solidFill>
                  <a:schemeClr val="folHlink"/>
                </a:solidFill>
                <a:latin typeface="Calibri" panose="020F0502020204030204" pitchFamily="34" charset="0"/>
                <a:cs typeface="Times New Roman" pitchFamily="18" charset="0"/>
              </a:rPr>
              <a:t>“that they all may be condemned who did not believe the truth but had pleasure in unrighteousness.”  </a:t>
            </a:r>
            <a:r>
              <a:rPr lang="en-US" sz="2400" dirty="0">
                <a:solidFill>
                  <a:schemeClr val="folHlink"/>
                </a:solidFill>
                <a:latin typeface="Calibri" panose="020F0502020204030204" pitchFamily="34" charset="0"/>
                <a:cs typeface="Times New Roman" pitchFamily="18" charset="0"/>
              </a:rPr>
              <a:t>(2 </a:t>
            </a:r>
            <a:r>
              <a:rPr lang="en-US" sz="2400" dirty="0" err="1">
                <a:solidFill>
                  <a:schemeClr val="folHlink"/>
                </a:solidFill>
                <a:latin typeface="Calibri" panose="020F0502020204030204" pitchFamily="34" charset="0"/>
                <a:cs typeface="Times New Roman" pitchFamily="18" charset="0"/>
              </a:rPr>
              <a:t>Thes</a:t>
            </a:r>
            <a:r>
              <a:rPr lang="en-US" sz="2400" dirty="0">
                <a:solidFill>
                  <a:schemeClr val="folHlink"/>
                </a:solidFill>
                <a:latin typeface="Calibri" panose="020F0502020204030204" pitchFamily="34" charset="0"/>
                <a:cs typeface="Times New Roman" pitchFamily="18" charset="0"/>
              </a:rPr>
              <a:t>  2:12)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95400" y="4708525"/>
            <a:ext cx="198120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CC0000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GOD</a:t>
            </a: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3886200" y="4724400"/>
            <a:ext cx="1219200" cy="10668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038600" y="4724400"/>
            <a:ext cx="990600" cy="923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886200" y="4114800"/>
            <a:ext cx="17526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Matt 6:24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04800" y="1295400"/>
            <a:ext cx="8458200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rPr>
              <a:t>God made us creatures of </a:t>
            </a:r>
            <a:r>
              <a:rPr lang="en-US" sz="2800" b="1" u="sng" dirty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rPr>
              <a:t>free moral choice</a:t>
            </a:r>
          </a:p>
          <a:p>
            <a:pPr marL="457200" indent="-457200" algn="ctr"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rPr>
              <a:t>Can </a:t>
            </a:r>
            <a:r>
              <a:rPr lang="en-US" sz="2800" b="1" u="sng" dirty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rPr>
              <a:t>choose</a:t>
            </a:r>
            <a:r>
              <a:rPr 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rPr>
              <a:t> to obey or disobey </a:t>
            </a:r>
            <a:r>
              <a:rPr lang="en-US" sz="2400" b="1" dirty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rPr>
              <a:t>(2 Thessalonians 1:7-9)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81000" y="2436813"/>
            <a:ext cx="8382000" cy="138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The man who teaches us that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“every man has the right to his own belief” </a:t>
            </a: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is looking only at this</a:t>
            </a:r>
            <a:br>
              <a:rPr lang="en-US" sz="2800" dirty="0">
                <a:latin typeface="Calibri" panose="020F0502020204030204" pitchFamily="34" charset="0"/>
                <a:cs typeface="Arial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world and his own civil rights.</a:t>
            </a:r>
          </a:p>
        </p:txBody>
      </p:sp>
      <p:sp>
        <p:nvSpPr>
          <p:cNvPr id="12300" name="Rectangle 17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301" name="Rectangle 18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302" name="Rectangle 1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D8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303" name="Rectangle 20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D82FF"/>
          </a:solidFill>
          <a:ln w="9525">
            <a:solidFill>
              <a:srgbClr val="2D82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6409" name="Picture 25" descr="pe0393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14800"/>
            <a:ext cx="21367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239000" y="4648200"/>
            <a:ext cx="175260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CC0000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8" grpId="0" animBg="1"/>
      <p:bldP spid="16406" grpId="0" animBg="1"/>
      <p:bldP spid="16386" grpId="0"/>
      <p:bldP spid="16389" grpId="0"/>
      <p:bldP spid="16391" grpId="0" animBg="1"/>
      <p:bldP spid="16392" grpId="0"/>
      <p:bldP spid="16393" grpId="0"/>
      <p:bldP spid="16396" grpId="0"/>
      <p:bldP spid="16390" grpId="0"/>
    </p:bldLst>
  </p:timing>
</p:sld>
</file>

<file path=ppt/theme/theme1.xml><?xml version="1.0" encoding="utf-8"?>
<a:theme xmlns:a="http://schemas.openxmlformats.org/drawingml/2006/main" name="Corinthian columns design template">
  <a:themeElements>
    <a:clrScheme name="Corinthian columns design 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orinthian columns design template">
      <a:majorFont>
        <a:latin typeface="Palatino Linotype"/>
        <a:ea typeface=""/>
        <a:cs typeface=""/>
      </a:majorFont>
      <a:minorFont>
        <a:latin typeface="Seagull M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inthian colum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Corinthian columns design template</Template>
  <TotalTime>400</TotalTime>
  <Words>438</Words>
  <Application>Microsoft Office PowerPoint</Application>
  <PresentationFormat>On-screen Show (4:3)</PresentationFormat>
  <Paragraphs>83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Palatino Linotype</vt:lpstr>
      <vt:lpstr>Seagull Md BT</vt:lpstr>
      <vt:lpstr>Times New Roman</vt:lpstr>
      <vt:lpstr>Wingdings</vt:lpstr>
      <vt:lpstr>Corinthian columns design template</vt:lpstr>
      <vt:lpstr>Drawing</vt:lpstr>
      <vt:lpstr>Does Everyone Have A Right 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“that they all may be condemned who did not believe the truth but had pleasure in unrighteousness.”  (2 Thes  2:12)</vt:lpstr>
    </vt:vector>
  </TitlesOfParts>
  <Manager/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Everyone Have A Right To</dc:title>
  <dc:subject/>
  <dc:creator>HP Authorized Customer</dc:creator>
  <cp:keywords/>
  <dc:description/>
  <cp:lastModifiedBy>Richard Thetford</cp:lastModifiedBy>
  <cp:revision>40</cp:revision>
  <dcterms:created xsi:type="dcterms:W3CDTF">2006-02-27T02:28:53Z</dcterms:created>
  <dcterms:modified xsi:type="dcterms:W3CDTF">2016-06-29T03:08:06Z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TC011594391033</vt:lpwstr>
  </property>
</Properties>
</file>