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6350"/>
            <a:ext cx="9142413" cy="6267450"/>
            <a:chOff x="0" y="4"/>
            <a:chExt cx="5759" cy="3948"/>
          </a:xfrm>
        </p:grpSpPr>
        <p:sp>
          <p:nvSpPr>
            <p:cNvPr id="58371" name="Rectangle 3"/>
            <p:cNvSpPr>
              <a:spLocks noChangeArrowheads="1"/>
            </p:cNvSpPr>
            <p:nvPr/>
          </p:nvSpPr>
          <p:spPr bwMode="grayWhite">
            <a:xfrm>
              <a:off x="0" y="4"/>
              <a:ext cx="5397" cy="39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2" name="Rectangle 4"/>
            <p:cNvSpPr>
              <a:spLocks noChangeArrowheads="1"/>
            </p:cNvSpPr>
            <p:nvPr/>
          </p:nvSpPr>
          <p:spPr bwMode="gray">
            <a:xfrm>
              <a:off x="298" y="1990"/>
              <a:ext cx="5461" cy="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8373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905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8376" name="Rectangle 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8377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F871074-FF42-4173-A9FE-11D7E6378BB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 build="allAtOnce" animBg="1"/>
      <p:bldP spid="58374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83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5837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F207C-B450-4868-9A78-38B6CB3CF2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43255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34950"/>
            <a:ext cx="1943100" cy="5556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34950"/>
            <a:ext cx="5676900" cy="5556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3307E3-5722-4571-9167-25D3A99F1F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61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3EF654-C86D-4C2A-BC0D-CC4AC1F8BF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74595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73FC7A-B51B-4CCB-ADF8-F3EE7DEC24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394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701800"/>
            <a:ext cx="3810000" cy="408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701800"/>
            <a:ext cx="3810000" cy="4089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D5FDC-74B3-4F3C-B170-975773C5D6D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76911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C1E629-6CE2-4CF8-9171-7401EFB624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86927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0EFDC-96A3-4A46-ABA2-CCEBC9F29B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559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DE054-DF0E-45B1-B3FA-7A6A1FAEB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6687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75A30C-73A1-498B-BE17-F79CA7E331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600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19F2B-DB4D-43B0-913E-3E9E2498A4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20683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6350"/>
            <a:ext cx="9144000" cy="6267450"/>
            <a:chOff x="0" y="4"/>
            <a:chExt cx="5760" cy="3948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grayWhite">
            <a:xfrm>
              <a:off x="0" y="4"/>
              <a:ext cx="5397" cy="394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path path="rect">
                <a:fillToRect l="100000" t="10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48" name="Rectangle 4"/>
            <p:cNvSpPr>
              <a:spLocks noChangeArrowheads="1"/>
            </p:cNvSpPr>
            <p:nvPr/>
          </p:nvSpPr>
          <p:spPr bwMode="gray">
            <a:xfrm>
              <a:off x="299" y="934"/>
              <a:ext cx="5461" cy="5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34950"/>
            <a:ext cx="7772400" cy="113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73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701800"/>
            <a:ext cx="7772400" cy="408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73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73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folHlink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963BA3C8-E90E-4468-BB99-5CED74DFC53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066800"/>
            <a:ext cx="8229600" cy="1295400"/>
          </a:xfrm>
          <a:effectLst>
            <a:outerShdw dist="35921" dir="2700000" algn="ctr" rotWithShape="0">
              <a:schemeClr val="accent1"/>
            </a:outerShdw>
          </a:effectLst>
        </p:spPr>
        <p:txBody>
          <a:bodyPr/>
          <a:lstStyle/>
          <a:p>
            <a:pPr algn="ctr"/>
            <a:r>
              <a:rPr lang="en-US" altLang="en-US" sz="7200" b="1" dirty="0"/>
              <a:t>Disciples of Christ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09600" y="3581400"/>
            <a:ext cx="7848600" cy="1143000"/>
          </a:xfrm>
          <a:prstGeom prst="rect">
            <a:avLst/>
          </a:prstGeom>
          <a:solidFill>
            <a:srgbClr val="DA006D"/>
          </a:solidFill>
          <a:ln w="9525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85800" y="3581400"/>
            <a:ext cx="7696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latin typeface="+mj-lt"/>
              </a:rPr>
              <a:t>In the Bible the word is used most often to refer to a follower of Jesus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04800" y="2438400"/>
            <a:ext cx="8534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</a:pPr>
            <a:r>
              <a:rPr lang="en-US" altLang="en-US" sz="3200" b="1" dirty="0">
                <a:solidFill>
                  <a:schemeClr val="tx2"/>
                </a:solidFill>
                <a:latin typeface="+mj-lt"/>
              </a:rPr>
              <a:t>Disciple:</a:t>
            </a:r>
            <a:r>
              <a:rPr lang="en-US" altLang="en-US" sz="3200" dirty="0">
                <a:latin typeface="+mj-lt"/>
              </a:rPr>
              <a:t> “a student” – “a learner” – “a pupil”</a:t>
            </a:r>
          </a:p>
        </p:txBody>
      </p:sp>
      <p:sp>
        <p:nvSpPr>
          <p:cNvPr id="2061" name="WordArt 13"/>
          <p:cNvSpPr>
            <a:spLocks noChangeArrowheads="1" noChangeShapeType="1" noTextEdit="1"/>
          </p:cNvSpPr>
          <p:nvPr/>
        </p:nvSpPr>
        <p:spPr bwMode="auto">
          <a:xfrm>
            <a:off x="2819400" y="5267325"/>
            <a:ext cx="5181600" cy="3714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28:19-20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800600"/>
            <a:ext cx="1636244" cy="1447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2" grpId="0" animBg="1"/>
      <p:bldP spid="2053" grpId="0"/>
      <p:bldP spid="20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Follow Christ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01800"/>
            <a:ext cx="8534400" cy="447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Christ’s Invitation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4:19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“no strings attached” – our full and dedicated commitment to follow 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Jesus</a:t>
            </a:r>
            <a:b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must</a:t>
            </a:r>
            <a:r>
              <a:rPr lang="en-US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76200"/>
            <a:ext cx="1483844" cy="13129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Follow Christ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01800"/>
            <a:ext cx="8534400" cy="4470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 </a:t>
            </a: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follow in order to serve Him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John 12:26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Must faithfully serve Him</a:t>
            </a:r>
          </a:p>
          <a:p>
            <a:pPr lvl="1">
              <a:lnSpc>
                <a:spcPct val="90000"/>
              </a:lnSpc>
            </a:pPr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16:24-27; Luke 9:62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76200"/>
            <a:ext cx="1483844" cy="13129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6643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Will Study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01800"/>
            <a:ext cx="8534400" cy="44704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Learn from Jesus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Matthew 11:28-30</a:t>
            </a:r>
          </a:p>
          <a:p>
            <a:pPr lvl="1"/>
            <a:r>
              <a:rPr lang="en-US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Learning as a student is at the heart of what discipleship means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Must Learn Christ Himself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Philippians 2:1-5; 3:8; Jeremiah 9:23-24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76200"/>
            <a:ext cx="1483844" cy="13129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Will Obey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01800"/>
            <a:ext cx="8534400" cy="44704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Disciples were taught: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“to obey all things that I have commanded you” – Matthew 28:20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Obedience is a great privilege!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Psalms 40:8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Must obey to be saved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Hebrews 9:27; 5:9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76200"/>
            <a:ext cx="1483844" cy="13129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0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0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Will Imitate Him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01800"/>
            <a:ext cx="8534400" cy="44704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Pattern ourselves after Him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John 2:6; Ephesians 5:1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 example – John 13:15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 like Him – Matthew 10:24-25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Our lives must be lived as a worthy imitation of Him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Corinthians 11:1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76200"/>
            <a:ext cx="1483844" cy="131295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01800"/>
            <a:ext cx="8534400" cy="4470400"/>
          </a:xfrm>
        </p:spPr>
        <p:txBody>
          <a:bodyPr/>
          <a:lstStyle/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Following Christ involves sacrifice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9:23-26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Have we counted the cost?</a:t>
            </a:r>
          </a:p>
          <a:p>
            <a:pPr lvl="1"/>
            <a:r>
              <a:rPr lang="en-US" altLang="en-US" sz="3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Luke 14:27-33; Matthew 16:26</a:t>
            </a:r>
          </a:p>
          <a:p>
            <a:r>
              <a:rPr lang="en-US" alt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Once we accept Jesus – we now must listen to Him and obey Him!</a:t>
            </a:r>
            <a:endParaRPr lang="en-US" altLang="en-US" sz="3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5410200"/>
            <a:ext cx="8610600" cy="9906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04800" y="5410200"/>
            <a:ext cx="8229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“But why do you call Me ‘Lord, Lord,’ and not do the things which I say?”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(Luke 6:46)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76200"/>
            <a:ext cx="1483844" cy="131295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Richard Thetford						           www.thetfordcountry.com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/>
      <p:bldP spid="62468" grpId="0" animBg="1"/>
      <p:bldP spid="62469" grpId="0"/>
    </p:bldLst>
  </p:timing>
</p:sld>
</file>

<file path=ppt/theme/theme1.xml><?xml version="1.0" encoding="utf-8"?>
<a:theme xmlns:a="http://schemas.openxmlformats.org/drawingml/2006/main" name="TOPLINE">
  <a:themeElements>
    <a:clrScheme name="TOPLINE 1">
      <a:dk1>
        <a:srgbClr val="000000"/>
      </a:dk1>
      <a:lt1>
        <a:srgbClr val="FFFFFF"/>
      </a:lt1>
      <a:dk2>
        <a:srgbClr val="6600CC"/>
      </a:dk2>
      <a:lt2>
        <a:srgbClr val="FFFF00"/>
      </a:lt2>
      <a:accent1>
        <a:srgbClr val="FF3399"/>
      </a:accent1>
      <a:accent2>
        <a:srgbClr val="00CCCC"/>
      </a:accent2>
      <a:accent3>
        <a:srgbClr val="B8AAE2"/>
      </a:accent3>
      <a:accent4>
        <a:srgbClr val="DADADA"/>
      </a:accent4>
      <a:accent5>
        <a:srgbClr val="FFADCA"/>
      </a:accent5>
      <a:accent6>
        <a:srgbClr val="00B9B9"/>
      </a:accent6>
      <a:hlink>
        <a:srgbClr val="FF9966"/>
      </a:hlink>
      <a:folHlink>
        <a:srgbClr val="9999FF"/>
      </a:folHlink>
    </a:clrScheme>
    <a:fontScheme name="TOPLINE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TOPLINE 1">
        <a:dk1>
          <a:srgbClr val="000000"/>
        </a:dk1>
        <a:lt1>
          <a:srgbClr val="FFFFFF"/>
        </a:lt1>
        <a:dk2>
          <a:srgbClr val="6600CC"/>
        </a:dk2>
        <a:lt2>
          <a:srgbClr val="FFFF00"/>
        </a:lt2>
        <a:accent1>
          <a:srgbClr val="FF3399"/>
        </a:accent1>
        <a:accent2>
          <a:srgbClr val="00CCCC"/>
        </a:accent2>
        <a:accent3>
          <a:srgbClr val="B8AAE2"/>
        </a:accent3>
        <a:accent4>
          <a:srgbClr val="DADADA"/>
        </a:accent4>
        <a:accent5>
          <a:srgbClr val="FFADCA"/>
        </a:accent5>
        <a:accent6>
          <a:srgbClr val="00B9B9"/>
        </a:accent6>
        <a:hlink>
          <a:srgbClr val="FF9966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OPLINE 2">
        <a:dk1>
          <a:srgbClr val="000000"/>
        </a:dk1>
        <a:lt1>
          <a:srgbClr val="FFFFFF"/>
        </a:lt1>
        <a:dk2>
          <a:srgbClr val="330099"/>
        </a:dk2>
        <a:lt2>
          <a:srgbClr val="CCCCFF"/>
        </a:lt2>
        <a:accent1>
          <a:srgbClr val="FF99FF"/>
        </a:accent1>
        <a:accent2>
          <a:srgbClr val="00FFCC"/>
        </a:accent2>
        <a:accent3>
          <a:srgbClr val="FFFFFF"/>
        </a:accent3>
        <a:accent4>
          <a:srgbClr val="000000"/>
        </a:accent4>
        <a:accent5>
          <a:srgbClr val="FFCAFF"/>
        </a:accent5>
        <a:accent6>
          <a:srgbClr val="00E7B9"/>
        </a:accent6>
        <a:hlink>
          <a:srgbClr val="99CCFF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OPLIN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TOPLINE</Template>
  <TotalTime>244</TotalTime>
  <Words>255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TOPLINE</vt:lpstr>
      <vt:lpstr>Disciples of Christ</vt:lpstr>
      <vt:lpstr>Follow Christ</vt:lpstr>
      <vt:lpstr>Follow Christ</vt:lpstr>
      <vt:lpstr>Will Study</vt:lpstr>
      <vt:lpstr>Will Obey</vt:lpstr>
      <vt:lpstr>Will Imitate Him</vt:lpstr>
      <vt:lpstr>Conclusion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Disciples of Christ</dc:title>
  <dc:creator>HP Authorized Customer</dc:creator>
  <cp:lastModifiedBy>Richard Thetford</cp:lastModifiedBy>
  <cp:revision>11</cp:revision>
  <dcterms:created xsi:type="dcterms:W3CDTF">2006-08-22T21:39:09Z</dcterms:created>
  <dcterms:modified xsi:type="dcterms:W3CDTF">2014-10-11T15:52:27Z</dcterms:modified>
</cp:coreProperties>
</file>