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6350"/>
            <a:ext cx="9142413" cy="6267450"/>
            <a:chOff x="0" y="4"/>
            <a:chExt cx="5759" cy="3948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grayWhite">
            <a:xfrm>
              <a:off x="0" y="4"/>
              <a:ext cx="5397" cy="39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gray">
            <a:xfrm>
              <a:off x="298" y="1990"/>
              <a:ext cx="5461" cy="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871074-FF42-4173-A9FE-11D7E6378B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allAtOnce" animBg="1"/>
      <p:bldP spid="58374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83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F207C-B450-4868-9A78-38B6CB3CF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325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34950"/>
            <a:ext cx="1943100" cy="555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34950"/>
            <a:ext cx="5676900" cy="555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307E3-5722-4571-9167-25D3A99F1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1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F654-C86D-4C2A-BC0D-CC4AC1F8B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45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FC7A-B51B-4CCB-ADF8-F3EE7DEC24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394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01800"/>
            <a:ext cx="3810000" cy="408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01800"/>
            <a:ext cx="3810000" cy="408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D5FDC-74B3-4F3C-B170-975773C5D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691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1E629-6CE2-4CF8-9171-7401EFB62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692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EFDC-96A3-4A46-ABA2-CCEBC9F29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559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DE054-DF0E-45B1-B3FA-7A6A1FAEB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668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5A30C-73A1-498B-BE17-F79CA7E33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600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19F2B-DB4D-43B0-913E-3E9E2498A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68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6350"/>
            <a:ext cx="9144000" cy="6267450"/>
            <a:chOff x="0" y="4"/>
            <a:chExt cx="5760" cy="3948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grayWhite">
            <a:xfrm>
              <a:off x="0" y="4"/>
              <a:ext cx="5397" cy="39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8" name="Rectangle 4"/>
            <p:cNvSpPr>
              <a:spLocks noChangeArrowheads="1"/>
            </p:cNvSpPr>
            <p:nvPr/>
          </p:nvSpPr>
          <p:spPr bwMode="gray">
            <a:xfrm>
              <a:off x="299" y="934"/>
              <a:ext cx="5461" cy="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34950"/>
            <a:ext cx="77724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01800"/>
            <a:ext cx="77724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963BA3C8-E90E-4468-BB99-5CED74DFC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229600" cy="1295400"/>
          </a:xfrm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 algn="ctr"/>
            <a:r>
              <a:rPr lang="en-US" altLang="en-US" sz="7200" b="1" dirty="0"/>
              <a:t>Disciples of Christ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3581400"/>
            <a:ext cx="7848600" cy="1143000"/>
          </a:xfrm>
          <a:prstGeom prst="rect">
            <a:avLst/>
          </a:prstGeom>
          <a:solidFill>
            <a:srgbClr val="DA006D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3581400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+mj-lt"/>
              </a:rPr>
              <a:t>In the Bible the word is used most often to refer to a follower of Jesus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</a:pPr>
            <a:r>
              <a:rPr lang="en-US" altLang="en-US" sz="3200" b="1" dirty="0">
                <a:solidFill>
                  <a:schemeClr val="tx2"/>
                </a:solidFill>
                <a:latin typeface="+mj-lt"/>
              </a:rPr>
              <a:t>Disciple:</a:t>
            </a:r>
            <a:r>
              <a:rPr lang="en-US" altLang="en-US" sz="3200" dirty="0">
                <a:latin typeface="+mj-lt"/>
              </a:rPr>
              <a:t> “a student” – “a learner” – “a pupil”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2819400" y="5267325"/>
            <a:ext cx="5181600" cy="371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28:19-20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800600"/>
            <a:ext cx="1636244" cy="144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  <p:bldP spid="2053" grpId="0"/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Follow Christ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Christ’s Invitation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4:19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“no strings attached” – our full and dedicated commitment to follow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b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must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Follow Christ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follow in order to serve Him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12:26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Must faithfully serve Him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16:24-27; Luke 9:62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64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Will Study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Learn from Jesus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11:28-30</a:t>
            </a:r>
          </a:p>
          <a:p>
            <a:pPr lvl="1"/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Learning as a student is at the heart of what discipleship means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Must Learn Christ Himself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2:1-5; 3:8; Jeremiah 9:23-24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Will Obey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Disciples were taught: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 obey all things that I have commanded you” – Matthew 28:20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Obedience is a great privilege!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Psalms 40:8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Must obey to be saved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9:27; 5:9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Will Imitate Him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Pattern ourselves after Him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2:6; Ephesians 5:1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example – John 13:15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like Him – Matthew 10:24-25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Our lives must be lived as a worthy imitation of Him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11:1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1800"/>
            <a:ext cx="8534400" cy="4470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Following Christ involves sacrifice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9:23-26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Have we counted the cost?</a:t>
            </a:r>
          </a:p>
          <a:p>
            <a:pPr lvl="1"/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14:27-33; Matthew 16:26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Once we accept Jesus – we now must listen to Him and obey Him!</a:t>
            </a:r>
            <a:endParaRPr lang="en-US" alt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5410200"/>
            <a:ext cx="8610600" cy="990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04800" y="5410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“But why do you call Me ‘Lord, Lord,’ and not do the things which I say?”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(Luke 6:46)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483844" cy="1312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Thetford						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 animBg="1"/>
      <p:bldP spid="62469" grpId="0"/>
    </p:bldLst>
  </p:timing>
</p:sld>
</file>

<file path=ppt/theme/theme1.xml><?xml version="1.0" encoding="utf-8"?>
<a:theme xmlns:a="http://schemas.openxmlformats.org/drawingml/2006/main" name="TOPLINE">
  <a:themeElements>
    <a:clrScheme name="TOPLINE 1">
      <a:dk1>
        <a:srgbClr val="000000"/>
      </a:dk1>
      <a:lt1>
        <a:srgbClr val="FFFFFF"/>
      </a:lt1>
      <a:dk2>
        <a:srgbClr val="6600CC"/>
      </a:dk2>
      <a:lt2>
        <a:srgbClr val="FFFF00"/>
      </a:lt2>
      <a:accent1>
        <a:srgbClr val="FF3399"/>
      </a:accent1>
      <a:accent2>
        <a:srgbClr val="00CCCC"/>
      </a:accent2>
      <a:accent3>
        <a:srgbClr val="B8AAE2"/>
      </a:accent3>
      <a:accent4>
        <a:srgbClr val="DADADA"/>
      </a:accent4>
      <a:accent5>
        <a:srgbClr val="FFADCA"/>
      </a:accent5>
      <a:accent6>
        <a:srgbClr val="00B9B9"/>
      </a:accent6>
      <a:hlink>
        <a:srgbClr val="FF9966"/>
      </a:hlink>
      <a:folHlink>
        <a:srgbClr val="9999FF"/>
      </a:folHlink>
    </a:clrScheme>
    <a:fontScheme name="TOPLIN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OPLINE 1">
        <a:dk1>
          <a:srgbClr val="000000"/>
        </a:dk1>
        <a:lt1>
          <a:srgbClr val="FFFFFF"/>
        </a:lt1>
        <a:dk2>
          <a:srgbClr val="6600CC"/>
        </a:dk2>
        <a:lt2>
          <a:srgbClr val="FFFF00"/>
        </a:lt2>
        <a:accent1>
          <a:srgbClr val="FF3399"/>
        </a:accent1>
        <a:accent2>
          <a:srgbClr val="00CCCC"/>
        </a:accent2>
        <a:accent3>
          <a:srgbClr val="B8AAE2"/>
        </a:accent3>
        <a:accent4>
          <a:srgbClr val="DADADA"/>
        </a:accent4>
        <a:accent5>
          <a:srgbClr val="FFADCA"/>
        </a:accent5>
        <a:accent6>
          <a:srgbClr val="00B9B9"/>
        </a:accent6>
        <a:hlink>
          <a:srgbClr val="FF9966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LINE 2">
        <a:dk1>
          <a:srgbClr val="000000"/>
        </a:dk1>
        <a:lt1>
          <a:srgbClr val="FFFFFF"/>
        </a:lt1>
        <a:dk2>
          <a:srgbClr val="330099"/>
        </a:dk2>
        <a:lt2>
          <a:srgbClr val="CCCCFF"/>
        </a:lt2>
        <a:accent1>
          <a:srgbClr val="FF99FF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FFCAFF"/>
        </a:accent5>
        <a:accent6>
          <a:srgbClr val="00E7B9"/>
        </a:accent6>
        <a:hlink>
          <a:srgbClr val="99CC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TOPLINE</Template>
  <TotalTime>244</TotalTime>
  <Words>255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TOPLINE</vt:lpstr>
      <vt:lpstr>Disciples of Christ</vt:lpstr>
      <vt:lpstr>Follow Christ</vt:lpstr>
      <vt:lpstr>Follow Christ</vt:lpstr>
      <vt:lpstr>Will Study</vt:lpstr>
      <vt:lpstr>Will Obey</vt:lpstr>
      <vt:lpstr>Will Imitate Him</vt:lpstr>
      <vt:lpstr>Conclusion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 of Christ</dc:title>
  <dc:creator>HP Authorized Customer</dc:creator>
  <cp:lastModifiedBy>Richard Thetford</cp:lastModifiedBy>
  <cp:revision>11</cp:revision>
  <dcterms:created xsi:type="dcterms:W3CDTF">2006-08-22T21:39:09Z</dcterms:created>
  <dcterms:modified xsi:type="dcterms:W3CDTF">2014-10-11T15:52:27Z</dcterms:modified>
</cp:coreProperties>
</file>