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B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5" y="1122363"/>
            <a:ext cx="8482693" cy="23876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Liberation Sans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Liberation Sans" panose="020B0604020202020204" pitchFamily="34" charset="0"/>
                <a:cs typeface="Arial" panose="020B0604020202020204" pitchFamily="34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3959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Richie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"/>
            <a:ext cx="9144000" cy="20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9" name="Rectangle 8"/>
          <p:cNvSpPr/>
          <p:nvPr/>
        </p:nvSpPr>
        <p:spPr>
          <a:xfrm>
            <a:off x="0" y="6335495"/>
            <a:ext cx="9144000" cy="20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/>
          <p:cNvSpPr/>
          <p:nvPr/>
        </p:nvSpPr>
        <p:spPr>
          <a:xfrm>
            <a:off x="3" y="9"/>
            <a:ext cx="204106" cy="64375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8931730" y="9"/>
            <a:ext cx="212270" cy="64375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412204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9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7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Liberation Sans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400" b="1">
                <a:latin typeface="Liberation Sans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Liberation Sans" panose="020B0604020202020204" pitchFamily="34" charset="0"/>
                <a:cs typeface="Arial" panose="020B0604020202020204" pitchFamily="34" charset="0"/>
              </a:defRPr>
            </a:lvl2pPr>
            <a:lvl3pPr>
              <a:defRPr sz="3000">
                <a:latin typeface="Liberation Sans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Liberation Sans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Liberation Sans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3959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Liberation Sans" panose="020B0604020202020204" pitchFamily="34" charset="0"/>
                <a:cs typeface="Arial" panose="020B0604020202020204" pitchFamily="34" charset="0"/>
              </a:rPr>
              <a:t>Richie Thetford					                             www.thetfordcountry.com</a:t>
            </a:r>
            <a:endParaRPr lang="en-US" sz="1400" dirty="0">
              <a:solidFill>
                <a:schemeClr val="bg1"/>
              </a:solidFill>
              <a:latin typeface="Liberation Sans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"/>
            <a:ext cx="9144000" cy="20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9" name="Rectangle 8"/>
          <p:cNvSpPr/>
          <p:nvPr/>
        </p:nvSpPr>
        <p:spPr>
          <a:xfrm>
            <a:off x="0" y="6335495"/>
            <a:ext cx="9144000" cy="204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/>
          <p:cNvSpPr/>
          <p:nvPr/>
        </p:nvSpPr>
        <p:spPr>
          <a:xfrm>
            <a:off x="1" y="9"/>
            <a:ext cx="212270" cy="64375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8931731" y="9"/>
            <a:ext cx="212271" cy="64375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51471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7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7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7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8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7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4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7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04A85-86DE-415D-AB05-88830123C70D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65E74-4890-4614-A855-747FB0E0C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6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allsaintsrussellville.org/wp-content/uploads/2013/07/spiritualdiscern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5" y="284635"/>
            <a:ext cx="8487384" cy="4839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5" y="996778"/>
            <a:ext cx="8482693" cy="989183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B5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Discernment</a:t>
            </a:r>
            <a:endParaRPr lang="en-US" sz="6000" dirty="0">
              <a:solidFill>
                <a:srgbClr val="FFB5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2453" y="5136289"/>
            <a:ext cx="8482693" cy="12068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Liberation Sans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dirty="0" smtClean="0"/>
              <a:t>“the power or faculty of the mind, by which</a:t>
            </a:r>
            <a:br>
              <a:rPr lang="en-US" sz="2800" dirty="0" smtClean="0"/>
            </a:br>
            <a:r>
              <a:rPr lang="en-US" sz="2800" dirty="0" smtClean="0"/>
              <a:t>it distinguishes one thing from another,</a:t>
            </a:r>
            <a:br>
              <a:rPr lang="en-US" sz="2800" dirty="0" smtClean="0"/>
            </a:br>
            <a:r>
              <a:rPr lang="en-US" sz="2800" dirty="0" smtClean="0"/>
              <a:t>as truth from falsehood”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790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65129"/>
            <a:ext cx="8534400" cy="1325563"/>
          </a:xfrm>
        </p:spPr>
        <p:txBody>
          <a:bodyPr/>
          <a:lstStyle/>
          <a:p>
            <a:r>
              <a:rPr lang="en-US" dirty="0" smtClean="0"/>
              <a:t>Discernment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038" y="1809152"/>
            <a:ext cx="8534400" cy="4351338"/>
          </a:xfrm>
        </p:spPr>
        <p:txBody>
          <a:bodyPr/>
          <a:lstStyle/>
          <a:p>
            <a:r>
              <a:rPr lang="en-US" dirty="0" smtClean="0"/>
              <a:t>Christians in danger of leaving the Lord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6:1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2:1</a:t>
            </a:r>
          </a:p>
          <a:p>
            <a:r>
              <a:rPr lang="en-US" dirty="0" smtClean="0"/>
              <a:t>Dullness of hearing</a:t>
            </a:r>
            <a:br>
              <a:rPr lang="en-US" dirty="0" smtClean="0"/>
            </a:br>
            <a:r>
              <a:rPr lang="en-US" dirty="0" smtClean="0"/>
              <a:t>and failure to</a:t>
            </a:r>
            <a:br>
              <a:rPr lang="en-US" dirty="0" smtClean="0"/>
            </a:br>
            <a:r>
              <a:rPr lang="en-US" dirty="0" smtClean="0"/>
              <a:t>mature exposed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1" y="1548714"/>
            <a:ext cx="8534400" cy="4118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s://endtimesprophecyreport.files.wordpress.com/2014/07/discern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654" y="2415403"/>
            <a:ext cx="3863547" cy="386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86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65129"/>
            <a:ext cx="8534400" cy="1325563"/>
          </a:xfrm>
        </p:spPr>
        <p:txBody>
          <a:bodyPr/>
          <a:lstStyle/>
          <a:p>
            <a:r>
              <a:rPr lang="en-US" dirty="0" smtClean="0"/>
              <a:t>Discernment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1" y="1548714"/>
            <a:ext cx="8534400" cy="4118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04801" y="1771134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Liberation Sans" panose="020B0604020202020204" pitchFamily="34" charset="0"/>
              </a:rPr>
              <a:t>For </a:t>
            </a:r>
            <a:r>
              <a:rPr lang="en-US" sz="2800" dirty="0">
                <a:latin typeface="Liberation Sans" panose="020B0604020202020204" pitchFamily="34" charset="0"/>
              </a:rPr>
              <a:t>though by this time you ought to be teachers, you need someone to teach you again the first principles of the oracles of God; and you have come to need milk and not solid </a:t>
            </a:r>
            <a:r>
              <a:rPr lang="en-US" sz="2800" dirty="0" smtClean="0">
                <a:latin typeface="Liberation Sans" panose="020B0604020202020204" pitchFamily="34" charset="0"/>
              </a:rPr>
              <a:t>food. For </a:t>
            </a:r>
            <a:r>
              <a:rPr lang="en-US" sz="2800" dirty="0">
                <a:latin typeface="Liberation Sans" panose="020B0604020202020204" pitchFamily="34" charset="0"/>
              </a:rPr>
              <a:t>everyone who partakes only of milk is unskilled in the word of righteousness, for he is a </a:t>
            </a:r>
            <a:r>
              <a:rPr lang="en-US" sz="2800" dirty="0" smtClean="0">
                <a:latin typeface="Liberation Sans" panose="020B0604020202020204" pitchFamily="34" charset="0"/>
              </a:rPr>
              <a:t>babe. But </a:t>
            </a:r>
            <a:r>
              <a:rPr lang="en-US" sz="2800" dirty="0">
                <a:latin typeface="Liberation Sans" panose="020B0604020202020204" pitchFamily="34" charset="0"/>
              </a:rPr>
              <a:t>solid food belongs to those who are of full age, that is</a:t>
            </a:r>
            <a:r>
              <a:rPr lang="en-US" sz="2800" dirty="0" smtClean="0">
                <a:latin typeface="Liberation Sans" panose="020B0604020202020204" pitchFamily="34" charset="0"/>
              </a:rPr>
              <a:t>,</a:t>
            </a:r>
            <a:br>
              <a:rPr lang="en-US" sz="2800" dirty="0" smtClean="0">
                <a:latin typeface="Liberation Sans" panose="020B0604020202020204" pitchFamily="34" charset="0"/>
              </a:rPr>
            </a:br>
            <a:r>
              <a:rPr lang="en-US" sz="2800" dirty="0" smtClean="0">
                <a:latin typeface="Liberation Sans" panose="020B0604020202020204" pitchFamily="34" charset="0"/>
              </a:rPr>
              <a:t>those </a:t>
            </a:r>
            <a:r>
              <a:rPr lang="en-US" sz="2800" dirty="0">
                <a:latin typeface="Liberation Sans" panose="020B0604020202020204" pitchFamily="34" charset="0"/>
              </a:rPr>
              <a:t>who by reason of use have their senses exercised to discern both good and evil</a:t>
            </a:r>
            <a:r>
              <a:rPr lang="en-US" sz="2800" dirty="0" smtClean="0">
                <a:latin typeface="Liberation Sans" panose="020B0604020202020204" pitchFamily="34" charset="0"/>
              </a:rPr>
              <a:t>.</a:t>
            </a:r>
          </a:p>
          <a:p>
            <a:pPr algn="ctr"/>
            <a:r>
              <a:rPr lang="en-US" sz="2800" b="1" dirty="0" smtClean="0">
                <a:latin typeface="Liberation Sans" panose="020B0604020202020204" pitchFamily="34" charset="0"/>
              </a:rPr>
              <a:t>Hebrews 5:12-14</a:t>
            </a:r>
            <a:endParaRPr lang="en-US" sz="2800" b="1" dirty="0">
              <a:latin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2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65129"/>
            <a:ext cx="8534400" cy="1325563"/>
          </a:xfrm>
        </p:spPr>
        <p:txBody>
          <a:bodyPr/>
          <a:lstStyle/>
          <a:p>
            <a:r>
              <a:rPr lang="en-US" dirty="0" smtClean="0"/>
              <a:t>Discernment – Our Senses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038" y="1809152"/>
            <a:ext cx="8534400" cy="4351338"/>
          </a:xfrm>
        </p:spPr>
        <p:txBody>
          <a:bodyPr/>
          <a:lstStyle/>
          <a:p>
            <a:r>
              <a:rPr lang="en-US" dirty="0" smtClean="0"/>
              <a:t>All five human senses have their spiritual counterparts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Taste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1 Peter 2:1-3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Psalms 34:8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Hearing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Isaiah 55:3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Revelation 2:7</a:t>
            </a:r>
          </a:p>
          <a:p>
            <a:pPr lvl="1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1" y="1548714"/>
            <a:ext cx="8534400" cy="4118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http://www.dailyencouragement.net/images/scripture/hebrews_5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335" y="2352165"/>
            <a:ext cx="2800866" cy="392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99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65129"/>
            <a:ext cx="8534400" cy="1325563"/>
          </a:xfrm>
        </p:spPr>
        <p:txBody>
          <a:bodyPr/>
          <a:lstStyle/>
          <a:p>
            <a:r>
              <a:rPr lang="en-US" dirty="0" smtClean="0"/>
              <a:t>Discernment – Our Senses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038" y="1809152"/>
            <a:ext cx="8534400" cy="4351338"/>
          </a:xfrm>
        </p:spPr>
        <p:txBody>
          <a:bodyPr/>
          <a:lstStyle/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Sight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Psalms 119:18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Ephesians 1:18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Smell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Philippians 4:18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2 Corinthians 2:12-17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Feeling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2 Kings 22:19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Ephesians 4:18-19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1" y="1548714"/>
            <a:ext cx="8534400" cy="4118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8" name="Picture 8" descr="http://www.theinformedservant.com/wp-content/uploads/2012/07/discernmen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546" y="1708363"/>
            <a:ext cx="4054655" cy="29048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58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65129"/>
            <a:ext cx="8534400" cy="132556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038" y="1809152"/>
            <a:ext cx="8534400" cy="4351338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The mature Christian is marked by their discernment</a:t>
            </a:r>
          </a:p>
          <a:p>
            <a:pPr lvl="1"/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b="1" dirty="0" smtClean="0"/>
              <a:t>Discernment is a critical measure of spiritual maturity</a:t>
            </a:r>
          </a:p>
          <a:p>
            <a:pPr lvl="1"/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Babes are weak in discernment and will accept any kind of spiritual food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1" y="1548714"/>
            <a:ext cx="8534400" cy="4118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97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65129"/>
            <a:ext cx="8534400" cy="132556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1" y="1548714"/>
            <a:ext cx="8534400" cy="41189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04801" y="5373000"/>
            <a:ext cx="8534399" cy="854805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7178" y="5354591"/>
            <a:ext cx="83778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chemeClr val="bg1"/>
                </a:solidFill>
                <a:latin typeface="Liberation Sans" panose="020B0604020202020204" pitchFamily="34" charset="0"/>
              </a:rPr>
              <a:t>Through the exercise of spiritual senses our discernment between good and evil will produce </a:t>
            </a:r>
            <a:r>
              <a:rPr lang="en-US" sz="2500" b="1" dirty="0" smtClean="0">
                <a:solidFill>
                  <a:schemeClr val="bg1"/>
                </a:solidFill>
                <a:latin typeface="Liberation Sans" panose="020B0604020202020204" pitchFamily="34" charset="0"/>
              </a:rPr>
              <a:t>maturity</a:t>
            </a:r>
            <a:r>
              <a:rPr lang="en-US" sz="2500" dirty="0" smtClean="0">
                <a:solidFill>
                  <a:schemeClr val="bg1"/>
                </a:solidFill>
                <a:latin typeface="Liberation Sans" panose="020B0604020202020204" pitchFamily="34" charset="0"/>
              </a:rPr>
              <a:t>!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6" name="Picture 4" descr="https://engagingthesenses.files.wordpress.com/2012/05/discernment-wordle.jpg?w=490&amp;h=3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09101"/>
            <a:ext cx="8534399" cy="356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1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chie Thetford - Arial Norm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- Arial Normal" id="{2BD1CDCB-F907-4DE7-BDE1-A7A313FAF2E6}" vid="{7219F826-BBAB-45DC-BCC8-1E12BDF5A4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- Arial Normal</Template>
  <TotalTime>97</TotalTime>
  <Words>194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Liberation Sans</vt:lpstr>
      <vt:lpstr>Richie Thetford - Arial Normal</vt:lpstr>
      <vt:lpstr>Discernment</vt:lpstr>
      <vt:lpstr>Discernment</vt:lpstr>
      <vt:lpstr>Discernment</vt:lpstr>
      <vt:lpstr>Discernment – Our Senses</vt:lpstr>
      <vt:lpstr>Discernment – Our Senses</vt:lpstr>
      <vt:lpstr>Conclusion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Richie Thetford</dc:creator>
  <cp:lastModifiedBy>Richie Thetford</cp:lastModifiedBy>
  <cp:revision>12</cp:revision>
  <dcterms:created xsi:type="dcterms:W3CDTF">2015-08-10T16:39:38Z</dcterms:created>
  <dcterms:modified xsi:type="dcterms:W3CDTF">2015-08-16T01:31:33Z</dcterms:modified>
</cp:coreProperties>
</file>