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3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D22E1-B9F6-4DAE-AB5C-AA9CE75D0A9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B49C1-A6A1-46EA-8124-464721119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8613D3B-54C3-263D-A66E-949A3AD66BF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 panose="020B0502030000000004" pitchFamily="34" charset="0"/>
                <a:ea typeface="+mn-ea"/>
                <a:cs typeface="+mn-cs"/>
              </a:rPr>
              <a:t>Castleton church of Christ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4223F9D-1018-FAF9-009B-6E7ED0BFDB7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 panose="020B0502030000000004" pitchFamily="34" charset="0"/>
                <a:ea typeface="+mn-ea"/>
                <a:cs typeface="+mn-cs"/>
              </a:rPr>
              <a:t>THE DEVIL KNOWS...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8CE90F75-1A3A-3652-6569-56DB233280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nter" panose="020B0502030000000004" pitchFamily="34" charset="0"/>
                <a:ea typeface="+mn-ea"/>
                <a:cs typeface="+mn-cs"/>
              </a:rPr>
              <a:t>Richard Thetford</a:t>
            </a: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F3C80E8D-F067-AA32-D8BC-9212FBC753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0" name="Rectangle 3">
            <a:extLst>
              <a:ext uri="{FF2B5EF4-FFF2-40B4-BE49-F238E27FC236}">
                <a16:creationId xmlns:a16="http://schemas.microsoft.com/office/drawing/2014/main" id="{FD755009-8BC8-7E92-4F49-F2400C5AE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690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518B5FB-B3B2-9B3D-E288-392A1C9D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285" y="1066800"/>
            <a:ext cx="7266516" cy="322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524000"/>
            <a:ext cx="8128000" cy="1879600"/>
          </a:xfrm>
        </p:spPr>
        <p:txBody>
          <a:bodyPr anchor="b"/>
          <a:lstStyle>
            <a:lvl1pPr>
              <a:lnSpc>
                <a:spcPct val="95000"/>
              </a:lnSpc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35200" y="4076700"/>
            <a:ext cx="7814733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7E2536-E66E-4204-E0E6-93EC650960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0E6BBE-368D-979A-5275-26224112B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351F27-EA4A-B72C-EB27-F7B610D8C6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AE2702-D723-405C-9B75-4B894CAAE68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57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7BB5B-7A12-C725-1321-3F219694C4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7C09A4-003B-701A-C662-7C74D373CB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996F49-29F3-E977-A0E3-A3263C2856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CC9644-05B6-4C8B-98A2-25AFB855A50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52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CE3FC7-A068-DEF2-E3F6-9AD441418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5334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4BBBB2B-E27E-2A76-0B8B-95C0CC24E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14600"/>
            <a:ext cx="10363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250B310-4855-457C-F75D-08C8A6012F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0000"/>
                </a:solidFill>
                <a:latin typeface="Inter" panose="020B05020300000000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03D0C89-C8B7-6556-B715-0218019D43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0000"/>
                </a:solidFill>
                <a:latin typeface="Inter" panose="020B0502030000000004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A91F034-E3C9-514E-55BA-8DB8ED6E71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FF0000"/>
                </a:solidFill>
                <a:latin typeface="Inter" panose="020B0502030000000004" pitchFamily="34" charset="0"/>
              </a:defRPr>
            </a:lvl1pPr>
          </a:lstStyle>
          <a:p>
            <a:pPr>
              <a:defRPr/>
            </a:pPr>
            <a:fld id="{D3AD861F-9BB0-43D0-AC36-BBCF236B15B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FormatShape" hidden="1">
            <a:extLst>
              <a:ext uri="{FF2B5EF4-FFF2-40B4-BE49-F238E27FC236}">
                <a16:creationId xmlns:a16="http://schemas.microsoft.com/office/drawing/2014/main" id="{E97762C5-940C-2FFF-3A45-FD3BC15A8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8000" y="1701800"/>
            <a:ext cx="15748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5"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2400" dirty="0">
              <a:latin typeface="Inter" panose="020B050203000000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627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Inter" panose="020B05020300000000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FF0000"/>
          </a:solidFill>
          <a:latin typeface="Inter" panose="020B05020300000000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rgbClr val="FF0000"/>
          </a:solidFill>
          <a:latin typeface="Inter" panose="020B05020300000000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FF0000"/>
          </a:solidFill>
          <a:latin typeface="Inter" panose="020B05020300000000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FF0000"/>
          </a:solidFill>
          <a:latin typeface="Inter" panose="020B05020300000000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FF0000"/>
          </a:solidFill>
          <a:latin typeface="Inter" panose="020B050203000000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01734F0-5BB1-89BC-77F1-26D774F6B2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52171" y="1295400"/>
            <a:ext cx="6734629" cy="997857"/>
          </a:xfrm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l" eaLnBrk="1" hangingPunct="1"/>
            <a:r>
              <a:rPr lang="en-US" altLang="en-US" sz="5400" b="1" dirty="0">
                <a:solidFill>
                  <a:srgbClr val="CC0000"/>
                </a:solidFill>
                <a:latin typeface="Inter" panose="020B0502030000000004" pitchFamily="34" charset="0"/>
              </a:rPr>
              <a:t>The Devil Knows…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C6AB614-70B4-A123-063F-F901C499D7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061027" y="2576285"/>
            <a:ext cx="9949543" cy="208461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“Be sober, be vigilant; because your adversary </a:t>
            </a:r>
            <a:r>
              <a:rPr lang="en-US" altLang="en-US" dirty="0">
                <a:solidFill>
                  <a:srgbClr val="FFFF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the devil</a:t>
            </a:r>
            <a:r>
              <a:rPr lang="en-US" altLang="en-US" dirty="0">
                <a:solidFill>
                  <a:schemeClr val="bg1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 walks about like a roaring lion,</a:t>
            </a:r>
            <a:br>
              <a:rPr lang="en-US" altLang="en-US" dirty="0">
                <a:solidFill>
                  <a:schemeClr val="bg1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</a:br>
            <a:r>
              <a:rPr lang="en-US" altLang="en-US" dirty="0">
                <a:solidFill>
                  <a:schemeClr val="bg1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seeking whom he may devour.”</a:t>
            </a:r>
            <a:endParaRPr lang="en-US" altLang="en-US" sz="2800" dirty="0">
              <a:solidFill>
                <a:schemeClr val="bg1"/>
              </a:solidFill>
              <a:latin typeface="Inter Medium" panose="020B0602030000000004" pitchFamily="34" charset="0"/>
              <a:ea typeface="Inter Medium" panose="020B0602030000000004" pitchFamily="34" charset="0"/>
            </a:endParaRPr>
          </a:p>
          <a:p>
            <a:pPr eaLnBrk="1" hangingPunct="1"/>
            <a:r>
              <a:rPr lang="en-US" altLang="en-US" sz="28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Peter 5:8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E83F7A-71D3-F03B-3CEA-E73A78F60CD6}"/>
              </a:ext>
            </a:extLst>
          </p:cNvPr>
          <p:cNvSpPr txBox="1"/>
          <p:nvPr/>
        </p:nvSpPr>
        <p:spPr>
          <a:xfrm>
            <a:off x="0" y="6559404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pic>
        <p:nvPicPr>
          <p:cNvPr id="4" name="Picture 3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013F6966-8FDD-DD95-08F9-E18B720C9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714" y="-1"/>
            <a:ext cx="3592286" cy="239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7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>
            <a:extLst>
              <a:ext uri="{FF2B5EF4-FFF2-40B4-BE49-F238E27FC236}">
                <a16:creationId xmlns:a16="http://schemas.microsoft.com/office/drawing/2014/main" id="{4E2FC5BA-A467-E6A9-8293-0DC3FA92B6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2144"/>
            <a:ext cx="10515600" cy="1066800"/>
          </a:xfrm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l" eaLnBrk="1" hangingPunct="1"/>
            <a:r>
              <a:rPr lang="en-US" altLang="en-US" sz="5400" b="1" dirty="0">
                <a:solidFill>
                  <a:srgbClr val="CC0000"/>
                </a:solidFill>
                <a:latin typeface="Inter" panose="020B0502030000000004" pitchFamily="34" charset="0"/>
              </a:rPr>
              <a:t>The Devil Knows…</a:t>
            </a:r>
          </a:p>
        </p:txBody>
      </p:sp>
      <p:sp>
        <p:nvSpPr>
          <p:cNvPr id="7172" name="Text Box 13">
            <a:extLst>
              <a:ext uri="{FF2B5EF4-FFF2-40B4-BE49-F238E27FC236}">
                <a16:creationId xmlns:a16="http://schemas.microsoft.com/office/drawing/2014/main" id="{4648BA8F-1A06-8ED5-40A3-D1519F365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752600"/>
            <a:ext cx="883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43D8E48E-B746-0DD2-6FCA-87AD4A347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876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F0E3738E-61DE-29BC-B07F-BCB0754D72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94547"/>
            <a:ext cx="10134600" cy="478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That Jesus is the Son of God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4:1-11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Who every accountable child belongs to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God</a:t>
            </a:r>
            <a:r>
              <a:rPr lang="en-US" altLang="en-US" sz="30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 –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1:12; Philippians 2:15-16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Devil</a:t>
            </a:r>
            <a:r>
              <a:rPr lang="en-US" altLang="en-US" sz="3000" dirty="0">
                <a:solidFill>
                  <a:srgbClr val="FFFFFF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 –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Acts 13:8-10; 1 John 3:10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That most people have already been secured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Romans 1:20-32; 2 Thessalonians 1:7-9</a:t>
            </a:r>
          </a:p>
        </p:txBody>
      </p:sp>
      <p:sp>
        <p:nvSpPr>
          <p:cNvPr id="7175" name="Text Box 16">
            <a:extLst>
              <a:ext uri="{FF2B5EF4-FFF2-40B4-BE49-F238E27FC236}">
                <a16:creationId xmlns:a16="http://schemas.microsoft.com/office/drawing/2014/main" id="{28A6B892-63C5-2B94-7DBB-D5D6C7BD1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6" y="1335088"/>
            <a:ext cx="4283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  <a:latin typeface="Inter" panose="020B0502030000000004" pitchFamily="34" charset="0"/>
            </a:endParaRPr>
          </a:p>
        </p:txBody>
      </p:sp>
      <p:pic>
        <p:nvPicPr>
          <p:cNvPr id="9" name="Picture 8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96DBC3E1-8FB3-D213-1259-7BB8F9F0D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714" y="-1"/>
            <a:ext cx="3592286" cy="23948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755C5E-C037-74F3-FE4E-4B94BCFE4DC5}"/>
              </a:ext>
            </a:extLst>
          </p:cNvPr>
          <p:cNvSpPr txBox="1"/>
          <p:nvPr/>
        </p:nvSpPr>
        <p:spPr>
          <a:xfrm>
            <a:off x="0" y="6561982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499059-0432-2D8D-1261-4F2C61505861}"/>
              </a:ext>
            </a:extLst>
          </p:cNvPr>
          <p:cNvCxnSpPr/>
          <p:nvPr/>
        </p:nvCxnSpPr>
        <p:spPr>
          <a:xfrm>
            <a:off x="297543" y="1415143"/>
            <a:ext cx="812074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04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>
            <a:extLst>
              <a:ext uri="{FF2B5EF4-FFF2-40B4-BE49-F238E27FC236}">
                <a16:creationId xmlns:a16="http://schemas.microsoft.com/office/drawing/2014/main" id="{09079D35-E346-84BB-1DAF-E3CBC2AC0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1712690"/>
            <a:ext cx="11858171" cy="404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That most people don’t realize that: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He is powerful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(Ephesians 2:1-2; 6:12)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He is subtle and deceives men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(Gen 3:1-7; 2 Cor 11:3)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He is the father of lies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(John 8:44)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He is deceitful, a master of disguise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(2 Cor 11:14-15)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He is wicked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(1 John 2:13)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BE1817F-B88C-2D74-A299-46826488D4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2144"/>
            <a:ext cx="10515600" cy="1066800"/>
          </a:xfrm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l" eaLnBrk="1" hangingPunct="1"/>
            <a:r>
              <a:rPr lang="en-US" altLang="en-US" sz="5400" b="1" dirty="0">
                <a:solidFill>
                  <a:srgbClr val="CC0000"/>
                </a:solidFill>
                <a:latin typeface="Inter" panose="020B0502030000000004" pitchFamily="34" charset="0"/>
              </a:rPr>
              <a:t>The Devil Knows…</a:t>
            </a:r>
          </a:p>
        </p:txBody>
      </p:sp>
      <p:pic>
        <p:nvPicPr>
          <p:cNvPr id="8" name="Picture 7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0D5D2A44-A979-1E6C-FD48-A59333C29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714" y="-1"/>
            <a:ext cx="3592286" cy="239485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9A0D70-D955-29FA-CDF9-F25F584D50C2}"/>
              </a:ext>
            </a:extLst>
          </p:cNvPr>
          <p:cNvCxnSpPr/>
          <p:nvPr/>
        </p:nvCxnSpPr>
        <p:spPr>
          <a:xfrm>
            <a:off x="297543" y="1415143"/>
            <a:ext cx="812074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86C3DB7-D7C5-7C65-A7D5-1573F4891C6D}"/>
              </a:ext>
            </a:extLst>
          </p:cNvPr>
          <p:cNvSpPr txBox="1"/>
          <p:nvPr/>
        </p:nvSpPr>
        <p:spPr>
          <a:xfrm>
            <a:off x="0" y="6561982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233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" name="Text Box 10">
            <a:extLst>
              <a:ext uri="{FF2B5EF4-FFF2-40B4-BE49-F238E27FC236}">
                <a16:creationId xmlns:a16="http://schemas.microsoft.com/office/drawing/2014/main" id="{F3965456-0874-3DD2-8933-1D44D409C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63586"/>
            <a:ext cx="12039600" cy="453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He needs to concentrate his efforts on</a:t>
            </a:r>
            <a:b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</a:b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those in God’s Kingdom, the Church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To get them to practice sin any way he can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(1 John 3:8)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To cause one to procrastinate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(Luke 8:12)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To disguise himself as friendly and helpful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(1 Cor 15:33)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To get Christians to tolerate one “pet” sin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(1 Cor 5:6-7)</a:t>
            </a:r>
            <a:r>
              <a:rPr lang="en-US" altLang="en-US" sz="3000" b="1" dirty="0">
                <a:solidFill>
                  <a:srgbClr val="FFC000"/>
                </a:solidFill>
                <a:latin typeface="Inter" panose="020B0502030000000004" pitchFamily="34" charset="0"/>
              </a:rPr>
              <a:t> 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To get Christians to become discouragers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(Eph 4:29)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B15956-6AA4-91A0-0E4D-6832E562A3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2144"/>
            <a:ext cx="10515600" cy="1066800"/>
          </a:xfrm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l" eaLnBrk="1" hangingPunct="1"/>
            <a:r>
              <a:rPr lang="en-US" altLang="en-US" sz="5400" b="1" dirty="0">
                <a:solidFill>
                  <a:srgbClr val="CC0000"/>
                </a:solidFill>
                <a:latin typeface="Inter" panose="020B0502030000000004" pitchFamily="34" charset="0"/>
              </a:rPr>
              <a:t>The Devil Knows…</a:t>
            </a:r>
          </a:p>
        </p:txBody>
      </p:sp>
      <p:pic>
        <p:nvPicPr>
          <p:cNvPr id="7" name="Picture 6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9917B8DF-5F20-71F5-4B2A-B121FD364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714" y="-1"/>
            <a:ext cx="3592286" cy="239485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DFB319A-FD6A-E60C-937E-669E88D80D6F}"/>
              </a:ext>
            </a:extLst>
          </p:cNvPr>
          <p:cNvCxnSpPr/>
          <p:nvPr/>
        </p:nvCxnSpPr>
        <p:spPr>
          <a:xfrm>
            <a:off x="297543" y="1415143"/>
            <a:ext cx="812074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737EFCE-448B-CC58-24DE-28E08A2C59BB}"/>
              </a:ext>
            </a:extLst>
          </p:cNvPr>
          <p:cNvSpPr txBox="1"/>
          <p:nvPr/>
        </p:nvSpPr>
        <p:spPr>
          <a:xfrm>
            <a:off x="0" y="6561982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4998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2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ext Box 6">
            <a:extLst>
              <a:ext uri="{FF2B5EF4-FFF2-40B4-BE49-F238E27FC236}">
                <a16:creationId xmlns:a16="http://schemas.microsoft.com/office/drawing/2014/main" id="{06182C6D-C1B1-6E26-D536-76974E48A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99" y="1670438"/>
            <a:ext cx="11959771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That he has </a:t>
            </a:r>
            <a:r>
              <a:rPr lang="en-US" altLang="en-US" sz="3200" b="1" dirty="0">
                <a:solidFill>
                  <a:srgbClr val="FFFFFF"/>
                </a:solidFill>
                <a:latin typeface="Inter" panose="020B0502030000000004" pitchFamily="34" charset="0"/>
              </a:rPr>
              <a:t>lost</a:t>
            </a:r>
            <a:r>
              <a:rPr lang="en-US" altLang="en-US" sz="3200" b="1" dirty="0">
                <a:solidFill>
                  <a:srgbClr val="FFFF00"/>
                </a:solidFill>
                <a:latin typeface="Inter" panose="020B0502030000000004" pitchFamily="34" charset="0"/>
              </a:rPr>
              <a:t> those that: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Study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(2 Timothy 2:15; Hebrews 11:6)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Practice Righteousness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(Romans 12:1-2; 6:17-18)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Watch for him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(Acts 20:28-31)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Resist him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(James 4:7)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Fight against him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(Ephesians 6:11-16)</a:t>
            </a:r>
          </a:p>
          <a:p>
            <a:pPr marL="1200150" lvl="1" indent="-457200" fontAlgn="base">
              <a:spcBef>
                <a:spcPct val="5000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altLang="en-US" sz="3000" b="1" dirty="0">
                <a:solidFill>
                  <a:srgbClr val="FFFFFF"/>
                </a:solidFill>
                <a:latin typeface="Inter" panose="020B0502030000000004" pitchFamily="34" charset="0"/>
              </a:rPr>
              <a:t>Are faithful until death </a:t>
            </a:r>
            <a:r>
              <a:rPr lang="en-US" altLang="en-US" sz="3000" dirty="0">
                <a:solidFill>
                  <a:srgbClr val="FFC000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(Revelation 2:10)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C92682C-87A8-9E1C-2ACD-893DFD905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72144"/>
            <a:ext cx="10515600" cy="1066800"/>
          </a:xfrm>
          <a:effectLst>
            <a:outerShdw dist="35921" dir="2700000" algn="ctr" rotWithShape="0">
              <a:srgbClr val="FFFF00"/>
            </a:outerShdw>
          </a:effectLst>
        </p:spPr>
        <p:txBody>
          <a:bodyPr/>
          <a:lstStyle/>
          <a:p>
            <a:pPr algn="l" eaLnBrk="1" hangingPunct="1"/>
            <a:r>
              <a:rPr lang="en-US" altLang="en-US" sz="5400" b="1" dirty="0">
                <a:solidFill>
                  <a:srgbClr val="CC0000"/>
                </a:solidFill>
                <a:latin typeface="Inter" panose="020B0502030000000004" pitchFamily="34" charset="0"/>
              </a:rPr>
              <a:t>The Devil Knows…</a:t>
            </a:r>
          </a:p>
        </p:txBody>
      </p:sp>
      <p:pic>
        <p:nvPicPr>
          <p:cNvPr id="10" name="Picture 9" descr="A group of people raising their hands&#10;&#10;Description automatically generated with medium confidence">
            <a:extLst>
              <a:ext uri="{FF2B5EF4-FFF2-40B4-BE49-F238E27FC236}">
                <a16:creationId xmlns:a16="http://schemas.microsoft.com/office/drawing/2014/main" id="{08D3F525-BE78-29FA-3DAB-F3E5E71ED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714" y="-1"/>
            <a:ext cx="3592286" cy="239485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6A27C6-FC32-3CAB-0D1A-74B971ED7B37}"/>
              </a:ext>
            </a:extLst>
          </p:cNvPr>
          <p:cNvCxnSpPr/>
          <p:nvPr/>
        </p:nvCxnSpPr>
        <p:spPr>
          <a:xfrm>
            <a:off x="297543" y="1415143"/>
            <a:ext cx="8120743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28552BE-3153-A193-C2EF-A6C4CACC1569}"/>
              </a:ext>
            </a:extLst>
          </p:cNvPr>
          <p:cNvSpPr txBox="1"/>
          <p:nvPr/>
        </p:nvSpPr>
        <p:spPr>
          <a:xfrm>
            <a:off x="0" y="6561982"/>
            <a:ext cx="12192000" cy="29238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82854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ck-Red">
  <a:themeElements>
    <a:clrScheme name="Black-Red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Black-R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ack-Red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-Red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-Red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ck-Red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ck-Red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376</Words>
  <Application>Microsoft Office PowerPoint</Application>
  <PresentationFormat>Widescreen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Inter</vt:lpstr>
      <vt:lpstr>Inter Medium</vt:lpstr>
      <vt:lpstr>Wingdings</vt:lpstr>
      <vt:lpstr>Black-Red</vt:lpstr>
      <vt:lpstr>The Devil Knows…</vt:lpstr>
      <vt:lpstr>The Devil Knows…</vt:lpstr>
      <vt:lpstr>The Devil Knows…</vt:lpstr>
      <vt:lpstr>The Devil Knows…</vt:lpstr>
      <vt:lpstr>The Devil Knows…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5</cp:revision>
  <dcterms:created xsi:type="dcterms:W3CDTF">2022-05-19T00:47:54Z</dcterms:created>
  <dcterms:modified xsi:type="dcterms:W3CDTF">2022-12-18T22:59:28Z</dcterms:modified>
</cp:coreProperties>
</file>