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4296833" y="304800"/>
            <a:ext cx="15879233" cy="4724400"/>
            <a:chOff x="-2030" y="192"/>
            <a:chExt cx="7502" cy="2976"/>
          </a:xfrm>
        </p:grpSpPr>
        <p:sp>
          <p:nvSpPr>
            <p:cNvPr id="5123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24051" y="985839"/>
            <a:ext cx="9652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924051" y="3427413"/>
            <a:ext cx="9652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C12664-8AE6-461C-B23A-4AC4D11BBFD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469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86CCB7-3CA1-4A6F-8A60-513AA090BB3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29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4318000" y="0"/>
            <a:ext cx="159004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 dirty="0">
                <a:latin typeface="Noto Sans" panose="020B0502040504020204" pitchFamily="34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1800" dirty="0">
                <a:latin typeface="Noto Sans" panose="020B0502040504020204" pitchFamily="34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>
                <a:latin typeface="Noto Sans" panose="020B0502040504020204" pitchFamily="34" charset="0"/>
              </a:endParaRPr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6684" y="301625"/>
            <a:ext cx="975148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6684" y="1827213"/>
            <a:ext cx="975148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Noto Sans" panose="020B050204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Noto Sans" panose="020B050204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Noto Sans" panose="020B0502040504020204" pitchFamily="34" charset="0"/>
              </a:defRPr>
            </a:lvl1pPr>
          </a:lstStyle>
          <a:p>
            <a:fld id="{8E3F9985-4153-44B6-A54E-2364F6F101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Noto Sans" panose="020B050204050402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Noto Sans" panose="020B0502040504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Noto Sans" panose="020B0502040504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Noto Sans" panose="020B0502040504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Noto Sans" panose="020B0502040504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Noto Sans" panose="020B050204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FB5524-6C1A-4ACA-AC20-250CBA10870E}"/>
              </a:ext>
            </a:extLst>
          </p:cNvPr>
          <p:cNvSpPr/>
          <p:nvPr/>
        </p:nvSpPr>
        <p:spPr bwMode="auto">
          <a:xfrm>
            <a:off x="362857" y="2271483"/>
            <a:ext cx="11495313" cy="3900717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8686800" cy="1905000"/>
          </a:xfrm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en-US" sz="6000" b="1" dirty="0">
                <a:latin typeface="Noto Sans" panose="020B0502040504020204" pitchFamily="34" charset="0"/>
                <a:cs typeface="Segoe UI" panose="020B0502040204020203" pitchFamily="34" charset="0"/>
              </a:rPr>
              <a:t>Destroyed for</a:t>
            </a:r>
            <a:br>
              <a:rPr lang="en-US" sz="6000" b="1" dirty="0"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6000" b="1" dirty="0">
                <a:latin typeface="Noto Sans" panose="020B0502040504020204" pitchFamily="34" charset="0"/>
                <a:cs typeface="Segoe UI" panose="020B0502040204020203" pitchFamily="34" charset="0"/>
              </a:rPr>
              <a:t>Lack of Knowledge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0571" y="2895600"/>
            <a:ext cx="11023600" cy="3276600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“My people are </a:t>
            </a:r>
            <a:r>
              <a:rPr lang="en-US" sz="2800" dirty="0">
                <a:highlight>
                  <a:srgbClr val="FFFF00"/>
                </a:highlight>
                <a:latin typeface="Noto Sans" panose="020B0502040504020204" pitchFamily="34" charset="0"/>
                <a:cs typeface="Segoe UI" panose="020B0502040204020203" pitchFamily="34" charset="0"/>
              </a:rPr>
              <a:t>destroyed for lack of knowledge</a:t>
            </a:r>
            <a:r>
              <a:rPr lang="en-US" sz="28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. Because you have rejected knowledge, I also will reject you from being priest for Me; Because you have forgotten the law of your God, I also will forget your children. The more they increased,  The more they sinned against Me; I will change their glory into shame.”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Hosea 4:6-7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" y="-14514"/>
            <a:ext cx="1524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Noto Sans" panose="020B050204050402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046849" y="0"/>
            <a:ext cx="1524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Noto Sans" panose="020B0502040504020204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72571" y="0"/>
            <a:ext cx="12032343" cy="152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Noto Sans" panose="020B050204050402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2571" y="6422576"/>
            <a:ext cx="11967029" cy="152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Noto Sans" panose="020B050204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54B4E9-00A4-4A59-BAFC-E608BF84ED42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26237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>
                <a:latin typeface="Noto Sans" panose="020B0502040504020204" pitchFamily="34" charset="0"/>
                <a:cs typeface="Segoe UI" panose="020B0502040204020203" pitchFamily="34" charset="0"/>
              </a:rPr>
              <a:t>Knowledge</a:t>
            </a:r>
          </a:p>
        </p:txBody>
      </p:sp>
      <p:pic>
        <p:nvPicPr>
          <p:cNvPr id="6148" name="Picture 4" descr="education_studytosh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4" y="76200"/>
            <a:ext cx="212248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6685" y="2590800"/>
            <a:ext cx="10276416" cy="4114800"/>
          </a:xfrm>
        </p:spPr>
        <p:txBody>
          <a:bodyPr/>
          <a:lstStyle/>
          <a:p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Should be everybody’s ambition</a:t>
            </a:r>
          </a:p>
          <a:p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Cannot do without a “knowledge of God’s Will”</a:t>
            </a:r>
          </a:p>
          <a:p>
            <a:pPr lvl="1"/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2 Peter 1:2-5; 3:17</a:t>
            </a:r>
          </a:p>
          <a:p>
            <a:pPr lvl="1"/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2 Peter 1:10</a:t>
            </a:r>
          </a:p>
          <a:p>
            <a:pPr lvl="1"/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Colossians 1:9-10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275E31-37C2-4A3C-A889-BEED5BABE8CC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358083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3315" y="685801"/>
            <a:ext cx="8213500" cy="835025"/>
          </a:xfrm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>
                <a:latin typeface="Noto Sans" panose="020B0502040504020204" pitchFamily="34" charset="0"/>
                <a:cs typeface="Segoe UI" panose="020B0502040204020203" pitchFamily="34" charset="0"/>
              </a:rPr>
              <a:t>DESTROYED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2514" y="2590800"/>
            <a:ext cx="8265886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99001"/>
                  </a:schemeClr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God taught Israel:</a:t>
            </a:r>
          </a:p>
          <a:p>
            <a:pPr lvl="1">
              <a:lnSpc>
                <a:spcPct val="90000"/>
              </a:lnSpc>
            </a:pPr>
            <a:r>
              <a:rPr lang="en-US" sz="3000" b="1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Patriarchal law </a:t>
            </a: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– Genesis 18:17-19</a:t>
            </a:r>
          </a:p>
          <a:p>
            <a:pPr lvl="1">
              <a:lnSpc>
                <a:spcPct val="90000"/>
              </a:lnSpc>
            </a:pPr>
            <a:r>
              <a:rPr lang="en-US" sz="3000" b="1" dirty="0" err="1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Mosaical</a:t>
            </a:r>
            <a:r>
              <a:rPr lang="en-US" sz="3000" b="1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law </a:t>
            </a: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– Galatians 3:23-24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Children not trained properly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Proverbs 22:6; Deuteronomy 6:4-9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Had idols in the home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Judges 6:25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843315" y="1450976"/>
            <a:ext cx="8213499" cy="83502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6666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For Lack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A6FA4B-24B8-4B4C-B20C-846A90CA035F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  <p:pic>
        <p:nvPicPr>
          <p:cNvPr id="6" name="Picture 4" descr="education_studytoshew">
            <a:extLst>
              <a:ext uri="{FF2B5EF4-FFF2-40B4-BE49-F238E27FC236}">
                <a16:creationId xmlns:a16="http://schemas.microsoft.com/office/drawing/2014/main" id="{EB1737B5-6A17-4CAB-873D-E46D88A7D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4" y="76200"/>
            <a:ext cx="212248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320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1543" y="685801"/>
            <a:ext cx="8235271" cy="835025"/>
          </a:xfrm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>
                <a:latin typeface="Noto Sans" panose="020B0502040504020204" pitchFamily="34" charset="0"/>
                <a:cs typeface="Segoe UI" panose="020B0502040204020203" pitchFamily="34" charset="0"/>
              </a:rPr>
              <a:t>DESTROYED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1543" y="2590800"/>
            <a:ext cx="10281558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99001"/>
                  </a:schemeClr>
                </a:solidFill>
              </a14:hiddenFill>
            </a:ext>
          </a:extLst>
        </p:spPr>
        <p:txBody>
          <a:bodyPr/>
          <a:lstStyle/>
          <a:p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Families too involved in affairs of life</a:t>
            </a:r>
          </a:p>
          <a:p>
            <a:pPr lvl="1"/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Hosea 4:1-3</a:t>
            </a:r>
          </a:p>
          <a:p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They were bad shepherds</a:t>
            </a:r>
          </a:p>
          <a:p>
            <a:pPr lvl="1"/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Ezekiel 34:1-10</a:t>
            </a:r>
          </a:p>
          <a:p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Lost the book of the law</a:t>
            </a:r>
          </a:p>
          <a:p>
            <a:pPr lvl="1"/>
            <a:r>
              <a:rPr lang="en-US" sz="3000" dirty="0">
                <a:latin typeface="Noto Sans" panose="020B0502040504020204" pitchFamily="34" charset="0"/>
                <a:cs typeface="Segoe UI" panose="020B0502040204020203" pitchFamily="34" charset="0"/>
              </a:rPr>
              <a:t>Found during Josiah’s reign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21543" y="1450976"/>
            <a:ext cx="8235271" cy="83502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6666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For Lack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11BA8B-8741-4539-8168-F276D971713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  <p:pic>
        <p:nvPicPr>
          <p:cNvPr id="6" name="Picture 4" descr="education_studytoshew">
            <a:extLst>
              <a:ext uri="{FF2B5EF4-FFF2-40B4-BE49-F238E27FC236}">
                <a16:creationId xmlns:a16="http://schemas.microsoft.com/office/drawing/2014/main" id="{0B1718BA-871B-4CC9-890E-858C56800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4" y="76200"/>
            <a:ext cx="212248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41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0571" y="685801"/>
            <a:ext cx="8206243" cy="835025"/>
          </a:xfrm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>
                <a:latin typeface="Noto Sans" panose="020B0502040504020204" pitchFamily="34" charset="0"/>
                <a:cs typeface="Segoe UI" panose="020B0502040204020203" pitchFamily="34" charset="0"/>
              </a:rPr>
              <a:t>DESTROYED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0571" y="2590800"/>
            <a:ext cx="10174515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99001"/>
                  </a:schemeClr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Israel rejected the knowledge they had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Lack of faith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Idolatry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Feelings or emotions took over</a:t>
            </a:r>
          </a:p>
          <a:p>
            <a:pPr lvl="1">
              <a:lnSpc>
                <a:spcPct val="90000"/>
              </a:lnSpc>
            </a:pPr>
            <a:r>
              <a:rPr lang="en-US" sz="2800" b="1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“I think so”</a:t>
            </a: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philosophy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Men’s doctrines, creeds, tradition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More Loyal to friends and family than to God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Involved in worldliness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50571" y="1450976"/>
            <a:ext cx="8360229" cy="83502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6666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For Rejecting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26086B-02DF-40E6-A158-90C9DAABD297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  <p:pic>
        <p:nvPicPr>
          <p:cNvPr id="6" name="Picture 4" descr="education_studytoshew">
            <a:extLst>
              <a:ext uri="{FF2B5EF4-FFF2-40B4-BE49-F238E27FC236}">
                <a16:creationId xmlns:a16="http://schemas.microsoft.com/office/drawing/2014/main" id="{D70F37F2-FD5C-442A-BD09-80CD742B2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4" y="76200"/>
            <a:ext cx="212248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864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1543" y="685801"/>
            <a:ext cx="8235271" cy="835025"/>
          </a:xfrm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>
                <a:latin typeface="Noto Sans" panose="020B0502040504020204" pitchFamily="34" charset="0"/>
                <a:cs typeface="Segoe UI" panose="020B0502040204020203" pitchFamily="34" charset="0"/>
              </a:rPr>
              <a:t>DESTROYED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1543" y="2590800"/>
            <a:ext cx="10152743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99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Israel forgot the knowledge they had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Hosea 2:13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Hosea 8:14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We can forget God’s Word today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Lack of study –</a:t>
            </a:r>
            <a:r>
              <a:rPr lang="en-US" sz="3000" i="1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2 Timothy 2:15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Not using it –</a:t>
            </a:r>
            <a:r>
              <a:rPr lang="en-US" sz="3000" i="1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Hebrews 5:12-14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chemeClr val="tx2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Putting it out of our mind </a:t>
            </a:r>
            <a:r>
              <a:rPr lang="en-US" sz="3000" dirty="0">
                <a:solidFill>
                  <a:schemeClr val="tx2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– 2 Peter 3:5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821543" y="1450976"/>
            <a:ext cx="8770257" cy="83502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6666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For Forgetting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F4C4C2-479A-4CE5-A1B2-5BC205A77D9E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  <p:pic>
        <p:nvPicPr>
          <p:cNvPr id="6" name="Picture 4" descr="education_studytoshew">
            <a:extLst>
              <a:ext uri="{FF2B5EF4-FFF2-40B4-BE49-F238E27FC236}">
                <a16:creationId xmlns:a16="http://schemas.microsoft.com/office/drawing/2014/main" id="{82170AD0-757C-488D-A7B8-21224EB03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4" y="76200"/>
            <a:ext cx="212248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5378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685801"/>
            <a:ext cx="8228014" cy="835025"/>
          </a:xfrm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>
                <a:latin typeface="Noto Sans" panose="020B0502040504020204" pitchFamily="34" charset="0"/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1" y="1828800"/>
            <a:ext cx="9731828" cy="121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99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>
                <a:latin typeface="Noto Sans" panose="020B0502040504020204" pitchFamily="34" charset="0"/>
                <a:cs typeface="Segoe UI" panose="020B0502040204020203" pitchFamily="34" charset="0"/>
              </a:rPr>
              <a:t>Once saved always saved is false doctrine</a:t>
            </a:r>
            <a:endParaRPr lang="en-US" sz="3200" b="1" i="1" dirty="0">
              <a:solidFill>
                <a:schemeClr val="tx2"/>
              </a:solidFill>
              <a:latin typeface="Noto Sans" panose="020B0502040504020204" pitchFamily="34" charset="0"/>
              <a:cs typeface="Segoe UI" panose="020B0502040204020203" pitchFamily="34" charset="0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828801" y="2583543"/>
            <a:ext cx="9731828" cy="3817257"/>
          </a:xfrm>
          <a:prstGeom prst="roundRect">
            <a:avLst>
              <a:gd name="adj" fmla="val 16667"/>
            </a:avLst>
          </a:prstGeom>
          <a:solidFill>
            <a:srgbClr val="003F3E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Noto Sans" panose="020B0502040504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981199" y="3243908"/>
            <a:ext cx="591457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33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cs typeface="Segoe UI" panose="020B0502040204020203" pitchFamily="34" charset="0"/>
              </a:rPr>
              <a:t>Let us not be guilty of: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Lack of Knowledge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Rejecting Knowledge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Forgetting Knowledge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064ECD-E9C6-4AF2-9656-1F08F585609A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  <p:pic>
        <p:nvPicPr>
          <p:cNvPr id="3" name="Picture 2" descr="A person and children reading a book&#10;&#10;Description automatically generated">
            <a:extLst>
              <a:ext uri="{FF2B5EF4-FFF2-40B4-BE49-F238E27FC236}">
                <a16:creationId xmlns:a16="http://schemas.microsoft.com/office/drawing/2014/main" id="{5D47EF3B-412C-44D6-8FC1-E6E9182D8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490" y="2772229"/>
            <a:ext cx="3476168" cy="347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54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389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Noto Sans</vt:lpstr>
      <vt:lpstr>Noto Sans Med</vt:lpstr>
      <vt:lpstr>Verdana</vt:lpstr>
      <vt:lpstr>Wingdings</vt:lpstr>
      <vt:lpstr>Eclipse</vt:lpstr>
      <vt:lpstr>Destroyed for Lack of Knowledge</vt:lpstr>
      <vt:lpstr>Knowledge</vt:lpstr>
      <vt:lpstr>DESTROYED</vt:lpstr>
      <vt:lpstr>DESTROYED</vt:lpstr>
      <vt:lpstr>DESTROYED</vt:lpstr>
      <vt:lpstr>DESTROYED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Destroyed for Lack of Knowledge</dc:title>
  <dc:creator>Richard Thetford</dc:creator>
  <cp:lastModifiedBy>Richard Thetford</cp:lastModifiedBy>
  <cp:revision>6</cp:revision>
  <dcterms:created xsi:type="dcterms:W3CDTF">2024-11-04T20:59:34Z</dcterms:created>
  <dcterms:modified xsi:type="dcterms:W3CDTF">2024-11-17T22:26:13Z</dcterms:modified>
</cp:coreProperties>
</file>