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3"/>
  </p:handoutMasterIdLst>
  <p:sldIdLst>
    <p:sldId id="256" r:id="rId2"/>
    <p:sldId id="257" r:id="rId3"/>
    <p:sldId id="258" r:id="rId4"/>
    <p:sldId id="273" r:id="rId5"/>
    <p:sldId id="272" r:id="rId6"/>
    <p:sldId id="274" r:id="rId7"/>
    <p:sldId id="275" r:id="rId8"/>
    <p:sldId id="276" r:id="rId9"/>
    <p:sldId id="277" r:id="rId10"/>
    <p:sldId id="278" r:id="rId11"/>
    <p:sldId id="27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F4F7B"/>
    <a:srgbClr val="0066FF"/>
    <a:srgbClr val="3366CC"/>
    <a:srgbClr val="0099FF"/>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1476" y="90"/>
      </p:cViewPr>
      <p:guideLst/>
    </p:cSldViewPr>
  </p:slideViewPr>
  <p:notesTextViewPr>
    <p:cViewPr>
      <p:scale>
        <a:sx n="3" d="2"/>
        <a:sy n="3" d="2"/>
      </p:scale>
      <p:origin x="0" y="0"/>
    </p:cViewPr>
  </p:notesTextViewPr>
  <p:notesViewPr>
    <p:cSldViewPr snapToGrid="0">
      <p:cViewPr varScale="1">
        <p:scale>
          <a:sx n="88" d="100"/>
          <a:sy n="88" d="100"/>
        </p:scale>
        <p:origin x="382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FD877E3-EA53-43BA-A99D-07C2B8916589}" type="datetimeFigureOut">
              <a:rPr lang="en-US" smtClean="0"/>
              <a:t>10/16/2015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B8AECF6-B524-4276-AE57-1B5AABD0F220}" type="slidenum">
              <a:rPr lang="en-US" smtClean="0"/>
              <a:t>‹#›</a:t>
            </a:fld>
            <a:endParaRPr lang="en-US"/>
          </a:p>
        </p:txBody>
      </p:sp>
    </p:spTree>
    <p:extLst>
      <p:ext uri="{BB962C8B-B14F-4D97-AF65-F5344CB8AC3E}">
        <p14:creationId xmlns:p14="http://schemas.microsoft.com/office/powerpoint/2010/main" val="416271543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normAutofit/>
          </a:bodyPr>
          <a:lstStyle>
            <a:lvl1pPr algn="ctr">
              <a:defRPr sz="5400" b="1">
                <a:latin typeface="Segoe UI" panose="020B0502040204020203" pitchFamily="34" charset="0"/>
                <a:cs typeface="Arial"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3200">
                <a:latin typeface="Segoe UI" panose="020B0502040204020203"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7" name="TextBox 6"/>
          <p:cNvSpPr txBox="1"/>
          <p:nvPr/>
        </p:nvSpPr>
        <p:spPr>
          <a:xfrm>
            <a:off x="0" y="6547758"/>
            <a:ext cx="9144000" cy="307777"/>
          </a:xfrm>
          <a:prstGeom prst="rect">
            <a:avLst/>
          </a:prstGeom>
          <a:solidFill>
            <a:schemeClr val="tx1"/>
          </a:solidFill>
        </p:spPr>
        <p:txBody>
          <a:bodyPr wrap="square" rtlCol="0">
            <a:spAutoFit/>
          </a:bodyPr>
          <a:lstStyle/>
          <a:p>
            <a:r>
              <a:rPr lang="en-US" sz="1400" dirty="0" smtClean="0">
                <a:solidFill>
                  <a:schemeClr val="bg1"/>
                </a:solidFill>
                <a:latin typeface="Segoe UI" panose="020B0502040204020203" pitchFamily="34" charset="0"/>
                <a:cs typeface="Arial" panose="020B0604020202020204" pitchFamily="34" charset="0"/>
              </a:rPr>
              <a:t>Richard Thetford				                                                www.thetfordcountry.com</a:t>
            </a:r>
            <a:endParaRPr lang="en-US" sz="1400" dirty="0">
              <a:solidFill>
                <a:schemeClr val="bg1"/>
              </a:solidFill>
              <a:latin typeface="Segoe UI" panose="020B0502040204020203" pitchFamily="34" charset="0"/>
              <a:cs typeface="Arial" panose="020B0604020202020204" pitchFamily="34" charset="0"/>
            </a:endParaRPr>
          </a:p>
        </p:txBody>
      </p:sp>
      <p:sp>
        <p:nvSpPr>
          <p:cNvPr id="8" name="Rectangle 7"/>
          <p:cNvSpPr/>
          <p:nvPr/>
        </p:nvSpPr>
        <p:spPr>
          <a:xfrm>
            <a:off x="0" y="1"/>
            <a:ext cx="9144000" cy="20410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0" y="6343651"/>
            <a:ext cx="9144000" cy="20410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1" y="1"/>
            <a:ext cx="140834" cy="643753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p:nvSpPr>
        <p:spPr>
          <a:xfrm>
            <a:off x="9003166" y="1"/>
            <a:ext cx="140834" cy="643753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93211025"/>
      </p:ext>
    </p:extLst>
  </p:cSld>
  <p:clrMapOvr>
    <a:masterClrMapping/>
  </p:clrMapOvr>
  <mc:AlternateContent xmlns:mc="http://schemas.openxmlformats.org/markup-compatibility/2006" xmlns:p14="http://schemas.microsoft.com/office/powerpoint/2010/main">
    <mc:Choice Requires="p14">
      <p:transition spd="slow" p14:dur="1750">
        <p14:prism/>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524BF7-E0FC-4180-9E1F-DEAEA7FDB1DD}" type="datetimeFigureOut">
              <a:rPr lang="en-US" smtClean="0"/>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DF652-DC87-4009-B026-2471FAE1506A}" type="slidenum">
              <a:rPr lang="en-US" smtClean="0"/>
              <a:t>‹#›</a:t>
            </a:fld>
            <a:endParaRPr lang="en-US"/>
          </a:p>
        </p:txBody>
      </p:sp>
    </p:spTree>
    <p:extLst>
      <p:ext uri="{BB962C8B-B14F-4D97-AF65-F5344CB8AC3E}">
        <p14:creationId xmlns:p14="http://schemas.microsoft.com/office/powerpoint/2010/main" val="2946878271"/>
      </p:ext>
    </p:extLst>
  </p:cSld>
  <p:clrMapOvr>
    <a:masterClrMapping/>
  </p:clrMapOvr>
  <mc:AlternateContent xmlns:mc="http://schemas.openxmlformats.org/markup-compatibility/2006" xmlns:p14="http://schemas.microsoft.com/office/powerpoint/2010/main">
    <mc:Choice Requires="p14">
      <p:transition spd="slow" p14:dur="1750">
        <p14:prism/>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524BF7-E0FC-4180-9E1F-DEAEA7FDB1DD}" type="datetimeFigureOut">
              <a:rPr lang="en-US" smtClean="0"/>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DF652-DC87-4009-B026-2471FAE1506A}" type="slidenum">
              <a:rPr lang="en-US" smtClean="0"/>
              <a:t>‹#›</a:t>
            </a:fld>
            <a:endParaRPr lang="en-US"/>
          </a:p>
        </p:txBody>
      </p:sp>
    </p:spTree>
    <p:extLst>
      <p:ext uri="{BB962C8B-B14F-4D97-AF65-F5344CB8AC3E}">
        <p14:creationId xmlns:p14="http://schemas.microsoft.com/office/powerpoint/2010/main" val="3098550389"/>
      </p:ext>
    </p:extLst>
  </p:cSld>
  <p:clrMapOvr>
    <a:masterClrMapping/>
  </p:clrMapOvr>
  <mc:AlternateContent xmlns:mc="http://schemas.openxmlformats.org/markup-compatibility/2006" xmlns:p14="http://schemas.microsoft.com/office/powerpoint/2010/main">
    <mc:Choice Requires="p14">
      <p:transition spd="slow" p14:dur="175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Segoe UI" panose="020B0502040204020203"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3600" b="1">
                <a:latin typeface="Segoe UI" panose="020B0502040204020203" pitchFamily="34" charset="0"/>
                <a:cs typeface="Arial" panose="020B0604020202020204" pitchFamily="34" charset="0"/>
              </a:defRPr>
            </a:lvl1pPr>
            <a:lvl2pPr>
              <a:defRPr sz="3400">
                <a:latin typeface="Segoe UI" panose="020B0502040204020203" pitchFamily="34" charset="0"/>
                <a:cs typeface="Arial" panose="020B0604020202020204" pitchFamily="34" charset="0"/>
              </a:defRPr>
            </a:lvl2pPr>
            <a:lvl3pPr>
              <a:defRPr sz="3200">
                <a:latin typeface="Segoe UI" panose="020B0502040204020203" pitchFamily="34" charset="0"/>
                <a:cs typeface="Arial" panose="020B0604020202020204" pitchFamily="34" charset="0"/>
              </a:defRPr>
            </a:lvl3pPr>
            <a:lvl4pPr>
              <a:defRPr sz="3000">
                <a:latin typeface="Segoe UI" panose="020B0502040204020203" pitchFamily="34" charset="0"/>
                <a:cs typeface="Arial" panose="020B0604020202020204" pitchFamily="34" charset="0"/>
              </a:defRPr>
            </a:lvl4pPr>
            <a:lvl5pPr>
              <a:defRPr sz="2800">
                <a:latin typeface="Segoe UI" panose="020B0502040204020203"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Box 6"/>
          <p:cNvSpPr txBox="1"/>
          <p:nvPr/>
        </p:nvSpPr>
        <p:spPr>
          <a:xfrm>
            <a:off x="0" y="6547758"/>
            <a:ext cx="9144000" cy="307777"/>
          </a:xfrm>
          <a:prstGeom prst="rect">
            <a:avLst/>
          </a:prstGeom>
          <a:solidFill>
            <a:schemeClr val="tx1"/>
          </a:solidFill>
        </p:spPr>
        <p:txBody>
          <a:bodyPr wrap="square" rtlCol="0">
            <a:spAutoFit/>
          </a:bodyPr>
          <a:lstStyle/>
          <a:p>
            <a:r>
              <a:rPr lang="en-US" sz="1400" dirty="0" smtClean="0">
                <a:solidFill>
                  <a:schemeClr val="bg1"/>
                </a:solidFill>
                <a:latin typeface="Segoe UI" panose="020B0502040204020203" pitchFamily="34" charset="0"/>
                <a:cs typeface="Arial" panose="020B0604020202020204" pitchFamily="34" charset="0"/>
              </a:rPr>
              <a:t>Richard Thetford				                                                www.thetfordcountry.com</a:t>
            </a:r>
            <a:endParaRPr lang="en-US" sz="1400" dirty="0">
              <a:solidFill>
                <a:schemeClr val="bg1"/>
              </a:solidFill>
              <a:latin typeface="Segoe UI" panose="020B0502040204020203" pitchFamily="34" charset="0"/>
              <a:cs typeface="Arial" panose="020B0604020202020204" pitchFamily="34" charset="0"/>
            </a:endParaRPr>
          </a:p>
        </p:txBody>
      </p:sp>
      <p:sp>
        <p:nvSpPr>
          <p:cNvPr id="8" name="Rectangle 7"/>
          <p:cNvSpPr/>
          <p:nvPr/>
        </p:nvSpPr>
        <p:spPr>
          <a:xfrm>
            <a:off x="0" y="1"/>
            <a:ext cx="9144000" cy="20410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0" y="6343651"/>
            <a:ext cx="9144000" cy="20410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1" y="1"/>
            <a:ext cx="140834" cy="643753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p:nvSpPr>
        <p:spPr>
          <a:xfrm>
            <a:off x="9003166" y="1"/>
            <a:ext cx="140834" cy="643753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0554921"/>
      </p:ext>
    </p:extLst>
  </p:cSld>
  <p:clrMapOvr>
    <a:masterClrMapping/>
  </p:clrMapOvr>
  <mc:AlternateContent xmlns:mc="http://schemas.openxmlformats.org/markup-compatibility/2006" xmlns:p14="http://schemas.microsoft.com/office/powerpoint/2010/main">
    <mc:Choice Requires="p14">
      <p:transition spd="slow" p14:dur="1750">
        <p14:prism/>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524BF7-E0FC-4180-9E1F-DEAEA7FDB1DD}" type="datetimeFigureOut">
              <a:rPr lang="en-US" smtClean="0"/>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DF652-DC87-4009-B026-2471FAE1506A}" type="slidenum">
              <a:rPr lang="en-US" smtClean="0"/>
              <a:t>‹#›</a:t>
            </a:fld>
            <a:endParaRPr lang="en-US"/>
          </a:p>
        </p:txBody>
      </p:sp>
    </p:spTree>
    <p:extLst>
      <p:ext uri="{BB962C8B-B14F-4D97-AF65-F5344CB8AC3E}">
        <p14:creationId xmlns:p14="http://schemas.microsoft.com/office/powerpoint/2010/main" val="1204221773"/>
      </p:ext>
    </p:extLst>
  </p:cSld>
  <p:clrMapOvr>
    <a:masterClrMapping/>
  </p:clrMapOvr>
  <mc:AlternateContent xmlns:mc="http://schemas.openxmlformats.org/markup-compatibility/2006" xmlns:p14="http://schemas.microsoft.com/office/powerpoint/2010/main">
    <mc:Choice Requires="p14">
      <p:transition spd="slow" p14:dur="175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D524BF7-E0FC-4180-9E1F-DEAEA7FDB1DD}" type="datetimeFigureOut">
              <a:rPr lang="en-US" smtClean="0"/>
              <a:t>10/16/2015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DF652-DC87-4009-B026-2471FAE1506A}" type="slidenum">
              <a:rPr lang="en-US" smtClean="0"/>
              <a:t>‹#›</a:t>
            </a:fld>
            <a:endParaRPr lang="en-US"/>
          </a:p>
        </p:txBody>
      </p:sp>
    </p:spTree>
    <p:extLst>
      <p:ext uri="{BB962C8B-B14F-4D97-AF65-F5344CB8AC3E}">
        <p14:creationId xmlns:p14="http://schemas.microsoft.com/office/powerpoint/2010/main" val="2917101931"/>
      </p:ext>
    </p:extLst>
  </p:cSld>
  <p:clrMapOvr>
    <a:masterClrMapping/>
  </p:clrMapOvr>
  <mc:AlternateContent xmlns:mc="http://schemas.openxmlformats.org/markup-compatibility/2006" xmlns:p14="http://schemas.microsoft.com/office/powerpoint/2010/main">
    <mc:Choice Requires="p14">
      <p:transition spd="slow" p14:dur="1750">
        <p14:prism/>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524BF7-E0FC-4180-9E1F-DEAEA7FDB1DD}" type="datetimeFigureOut">
              <a:rPr lang="en-US" smtClean="0"/>
              <a:t>10/16/2015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7DF652-DC87-4009-B026-2471FAE1506A}" type="slidenum">
              <a:rPr lang="en-US" smtClean="0"/>
              <a:t>‹#›</a:t>
            </a:fld>
            <a:endParaRPr lang="en-US"/>
          </a:p>
        </p:txBody>
      </p:sp>
    </p:spTree>
    <p:extLst>
      <p:ext uri="{BB962C8B-B14F-4D97-AF65-F5344CB8AC3E}">
        <p14:creationId xmlns:p14="http://schemas.microsoft.com/office/powerpoint/2010/main" val="3860264188"/>
      </p:ext>
    </p:extLst>
  </p:cSld>
  <p:clrMapOvr>
    <a:masterClrMapping/>
  </p:clrMapOvr>
  <mc:AlternateContent xmlns:mc="http://schemas.openxmlformats.org/markup-compatibility/2006" xmlns:p14="http://schemas.microsoft.com/office/powerpoint/2010/main">
    <mc:Choice Requires="p14">
      <p:transition spd="slow" p14:dur="1750">
        <p14:prism/>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D524BF7-E0FC-4180-9E1F-DEAEA7FDB1DD}" type="datetimeFigureOut">
              <a:rPr lang="en-US" smtClean="0"/>
              <a:t>10/16/2015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7DF652-DC87-4009-B026-2471FAE1506A}" type="slidenum">
              <a:rPr lang="en-US" smtClean="0"/>
              <a:t>‹#›</a:t>
            </a:fld>
            <a:endParaRPr lang="en-US"/>
          </a:p>
        </p:txBody>
      </p:sp>
    </p:spTree>
    <p:extLst>
      <p:ext uri="{BB962C8B-B14F-4D97-AF65-F5344CB8AC3E}">
        <p14:creationId xmlns:p14="http://schemas.microsoft.com/office/powerpoint/2010/main" val="2046221847"/>
      </p:ext>
    </p:extLst>
  </p:cSld>
  <p:clrMapOvr>
    <a:masterClrMapping/>
  </p:clrMapOvr>
  <mc:AlternateContent xmlns:mc="http://schemas.openxmlformats.org/markup-compatibility/2006" xmlns:p14="http://schemas.microsoft.com/office/powerpoint/2010/main">
    <mc:Choice Requires="p14">
      <p:transition spd="slow" p14:dur="1750">
        <p14:prism/>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524BF7-E0FC-4180-9E1F-DEAEA7FDB1DD}" type="datetimeFigureOut">
              <a:rPr lang="en-US" smtClean="0"/>
              <a:t>10/16/2015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7DF652-DC87-4009-B026-2471FAE1506A}" type="slidenum">
              <a:rPr lang="en-US" smtClean="0"/>
              <a:t>‹#›</a:t>
            </a:fld>
            <a:endParaRPr lang="en-US"/>
          </a:p>
        </p:txBody>
      </p:sp>
    </p:spTree>
    <p:extLst>
      <p:ext uri="{BB962C8B-B14F-4D97-AF65-F5344CB8AC3E}">
        <p14:creationId xmlns:p14="http://schemas.microsoft.com/office/powerpoint/2010/main" val="4254045907"/>
      </p:ext>
    </p:extLst>
  </p:cSld>
  <p:clrMapOvr>
    <a:masterClrMapping/>
  </p:clrMapOvr>
  <mc:AlternateContent xmlns:mc="http://schemas.openxmlformats.org/markup-compatibility/2006" xmlns:p14="http://schemas.microsoft.com/office/powerpoint/2010/main">
    <mc:Choice Requires="p14">
      <p:transition spd="slow" p14:dur="175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524BF7-E0FC-4180-9E1F-DEAEA7FDB1DD}" type="datetimeFigureOut">
              <a:rPr lang="en-US" smtClean="0"/>
              <a:t>10/16/2015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DF652-DC87-4009-B026-2471FAE1506A}" type="slidenum">
              <a:rPr lang="en-US" smtClean="0"/>
              <a:t>‹#›</a:t>
            </a:fld>
            <a:endParaRPr lang="en-US"/>
          </a:p>
        </p:txBody>
      </p:sp>
    </p:spTree>
    <p:extLst>
      <p:ext uri="{BB962C8B-B14F-4D97-AF65-F5344CB8AC3E}">
        <p14:creationId xmlns:p14="http://schemas.microsoft.com/office/powerpoint/2010/main" val="3893511025"/>
      </p:ext>
    </p:extLst>
  </p:cSld>
  <p:clrMapOvr>
    <a:masterClrMapping/>
  </p:clrMapOvr>
  <mc:AlternateContent xmlns:mc="http://schemas.openxmlformats.org/markup-compatibility/2006" xmlns:p14="http://schemas.microsoft.com/office/powerpoint/2010/main">
    <mc:Choice Requires="p14">
      <p:transition spd="slow" p14:dur="1750">
        <p14:prism/>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524BF7-E0FC-4180-9E1F-DEAEA7FDB1DD}" type="datetimeFigureOut">
              <a:rPr lang="en-US" smtClean="0"/>
              <a:t>10/16/2015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DF652-DC87-4009-B026-2471FAE1506A}" type="slidenum">
              <a:rPr lang="en-US" smtClean="0"/>
              <a:t>‹#›</a:t>
            </a:fld>
            <a:endParaRPr lang="en-US"/>
          </a:p>
        </p:txBody>
      </p:sp>
    </p:spTree>
    <p:extLst>
      <p:ext uri="{BB962C8B-B14F-4D97-AF65-F5344CB8AC3E}">
        <p14:creationId xmlns:p14="http://schemas.microsoft.com/office/powerpoint/2010/main" val="475268449"/>
      </p:ext>
    </p:extLst>
  </p:cSld>
  <p:clrMapOvr>
    <a:masterClrMapping/>
  </p:clrMapOvr>
  <mc:AlternateContent xmlns:mc="http://schemas.openxmlformats.org/markup-compatibility/2006" xmlns:p14="http://schemas.microsoft.com/office/powerpoint/2010/main">
    <mc:Choice Requires="p14">
      <p:transition spd="slow" p14:dur="175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524BF7-E0FC-4180-9E1F-DEAEA7FDB1DD}" type="datetimeFigureOut">
              <a:rPr lang="en-US" smtClean="0"/>
              <a:t>10/16/2015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7DF652-DC87-4009-B026-2471FAE1506A}" type="slidenum">
              <a:rPr lang="en-US" smtClean="0"/>
              <a:t>‹#›</a:t>
            </a:fld>
            <a:endParaRPr lang="en-US"/>
          </a:p>
        </p:txBody>
      </p:sp>
    </p:spTree>
    <p:extLst>
      <p:ext uri="{BB962C8B-B14F-4D97-AF65-F5344CB8AC3E}">
        <p14:creationId xmlns:p14="http://schemas.microsoft.com/office/powerpoint/2010/main" val="6403071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750">
        <p14:prism/>
      </p:transition>
    </mc:Choice>
    <mc:Fallback xmlns="">
      <p:transition spd="slow">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806" y="189470"/>
            <a:ext cx="8880390" cy="6161903"/>
          </a:xfrm>
          <a:prstGeom prst="rect">
            <a:avLst/>
          </a:prstGeom>
        </p:spPr>
      </p:pic>
      <p:sp>
        <p:nvSpPr>
          <p:cNvPr id="2" name="Title 1"/>
          <p:cNvSpPr>
            <a:spLocks noGrp="1"/>
          </p:cNvSpPr>
          <p:nvPr>
            <p:ph type="ctrTitle"/>
          </p:nvPr>
        </p:nvSpPr>
        <p:spPr>
          <a:xfrm>
            <a:off x="1729947" y="1064697"/>
            <a:ext cx="7471719" cy="879432"/>
          </a:xfrm>
        </p:spPr>
        <p:txBody>
          <a:bodyPr>
            <a:normAutofit/>
          </a:bodyPr>
          <a:lstStyle/>
          <a:p>
            <a:r>
              <a:rPr lang="en-US" sz="5200" dirty="0" smtClean="0"/>
              <a:t>The Deity of Christ (3)</a:t>
            </a:r>
            <a:endParaRPr lang="en-US" sz="5200" dirty="0"/>
          </a:p>
        </p:txBody>
      </p:sp>
      <p:sp>
        <p:nvSpPr>
          <p:cNvPr id="3" name="Subtitle 2"/>
          <p:cNvSpPr>
            <a:spLocks noGrp="1"/>
          </p:cNvSpPr>
          <p:nvPr>
            <p:ph type="subTitle" idx="1"/>
          </p:nvPr>
        </p:nvSpPr>
        <p:spPr>
          <a:xfrm>
            <a:off x="0" y="4261065"/>
            <a:ext cx="9144000" cy="2098546"/>
          </a:xfrm>
        </p:spPr>
        <p:txBody>
          <a:bodyPr>
            <a:normAutofit fontScale="92500" lnSpcReduction="10000"/>
          </a:bodyPr>
          <a:lstStyle/>
          <a:p>
            <a:r>
              <a:rPr lang="en-US" sz="3400" dirty="0" smtClean="0">
                <a:solidFill>
                  <a:schemeClr val="bg1"/>
                </a:solidFill>
                <a:effectLst>
                  <a:outerShdw blurRad="38100" dist="38100" dir="2700000" algn="tl">
                    <a:srgbClr val="000000">
                      <a:alpha val="43137"/>
                    </a:srgbClr>
                  </a:outerShdw>
                </a:effectLst>
              </a:rPr>
              <a:t>False teachers are promoting that Jesus was just</a:t>
            </a:r>
            <a:br>
              <a:rPr lang="en-US" sz="3400" dirty="0" smtClean="0">
                <a:solidFill>
                  <a:schemeClr val="bg1"/>
                </a:solidFill>
                <a:effectLst>
                  <a:outerShdw blurRad="38100" dist="38100" dir="2700000" algn="tl">
                    <a:srgbClr val="000000">
                      <a:alpha val="43137"/>
                    </a:srgbClr>
                  </a:outerShdw>
                </a:effectLst>
              </a:rPr>
            </a:br>
            <a:r>
              <a:rPr lang="en-US" sz="3400" dirty="0" smtClean="0">
                <a:solidFill>
                  <a:schemeClr val="bg1"/>
                </a:solidFill>
                <a:effectLst>
                  <a:outerShdw blurRad="38100" dist="38100" dir="2700000" algn="tl">
                    <a:srgbClr val="000000">
                      <a:alpha val="43137"/>
                    </a:srgbClr>
                  </a:outerShdw>
                </a:effectLst>
              </a:rPr>
              <a:t>a man so they can put man on the same level and say that man </a:t>
            </a:r>
            <a:r>
              <a:rPr lang="en-US" sz="3400" b="1" dirty="0" smtClean="0">
                <a:solidFill>
                  <a:schemeClr val="bg1"/>
                </a:solidFill>
                <a:effectLst>
                  <a:outerShdw blurRad="38100" dist="38100" dir="2700000" algn="tl">
                    <a:srgbClr val="000000">
                      <a:alpha val="43137"/>
                    </a:srgbClr>
                  </a:outerShdw>
                </a:effectLst>
              </a:rPr>
              <a:t>“can go without ever sinning, as Jesus did.”</a:t>
            </a:r>
            <a:r>
              <a:rPr lang="en-US" sz="3400" dirty="0" smtClean="0">
                <a:solidFill>
                  <a:schemeClr val="bg1"/>
                </a:solidFill>
                <a:effectLst>
                  <a:outerShdw blurRad="38100" dist="38100" dir="2700000" algn="tl">
                    <a:srgbClr val="000000">
                      <a:alpha val="43137"/>
                    </a:srgbClr>
                  </a:outerShdw>
                </a:effectLst>
              </a:rPr>
              <a:t> We know that can’t happen</a:t>
            </a:r>
            <a:br>
              <a:rPr lang="en-US" sz="3400" dirty="0" smtClean="0">
                <a:solidFill>
                  <a:schemeClr val="bg1"/>
                </a:solidFill>
                <a:effectLst>
                  <a:outerShdw blurRad="38100" dist="38100" dir="2700000" algn="tl">
                    <a:srgbClr val="000000">
                      <a:alpha val="43137"/>
                    </a:srgbClr>
                  </a:outerShdw>
                </a:effectLst>
              </a:rPr>
            </a:br>
            <a:r>
              <a:rPr lang="en-US" sz="3400" b="1" dirty="0" smtClean="0">
                <a:solidFill>
                  <a:schemeClr val="bg1"/>
                </a:solidFill>
                <a:effectLst>
                  <a:outerShdw blurRad="38100" dist="38100" dir="2700000" algn="tl">
                    <a:srgbClr val="000000">
                      <a:alpha val="43137"/>
                    </a:srgbClr>
                  </a:outerShdw>
                </a:effectLst>
              </a:rPr>
              <a:t>(Romans 3:23)</a:t>
            </a:r>
            <a:endParaRPr lang="en-US"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87577440"/>
      </p:ext>
    </p:extLst>
  </p:cSld>
  <p:clrMapOvr>
    <a:masterClrMapping/>
  </p:clrMapOvr>
  <mc:AlternateContent xmlns:mc="http://schemas.openxmlformats.org/markup-compatibility/2006" xmlns:p14="http://schemas.microsoft.com/office/powerpoint/2010/main">
    <mc:Choice Requires="p14">
      <p:transition spd="slow" p14:dur="175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238897" y="1705232"/>
            <a:ext cx="8657968" cy="4547287"/>
          </a:xfrm>
          <a:prstGeom prst="rect">
            <a:avLst/>
          </a:prstGeom>
          <a:solidFill>
            <a:srgbClr val="1F4F7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1804" y="216842"/>
            <a:ext cx="8872153" cy="1325563"/>
          </a:xfrm>
        </p:spPr>
        <p:txBody>
          <a:bodyPr>
            <a:normAutofit/>
          </a:bodyPr>
          <a:lstStyle/>
          <a:p>
            <a:r>
              <a:rPr lang="en-US" sz="6000" dirty="0" smtClean="0"/>
              <a:t>The Temptation of Jesus</a:t>
            </a:r>
            <a:endParaRPr lang="en-US" sz="6000" b="1" dirty="0"/>
          </a:p>
        </p:txBody>
      </p:sp>
      <p:cxnSp>
        <p:nvCxnSpPr>
          <p:cNvPr id="5" name="Straight Connector 4"/>
          <p:cNvCxnSpPr/>
          <p:nvPr/>
        </p:nvCxnSpPr>
        <p:spPr>
          <a:xfrm flipV="1">
            <a:off x="238897" y="1542405"/>
            <a:ext cx="8657968" cy="2"/>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38897" y="1713468"/>
            <a:ext cx="8657967" cy="4524315"/>
          </a:xfrm>
          <a:prstGeom prst="rect">
            <a:avLst/>
          </a:prstGeom>
          <a:noFill/>
        </p:spPr>
        <p:txBody>
          <a:bodyPr wrap="square" rtlCol="0">
            <a:spAutoFit/>
          </a:bodyPr>
          <a:lstStyle/>
          <a:p>
            <a:r>
              <a:rPr lang="en-US" sz="2400" dirty="0" smtClean="0">
                <a:solidFill>
                  <a:schemeClr val="bg1"/>
                </a:solidFill>
                <a:latin typeface="Segoe UI" panose="020B0502040204020203" pitchFamily="34" charset="0"/>
                <a:cs typeface="Arial" panose="020B0604020202020204" pitchFamily="34" charset="0"/>
              </a:rPr>
              <a:t>“Jesus </a:t>
            </a:r>
            <a:r>
              <a:rPr lang="en-US" sz="2400" dirty="0">
                <a:solidFill>
                  <a:schemeClr val="bg1"/>
                </a:solidFill>
                <a:latin typeface="Segoe UI" panose="020B0502040204020203" pitchFamily="34" charset="0"/>
                <a:cs typeface="Arial" panose="020B0604020202020204" pitchFamily="34" charset="0"/>
              </a:rPr>
              <a:t>possessed Deity, and at any time He desired He could have called upon the power He possessed to overcome the weaknesses of the physical body. Herein were the temptations. Would Christ go about His mission in such a way as to nullify His reasons for coming in the flesh? He was determined to be a servant, to live here like a man among men, so that He could save them. Really, this makes His temptations even more profound because He refused to call upon the power He possessed. He came to do the will of the Father, not of Himself (Hebrews 10:5-9; John 5:30). He was denying Himself and going about His mission in the way He knew would save us</a:t>
            </a:r>
            <a:r>
              <a:rPr lang="en-US" sz="2400" dirty="0" smtClean="0">
                <a:solidFill>
                  <a:schemeClr val="bg1"/>
                </a:solidFill>
                <a:latin typeface="Segoe UI" panose="020B0502040204020203" pitchFamily="34" charset="0"/>
                <a:cs typeface="Arial" panose="020B0604020202020204" pitchFamily="34" charset="0"/>
              </a:rPr>
              <a:t>.”			</a:t>
            </a:r>
            <a:r>
              <a:rPr lang="en-US" sz="2400" b="1" dirty="0" smtClean="0">
                <a:solidFill>
                  <a:schemeClr val="bg1"/>
                </a:solidFill>
                <a:latin typeface="Segoe UI" panose="020B0502040204020203" pitchFamily="34" charset="0"/>
                <a:cs typeface="Arial" panose="020B0604020202020204" pitchFamily="34" charset="0"/>
              </a:rPr>
              <a:t>        --- T. </a:t>
            </a:r>
            <a:r>
              <a:rPr lang="en-US" sz="2400" b="1" dirty="0" err="1" smtClean="0">
                <a:solidFill>
                  <a:schemeClr val="bg1"/>
                </a:solidFill>
                <a:latin typeface="Segoe UI" panose="020B0502040204020203" pitchFamily="34" charset="0"/>
                <a:cs typeface="Arial" panose="020B0604020202020204" pitchFamily="34" charset="0"/>
              </a:rPr>
              <a:t>Doy</a:t>
            </a:r>
            <a:r>
              <a:rPr lang="en-US" sz="2400" b="1" dirty="0" smtClean="0">
                <a:solidFill>
                  <a:schemeClr val="bg1"/>
                </a:solidFill>
                <a:latin typeface="Segoe UI" panose="020B0502040204020203" pitchFamily="34" charset="0"/>
                <a:cs typeface="Arial" panose="020B0604020202020204" pitchFamily="34" charset="0"/>
              </a:rPr>
              <a:t> Moyer</a:t>
            </a:r>
            <a:endParaRPr lang="en-US" sz="2400" b="1" dirty="0">
              <a:solidFill>
                <a:schemeClr val="bg1"/>
              </a:solidFill>
              <a:latin typeface="Segoe UI" panose="020B0502040204020203" pitchFamily="34" charset="0"/>
              <a:cs typeface="Arial" panose="020B0604020202020204" pitchFamily="34" charset="0"/>
            </a:endParaRPr>
          </a:p>
        </p:txBody>
      </p:sp>
    </p:spTree>
    <p:extLst>
      <p:ext uri="{BB962C8B-B14F-4D97-AF65-F5344CB8AC3E}">
        <p14:creationId xmlns:p14="http://schemas.microsoft.com/office/powerpoint/2010/main" val="1998108827"/>
      </p:ext>
    </p:extLst>
  </p:cSld>
  <p:clrMapOvr>
    <a:masterClrMapping/>
  </p:clrMapOvr>
  <mc:AlternateContent xmlns:mc="http://schemas.openxmlformats.org/markup-compatibility/2006" xmlns:p14="http://schemas.microsoft.com/office/powerpoint/2010/main">
    <mc:Choice Requires="p14">
      <p:transition spd="slow" p14:dur="1750">
        <p14:prism/>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804" y="216842"/>
            <a:ext cx="8872153" cy="1325563"/>
          </a:xfrm>
        </p:spPr>
        <p:txBody>
          <a:bodyPr>
            <a:normAutofit/>
          </a:bodyPr>
          <a:lstStyle/>
          <a:p>
            <a:r>
              <a:rPr lang="en-US" sz="6000" dirty="0" smtClean="0"/>
              <a:t>Conclusion</a:t>
            </a:r>
            <a:endParaRPr lang="en-US" sz="6000" b="1" dirty="0"/>
          </a:p>
        </p:txBody>
      </p:sp>
      <p:sp>
        <p:nvSpPr>
          <p:cNvPr id="3" name="Content Placeholder 2"/>
          <p:cNvSpPr>
            <a:spLocks noGrp="1"/>
          </p:cNvSpPr>
          <p:nvPr>
            <p:ph idx="1"/>
          </p:nvPr>
        </p:nvSpPr>
        <p:spPr>
          <a:xfrm>
            <a:off x="131804" y="1693817"/>
            <a:ext cx="8872154" cy="4641080"/>
          </a:xfrm>
          <a:effectLst/>
        </p:spPr>
        <p:txBody>
          <a:bodyPr>
            <a:normAutofit/>
          </a:bodyPr>
          <a:lstStyle/>
          <a:p>
            <a:r>
              <a:rPr lang="en-US" dirty="0" smtClean="0"/>
              <a:t>Jesus was not “just an ordinary guy”</a:t>
            </a:r>
          </a:p>
          <a:p>
            <a:r>
              <a:rPr lang="en-US" b="1" dirty="0" smtClean="0"/>
              <a:t>Some will not confess the fullness of Jesus Christ</a:t>
            </a:r>
          </a:p>
          <a:p>
            <a:pPr lvl="1"/>
            <a:r>
              <a:rPr lang="en-US" dirty="0" smtClean="0">
                <a:solidFill>
                  <a:srgbClr val="C00000"/>
                </a:solidFill>
                <a:latin typeface="Segoe UI Semibold" panose="020B0702040204020203" pitchFamily="34" charset="0"/>
                <a:cs typeface="Segoe UI Semibold" panose="020B0702040204020203" pitchFamily="34" charset="0"/>
              </a:rPr>
              <a:t>1 John 4:3</a:t>
            </a:r>
          </a:p>
          <a:p>
            <a:r>
              <a:rPr lang="en-US" dirty="0" smtClean="0"/>
              <a:t>Will be heresies in the church</a:t>
            </a:r>
          </a:p>
          <a:p>
            <a:pPr lvl="1"/>
            <a:r>
              <a:rPr lang="en-US" dirty="0" smtClean="0">
                <a:solidFill>
                  <a:srgbClr val="C00000"/>
                </a:solidFill>
                <a:latin typeface="Segoe UI Semibold" panose="020B0702040204020203" pitchFamily="34" charset="0"/>
                <a:cs typeface="Segoe UI Semibold" panose="020B0702040204020203" pitchFamily="34" charset="0"/>
              </a:rPr>
              <a:t>1 Corinthians 11:19</a:t>
            </a:r>
          </a:p>
          <a:p>
            <a:r>
              <a:rPr lang="en-US" dirty="0" smtClean="0"/>
              <a:t>We must simply have faith in Him</a:t>
            </a:r>
          </a:p>
          <a:p>
            <a:pPr lvl="1"/>
            <a:r>
              <a:rPr lang="en-US" dirty="0" smtClean="0">
                <a:solidFill>
                  <a:srgbClr val="C00000"/>
                </a:solidFill>
                <a:latin typeface="Segoe UI Semibold" panose="020B0702040204020203" pitchFamily="34" charset="0"/>
                <a:cs typeface="Segoe UI Semibold" panose="020B0702040204020203" pitchFamily="34" charset="0"/>
              </a:rPr>
              <a:t>Hebrews 11:1</a:t>
            </a:r>
          </a:p>
          <a:p>
            <a:pPr lvl="1"/>
            <a:endParaRPr lang="en-US" b="1" dirty="0">
              <a:solidFill>
                <a:schemeClr val="accent1">
                  <a:lumMod val="75000"/>
                </a:schemeClr>
              </a:solidFill>
            </a:endParaRPr>
          </a:p>
        </p:txBody>
      </p:sp>
      <p:cxnSp>
        <p:nvCxnSpPr>
          <p:cNvPr id="5" name="Straight Connector 4"/>
          <p:cNvCxnSpPr/>
          <p:nvPr/>
        </p:nvCxnSpPr>
        <p:spPr>
          <a:xfrm flipV="1">
            <a:off x="238897" y="1542405"/>
            <a:ext cx="8657968" cy="2"/>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3545653"/>
      </p:ext>
    </p:extLst>
  </p:cSld>
  <p:clrMapOvr>
    <a:masterClrMapping/>
  </p:clrMapOvr>
  <mc:AlternateContent xmlns:mc="http://schemas.openxmlformats.org/markup-compatibility/2006" xmlns:p14="http://schemas.microsoft.com/office/powerpoint/2010/main">
    <mc:Choice Requires="p14">
      <p:transition spd="slow" p14:dur="175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p:cTn id="20"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2" dur="500"/>
                                        <p:tgtEl>
                                          <p:spTgt spid="3">
                                            <p:txEl>
                                              <p:pRg st="3" end="3"/>
                                            </p:txEl>
                                          </p:spTgt>
                                        </p:tgtEl>
                                      </p:cBhvr>
                                    </p:animEffect>
                                  </p:childTnLst>
                                </p:cTn>
                              </p:par>
                            </p:childTnLst>
                          </p:cTn>
                        </p:par>
                        <p:par>
                          <p:cTn id="23" fill="hold">
                            <p:stCondLst>
                              <p:cond delay="500"/>
                            </p:stCondLst>
                            <p:childTnLst>
                              <p:par>
                                <p:cTn id="24" presetID="53" presetClass="entr" presetSubtype="16" fill="hold"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p:cTn id="26"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p:cTn id="33"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5" dur="500"/>
                                        <p:tgtEl>
                                          <p:spTgt spid="3">
                                            <p:txEl>
                                              <p:pRg st="5" end="5"/>
                                            </p:txEl>
                                          </p:spTgt>
                                        </p:tgtEl>
                                      </p:cBhvr>
                                    </p:animEffect>
                                  </p:childTnLst>
                                </p:cTn>
                              </p:par>
                            </p:childTnLst>
                          </p:cTn>
                        </p:par>
                        <p:par>
                          <p:cTn id="36" fill="hold">
                            <p:stCondLst>
                              <p:cond delay="500"/>
                            </p:stCondLst>
                            <p:childTnLst>
                              <p:par>
                                <p:cTn id="37" presetID="53" presetClass="entr" presetSubtype="16" fill="hold" nodeType="after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p:cTn id="3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042" y="192045"/>
            <a:ext cx="8863915" cy="6159328"/>
          </a:xfrm>
          <a:prstGeom prst="rect">
            <a:avLst/>
          </a:prstGeom>
        </p:spPr>
      </p:pic>
      <p:sp>
        <p:nvSpPr>
          <p:cNvPr id="2" name="Title 1"/>
          <p:cNvSpPr>
            <a:spLocks noGrp="1"/>
          </p:cNvSpPr>
          <p:nvPr>
            <p:ph type="ctrTitle"/>
          </p:nvPr>
        </p:nvSpPr>
        <p:spPr>
          <a:xfrm>
            <a:off x="-1334530" y="216195"/>
            <a:ext cx="11813060" cy="772347"/>
          </a:xfrm>
        </p:spPr>
        <p:txBody>
          <a:bodyPr>
            <a:normAutofit fontScale="90000"/>
          </a:bodyPr>
          <a:lstStyle/>
          <a:p>
            <a:r>
              <a:rPr lang="en-US" dirty="0" smtClean="0">
                <a:solidFill>
                  <a:schemeClr val="bg1"/>
                </a:solidFill>
                <a:effectLst>
                  <a:outerShdw blurRad="38100" dist="38100" dir="2700000" algn="tl">
                    <a:srgbClr val="000000">
                      <a:alpha val="43137"/>
                    </a:srgbClr>
                  </a:outerShdw>
                </a:effectLst>
              </a:rPr>
              <a:t>The Deity of Christ</a:t>
            </a:r>
            <a:endParaRPr lang="en-US" dirty="0">
              <a:solidFill>
                <a:schemeClr val="bg1"/>
              </a:solidFill>
              <a:effectLst>
                <a:outerShdw blurRad="38100" dist="38100" dir="2700000" algn="tl">
                  <a:srgbClr val="000000">
                    <a:alpha val="43137"/>
                  </a:srgbClr>
                </a:outerShdw>
              </a:effectLst>
            </a:endParaRPr>
          </a:p>
        </p:txBody>
      </p:sp>
      <p:sp>
        <p:nvSpPr>
          <p:cNvPr id="10" name="Subtitle 2"/>
          <p:cNvSpPr>
            <a:spLocks noGrp="1"/>
          </p:cNvSpPr>
          <p:nvPr>
            <p:ph type="subTitle" idx="1"/>
          </p:nvPr>
        </p:nvSpPr>
        <p:spPr>
          <a:xfrm>
            <a:off x="151002" y="988542"/>
            <a:ext cx="8852955" cy="4556581"/>
          </a:xfrm>
        </p:spPr>
        <p:txBody>
          <a:bodyPr>
            <a:noAutofit/>
          </a:bodyPr>
          <a:lstStyle/>
          <a:p>
            <a:endParaRPr lang="en-US" sz="4400" dirty="0">
              <a:solidFill>
                <a:schemeClr val="bg1"/>
              </a:solidFill>
              <a:effectLst>
                <a:outerShdw blurRad="38100" dist="38100" dir="2700000" algn="tl">
                  <a:srgbClr val="000000">
                    <a:alpha val="43137"/>
                  </a:srgbClr>
                </a:outerShdw>
              </a:effectLst>
            </a:endParaRPr>
          </a:p>
          <a:p>
            <a:endParaRPr lang="en-US" sz="4400" dirty="0">
              <a:solidFill>
                <a:schemeClr val="bg1"/>
              </a:solidFill>
              <a:effectLst>
                <a:outerShdw blurRad="38100" dist="38100" dir="2700000" algn="tl">
                  <a:srgbClr val="000000">
                    <a:alpha val="43137"/>
                  </a:srgbClr>
                </a:outerShdw>
              </a:effectLst>
            </a:endParaRPr>
          </a:p>
          <a:p>
            <a:endParaRPr lang="en-US" sz="4400" dirty="0">
              <a:solidFill>
                <a:schemeClr val="bg1"/>
              </a:solidFill>
              <a:effectLst>
                <a:outerShdw blurRad="38100" dist="38100" dir="2700000" algn="tl">
                  <a:srgbClr val="000000">
                    <a:alpha val="43137"/>
                  </a:srgbClr>
                </a:outerShdw>
              </a:effectLst>
            </a:endParaRPr>
          </a:p>
          <a:p>
            <a:r>
              <a:rPr lang="en-US" sz="4400" dirty="0" smtClean="0">
                <a:solidFill>
                  <a:schemeClr val="bg1"/>
                </a:solidFill>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We will discredit any</a:t>
            </a:r>
            <a:br>
              <a:rPr lang="en-US" sz="4400" dirty="0" smtClean="0">
                <a:solidFill>
                  <a:schemeClr val="bg1"/>
                </a:solidFill>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br>
            <a:r>
              <a:rPr lang="en-US" sz="4400" dirty="0" smtClean="0">
                <a:solidFill>
                  <a:schemeClr val="bg1"/>
                </a:solidFill>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claim that Jesus was</a:t>
            </a:r>
            <a:br>
              <a:rPr lang="en-US" sz="4400" dirty="0" smtClean="0">
                <a:solidFill>
                  <a:schemeClr val="bg1"/>
                </a:solidFill>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br>
            <a:r>
              <a:rPr lang="en-US" sz="4400" dirty="0" smtClean="0">
                <a:solidFill>
                  <a:schemeClr val="bg1"/>
                </a:solidFill>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“just an ordinary man”</a:t>
            </a:r>
            <a:endParaRPr lang="en-US" sz="4400" dirty="0">
              <a:solidFill>
                <a:schemeClr val="bg1"/>
              </a:solidFill>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endParaRPr>
          </a:p>
        </p:txBody>
      </p:sp>
    </p:spTree>
    <p:extLst>
      <p:ext uri="{BB962C8B-B14F-4D97-AF65-F5344CB8AC3E}">
        <p14:creationId xmlns:p14="http://schemas.microsoft.com/office/powerpoint/2010/main" val="1027490744"/>
      </p:ext>
    </p:extLst>
  </p:cSld>
  <p:clrMapOvr>
    <a:masterClrMapping/>
  </p:clrMapOvr>
  <mc:AlternateContent xmlns:mc="http://schemas.openxmlformats.org/markup-compatibility/2006" xmlns:p14="http://schemas.microsoft.com/office/powerpoint/2010/main">
    <mc:Choice Requires="p14">
      <p:transition spd="slow" p14:dur="175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0">
                                            <p:txEl>
                                              <p:pRg st="3" end="3"/>
                                            </p:txEl>
                                          </p:spTgt>
                                        </p:tgtEl>
                                        <p:attrNameLst>
                                          <p:attrName>style.visibility</p:attrName>
                                        </p:attrNameLst>
                                      </p:cBhvr>
                                      <p:to>
                                        <p:strVal val="visible"/>
                                      </p:to>
                                    </p:set>
                                    <p:anim calcmode="lin" valueType="num">
                                      <p:cBhvr>
                                        <p:cTn id="7" dur="500" fill="hold"/>
                                        <p:tgtEl>
                                          <p:spTgt spid="10">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10">
                                            <p:txEl>
                                              <p:pRg st="3" end="3"/>
                                            </p:txEl>
                                          </p:spTgt>
                                        </p:tgtEl>
                                        <p:attrNameLst>
                                          <p:attrName>ppt_h</p:attrName>
                                        </p:attrNameLst>
                                      </p:cBhvr>
                                      <p:tavLst>
                                        <p:tav tm="0">
                                          <p:val>
                                            <p:fltVal val="0"/>
                                          </p:val>
                                        </p:tav>
                                        <p:tav tm="100000">
                                          <p:val>
                                            <p:strVal val="#ppt_h"/>
                                          </p:val>
                                        </p:tav>
                                      </p:tavLst>
                                    </p:anim>
                                    <p:animEffect transition="in" filter="fade">
                                      <p:cBhvr>
                                        <p:cTn id="9"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804" y="216842"/>
            <a:ext cx="8872153" cy="1325563"/>
          </a:xfrm>
        </p:spPr>
        <p:txBody>
          <a:bodyPr>
            <a:normAutofit/>
          </a:bodyPr>
          <a:lstStyle/>
          <a:p>
            <a:r>
              <a:rPr lang="en-US" sz="6000" dirty="0" smtClean="0"/>
              <a:t>Just an </a:t>
            </a:r>
            <a:r>
              <a:rPr lang="en-US" sz="6000" b="1" dirty="0" smtClean="0">
                <a:solidFill>
                  <a:srgbClr val="0070C0"/>
                </a:solidFill>
              </a:rPr>
              <a:t>Ordinary</a:t>
            </a:r>
            <a:r>
              <a:rPr lang="en-US" sz="6000" dirty="0" smtClean="0"/>
              <a:t> Man</a:t>
            </a:r>
            <a:endParaRPr lang="en-US" sz="6000" dirty="0"/>
          </a:p>
        </p:txBody>
      </p:sp>
      <p:sp>
        <p:nvSpPr>
          <p:cNvPr id="3" name="Content Placeholder 2"/>
          <p:cNvSpPr>
            <a:spLocks noGrp="1"/>
          </p:cNvSpPr>
          <p:nvPr>
            <p:ph idx="1"/>
          </p:nvPr>
        </p:nvSpPr>
        <p:spPr>
          <a:xfrm>
            <a:off x="131804" y="1776197"/>
            <a:ext cx="8872154" cy="4351338"/>
          </a:xfrm>
        </p:spPr>
        <p:txBody>
          <a:bodyPr/>
          <a:lstStyle/>
          <a:p>
            <a:r>
              <a:rPr lang="en-US" dirty="0" smtClean="0"/>
              <a:t>Quote from an article put in the form of a booklet concerning what they are advocating:</a:t>
            </a:r>
            <a:endParaRPr lang="en-US" b="1" dirty="0">
              <a:solidFill>
                <a:schemeClr val="accent1">
                  <a:lumMod val="75000"/>
                </a:schemeClr>
              </a:solidFill>
              <a:effectLst>
                <a:outerShdw blurRad="38100" dist="38100" dir="2700000" algn="tl">
                  <a:srgbClr val="000000">
                    <a:alpha val="43137"/>
                  </a:srgbClr>
                </a:outerShdw>
              </a:effectLst>
            </a:endParaRPr>
          </a:p>
        </p:txBody>
      </p:sp>
      <p:cxnSp>
        <p:nvCxnSpPr>
          <p:cNvPr id="5" name="Straight Connector 4"/>
          <p:cNvCxnSpPr/>
          <p:nvPr/>
        </p:nvCxnSpPr>
        <p:spPr>
          <a:xfrm flipV="1">
            <a:off x="238897" y="1542405"/>
            <a:ext cx="8657968" cy="2"/>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4" name="Rounded Rectangle 3"/>
          <p:cNvSpPr/>
          <p:nvPr/>
        </p:nvSpPr>
        <p:spPr>
          <a:xfrm>
            <a:off x="238897" y="3385750"/>
            <a:ext cx="8657967" cy="2858532"/>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38897" y="3660067"/>
            <a:ext cx="8657967" cy="2308324"/>
          </a:xfrm>
          <a:prstGeom prst="rect">
            <a:avLst/>
          </a:prstGeom>
          <a:noFill/>
        </p:spPr>
        <p:txBody>
          <a:bodyPr wrap="square" rtlCol="0">
            <a:spAutoFit/>
          </a:bodyPr>
          <a:lstStyle/>
          <a:p>
            <a:pPr algn="ctr"/>
            <a:r>
              <a:rPr lang="en-US" sz="2400" dirty="0">
                <a:solidFill>
                  <a:schemeClr val="bg1"/>
                </a:solidFill>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"Jesus, prior to His birth could adequately be described as equal with God. He divested Himself of the glory, honor, divinity, godhood and became subject to the Father as a man. Whatever qualities and characteristics had been his as divine were foregone. Whatever privileges and powers there might have been were stripped from Him. He was a man."</a:t>
            </a:r>
          </a:p>
        </p:txBody>
      </p:sp>
    </p:spTree>
    <p:extLst>
      <p:ext uri="{BB962C8B-B14F-4D97-AF65-F5344CB8AC3E}">
        <p14:creationId xmlns:p14="http://schemas.microsoft.com/office/powerpoint/2010/main" val="937838654"/>
      </p:ext>
    </p:extLst>
  </p:cSld>
  <p:clrMapOvr>
    <a:masterClrMapping/>
  </p:clrMapOvr>
  <mc:AlternateContent xmlns:mc="http://schemas.openxmlformats.org/markup-compatibility/2006" xmlns:p14="http://schemas.microsoft.com/office/powerpoint/2010/main">
    <mc:Choice Requires="p14">
      <p:transition spd="slow" p14:dur="175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804" y="216842"/>
            <a:ext cx="8872153" cy="1325563"/>
          </a:xfrm>
        </p:spPr>
        <p:txBody>
          <a:bodyPr>
            <a:normAutofit/>
          </a:bodyPr>
          <a:lstStyle/>
          <a:p>
            <a:r>
              <a:rPr lang="en-US" sz="6000" dirty="0" smtClean="0"/>
              <a:t>The Attribute – </a:t>
            </a:r>
            <a:r>
              <a:rPr lang="en-US" sz="6000" b="1" dirty="0" smtClean="0">
                <a:solidFill>
                  <a:srgbClr val="0070C0"/>
                </a:solidFill>
              </a:rPr>
              <a:t>“Power”</a:t>
            </a:r>
            <a:endParaRPr lang="en-US" sz="6000" b="1" dirty="0">
              <a:solidFill>
                <a:srgbClr val="0070C0"/>
              </a:solidFill>
            </a:endParaRPr>
          </a:p>
        </p:txBody>
      </p:sp>
      <p:cxnSp>
        <p:nvCxnSpPr>
          <p:cNvPr id="5" name="Straight Connector 4"/>
          <p:cNvCxnSpPr/>
          <p:nvPr/>
        </p:nvCxnSpPr>
        <p:spPr>
          <a:xfrm flipV="1">
            <a:off x="238897" y="1542405"/>
            <a:ext cx="8657968" cy="2"/>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4" name="Rounded Rectangle 3"/>
          <p:cNvSpPr/>
          <p:nvPr/>
        </p:nvSpPr>
        <p:spPr>
          <a:xfrm>
            <a:off x="238897" y="1762890"/>
            <a:ext cx="8657967" cy="1749039"/>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38897" y="1787608"/>
            <a:ext cx="8657967" cy="1692771"/>
          </a:xfrm>
          <a:prstGeom prst="rect">
            <a:avLst/>
          </a:prstGeom>
          <a:noFill/>
        </p:spPr>
        <p:txBody>
          <a:bodyPr wrap="square" rtlCol="0">
            <a:spAutoFit/>
          </a:bodyPr>
          <a:lstStyle/>
          <a:p>
            <a:pPr algn="ctr"/>
            <a:r>
              <a:rPr lang="en-US" sz="2600" dirty="0" smtClean="0">
                <a:solidFill>
                  <a:schemeClr val="bg1"/>
                </a:solidFill>
                <a:effectLst>
                  <a:outerShdw blurRad="38100" dist="38100" dir="2700000" algn="tl">
                    <a:srgbClr val="000000">
                      <a:alpha val="43137"/>
                    </a:srgbClr>
                  </a:outerShdw>
                </a:effectLst>
                <a:latin typeface="Segoe UI" panose="020B0502040204020203" pitchFamily="34" charset="0"/>
                <a:cs typeface="Arial" panose="020B0604020202020204" pitchFamily="34" charset="0"/>
              </a:rPr>
              <a:t>“and when they saw him, they worshiped him: but some doubted. And Jesus came and </a:t>
            </a:r>
            <a:r>
              <a:rPr lang="en-US" sz="2600" dirty="0" err="1" smtClean="0">
                <a:solidFill>
                  <a:schemeClr val="bg1"/>
                </a:solidFill>
                <a:effectLst>
                  <a:outerShdw blurRad="38100" dist="38100" dir="2700000" algn="tl">
                    <a:srgbClr val="000000">
                      <a:alpha val="43137"/>
                    </a:srgbClr>
                  </a:outerShdw>
                </a:effectLst>
                <a:latin typeface="Segoe UI" panose="020B0502040204020203" pitchFamily="34" charset="0"/>
                <a:cs typeface="Arial" panose="020B0604020202020204" pitchFamily="34" charset="0"/>
              </a:rPr>
              <a:t>spake</a:t>
            </a:r>
            <a:r>
              <a:rPr lang="en-US" sz="2600" dirty="0" smtClean="0">
                <a:solidFill>
                  <a:schemeClr val="bg1"/>
                </a:solidFill>
                <a:effectLst>
                  <a:outerShdw blurRad="38100" dist="38100" dir="2700000" algn="tl">
                    <a:srgbClr val="000000">
                      <a:alpha val="43137"/>
                    </a:srgbClr>
                  </a:outerShdw>
                </a:effectLst>
                <a:latin typeface="Segoe UI" panose="020B0502040204020203" pitchFamily="34" charset="0"/>
                <a:cs typeface="Arial" panose="020B0604020202020204" pitchFamily="34" charset="0"/>
              </a:rPr>
              <a:t> unto them, saying, ALL POWER is given unto me in heaven and in earth.”</a:t>
            </a:r>
            <a:r>
              <a:rPr lang="en-US" sz="2600" b="1" dirty="0" smtClean="0">
                <a:solidFill>
                  <a:schemeClr val="bg1"/>
                </a:solidFill>
                <a:effectLst>
                  <a:outerShdw blurRad="38100" dist="38100" dir="2700000" algn="tl">
                    <a:srgbClr val="000000">
                      <a:alpha val="43137"/>
                    </a:srgbClr>
                  </a:outerShdw>
                </a:effectLst>
                <a:latin typeface="Segoe UI" panose="020B0502040204020203" pitchFamily="34" charset="0"/>
                <a:cs typeface="Arial" panose="020B0604020202020204" pitchFamily="34" charset="0"/>
              </a:rPr>
              <a:t/>
            </a:r>
            <a:br>
              <a:rPr lang="en-US" sz="2600" b="1" dirty="0" smtClean="0">
                <a:solidFill>
                  <a:schemeClr val="bg1"/>
                </a:solidFill>
                <a:effectLst>
                  <a:outerShdw blurRad="38100" dist="38100" dir="2700000" algn="tl">
                    <a:srgbClr val="000000">
                      <a:alpha val="43137"/>
                    </a:srgbClr>
                  </a:outerShdw>
                </a:effectLst>
                <a:latin typeface="Segoe UI" panose="020B0502040204020203" pitchFamily="34" charset="0"/>
                <a:cs typeface="Arial" panose="020B0604020202020204" pitchFamily="34" charset="0"/>
              </a:rPr>
            </a:br>
            <a:r>
              <a:rPr lang="en-US" sz="2600" b="1" dirty="0" smtClean="0">
                <a:solidFill>
                  <a:schemeClr val="bg1"/>
                </a:solidFill>
                <a:effectLst>
                  <a:outerShdw blurRad="38100" dist="38100" dir="2700000" algn="tl">
                    <a:srgbClr val="000000">
                      <a:alpha val="43137"/>
                    </a:srgbClr>
                  </a:outerShdw>
                </a:effectLst>
                <a:latin typeface="Segoe UI" panose="020B0502040204020203" pitchFamily="34" charset="0"/>
                <a:cs typeface="Arial" panose="020B0604020202020204" pitchFamily="34" charset="0"/>
              </a:rPr>
              <a:t>Matthew 28:17-18</a:t>
            </a:r>
            <a:endParaRPr lang="en-US" sz="2600" b="1" dirty="0">
              <a:solidFill>
                <a:schemeClr val="bg1"/>
              </a:solidFill>
              <a:effectLst>
                <a:outerShdw blurRad="38100" dist="38100" dir="2700000" algn="tl">
                  <a:srgbClr val="000000">
                    <a:alpha val="43137"/>
                  </a:srgbClr>
                </a:outerShdw>
              </a:effectLst>
              <a:latin typeface="Segoe UI" panose="020B0502040204020203" pitchFamily="34" charset="0"/>
              <a:cs typeface="Arial" panose="020B0604020202020204" pitchFamily="34" charset="0"/>
            </a:endParaRPr>
          </a:p>
        </p:txBody>
      </p:sp>
      <p:sp>
        <p:nvSpPr>
          <p:cNvPr id="9" name="Oval 8"/>
          <p:cNvSpPr/>
          <p:nvPr/>
        </p:nvSpPr>
        <p:spPr>
          <a:xfrm>
            <a:off x="234773" y="4831489"/>
            <a:ext cx="1589903" cy="1449860"/>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234771" y="5086857"/>
            <a:ext cx="1589903" cy="954107"/>
          </a:xfrm>
          <a:prstGeom prst="rect">
            <a:avLst/>
          </a:prstGeom>
          <a:noFill/>
        </p:spPr>
        <p:txBody>
          <a:bodyPr wrap="square" rtlCol="0">
            <a:spAutoFit/>
          </a:bodyPr>
          <a:lstStyle/>
          <a:p>
            <a:pPr algn="ctr"/>
            <a:r>
              <a:rPr lang="en-US" sz="2800" b="1" dirty="0" smtClean="0">
                <a:solidFill>
                  <a:schemeClr val="bg1"/>
                </a:solidFill>
                <a:effectLst>
                  <a:outerShdw blurRad="38100" dist="38100" dir="2700000" algn="tl">
                    <a:srgbClr val="000000">
                      <a:alpha val="43137"/>
                    </a:srgbClr>
                  </a:outerShdw>
                </a:effectLst>
                <a:latin typeface="Segoe UI" panose="020B0502040204020203" pitchFamily="34" charset="0"/>
                <a:cs typeface="Arial" panose="020B0604020202020204" pitchFamily="34" charset="0"/>
              </a:rPr>
              <a:t>Kenotic Theory</a:t>
            </a:r>
            <a:endParaRPr lang="en-US" sz="2800" b="1" dirty="0">
              <a:solidFill>
                <a:schemeClr val="bg1"/>
              </a:solidFill>
              <a:effectLst>
                <a:outerShdw blurRad="38100" dist="38100" dir="2700000" algn="tl">
                  <a:srgbClr val="000000">
                    <a:alpha val="43137"/>
                  </a:srgbClr>
                </a:outerShdw>
              </a:effectLst>
              <a:latin typeface="Segoe UI" panose="020B0502040204020203" pitchFamily="34" charset="0"/>
              <a:cs typeface="Arial" panose="020B0604020202020204" pitchFamily="34" charset="0"/>
            </a:endParaRPr>
          </a:p>
        </p:txBody>
      </p:sp>
      <p:sp>
        <p:nvSpPr>
          <p:cNvPr id="26" name="TextBox 25"/>
          <p:cNvSpPr txBox="1"/>
          <p:nvPr/>
        </p:nvSpPr>
        <p:spPr>
          <a:xfrm>
            <a:off x="1886464" y="4934462"/>
            <a:ext cx="6952733" cy="1200329"/>
          </a:xfrm>
          <a:prstGeom prst="rect">
            <a:avLst/>
          </a:prstGeom>
          <a:noFill/>
        </p:spPr>
        <p:txBody>
          <a:bodyPr wrap="square" rtlCol="0">
            <a:spAutoFit/>
          </a:bodyPr>
          <a:lstStyle/>
          <a:p>
            <a:r>
              <a:rPr lang="en-US" sz="2400" dirty="0" smtClean="0">
                <a:latin typeface="Segoe UI" panose="020B0502040204020203" pitchFamily="34" charset="0"/>
                <a:cs typeface="Arial" panose="020B0604020202020204" pitchFamily="34" charset="0"/>
              </a:rPr>
              <a:t>Kenotic comes from the Greek for “kenos”</a:t>
            </a:r>
            <a:br>
              <a:rPr lang="en-US" sz="2400" dirty="0" smtClean="0">
                <a:latin typeface="Segoe UI" panose="020B0502040204020203" pitchFamily="34" charset="0"/>
                <a:cs typeface="Arial" panose="020B0604020202020204" pitchFamily="34" charset="0"/>
              </a:rPr>
            </a:br>
            <a:r>
              <a:rPr lang="en-US" sz="2400" dirty="0" smtClean="0">
                <a:latin typeface="Segoe UI" panose="020B0502040204020203" pitchFamily="34" charset="0"/>
                <a:cs typeface="Arial" panose="020B0604020202020204" pitchFamily="34" charset="0"/>
              </a:rPr>
              <a:t>--- meaning: “empty” or “empty handed.”</a:t>
            </a:r>
            <a:br>
              <a:rPr lang="en-US" sz="2400" dirty="0" smtClean="0">
                <a:latin typeface="Segoe UI" panose="020B0502040204020203" pitchFamily="34" charset="0"/>
                <a:cs typeface="Arial" panose="020B0604020202020204" pitchFamily="34" charset="0"/>
              </a:rPr>
            </a:br>
            <a:r>
              <a:rPr lang="en-US" sz="2400" b="1" dirty="0" smtClean="0">
                <a:latin typeface="Segoe UI" panose="020B0502040204020203" pitchFamily="34" charset="0"/>
                <a:cs typeface="Arial" panose="020B0604020202020204" pitchFamily="34" charset="0"/>
              </a:rPr>
              <a:t>Found in Philippians 2:5-8</a:t>
            </a:r>
            <a:endParaRPr lang="en-US" sz="2400" b="1" dirty="0">
              <a:latin typeface="Segoe UI" panose="020B0502040204020203" pitchFamily="34" charset="0"/>
              <a:cs typeface="Arial" panose="020B0604020202020204" pitchFamily="34" charset="0"/>
            </a:endParaRPr>
          </a:p>
        </p:txBody>
      </p:sp>
      <p:sp>
        <p:nvSpPr>
          <p:cNvPr id="3" name="Rectangle 2"/>
          <p:cNvSpPr/>
          <p:nvPr/>
        </p:nvSpPr>
        <p:spPr>
          <a:xfrm>
            <a:off x="259485" y="3674076"/>
            <a:ext cx="8637379" cy="411892"/>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59485" y="3575218"/>
            <a:ext cx="8637379" cy="584775"/>
          </a:xfrm>
          <a:prstGeom prst="rect">
            <a:avLst/>
          </a:prstGeom>
          <a:noFill/>
        </p:spPr>
        <p:txBody>
          <a:bodyPr wrap="square" rtlCol="0">
            <a:spAutoFit/>
          </a:bodyPr>
          <a:lstStyle/>
          <a:p>
            <a:pPr algn="ctr"/>
            <a:r>
              <a:rPr lang="en-US" sz="3200" b="1" dirty="0" smtClean="0">
                <a:solidFill>
                  <a:schemeClr val="bg1"/>
                </a:solidFill>
                <a:latin typeface="Segoe UI" panose="020B0502040204020203" pitchFamily="34" charset="0"/>
                <a:cs typeface="Arial" panose="020B0604020202020204" pitchFamily="34" charset="0"/>
              </a:rPr>
              <a:t>THOUGHT</a:t>
            </a:r>
            <a:endParaRPr lang="en-US" sz="3200" b="1" dirty="0">
              <a:solidFill>
                <a:schemeClr val="bg1"/>
              </a:solidFill>
              <a:latin typeface="Segoe UI" panose="020B0502040204020203" pitchFamily="34" charset="0"/>
              <a:cs typeface="Arial" panose="020B0604020202020204" pitchFamily="34" charset="0"/>
            </a:endParaRPr>
          </a:p>
        </p:txBody>
      </p:sp>
      <p:sp>
        <p:nvSpPr>
          <p:cNvPr id="16" name="TextBox 15"/>
          <p:cNvSpPr txBox="1"/>
          <p:nvPr/>
        </p:nvSpPr>
        <p:spPr>
          <a:xfrm>
            <a:off x="238897" y="4118803"/>
            <a:ext cx="8657967" cy="707886"/>
          </a:xfrm>
          <a:prstGeom prst="rect">
            <a:avLst/>
          </a:prstGeom>
          <a:noFill/>
        </p:spPr>
        <p:txBody>
          <a:bodyPr wrap="square" rtlCol="0">
            <a:spAutoFit/>
          </a:bodyPr>
          <a:lstStyle/>
          <a:p>
            <a:pPr algn="ctr"/>
            <a:r>
              <a:rPr lang="en-US" sz="2000" dirty="0" smtClean="0">
                <a:latin typeface="Segoe UI Semibold" panose="020B0702040204020203" pitchFamily="34" charset="0"/>
                <a:cs typeface="Segoe UI Semibold" panose="020B0702040204020203" pitchFamily="34" charset="0"/>
              </a:rPr>
              <a:t>If Jesus did not have “all power” was He then a liar? If Jesus was a liar, then He sinned. We know that Jesus did not sin, therefore, He did not lie!</a:t>
            </a:r>
            <a:endParaRPr lang="en-US" sz="2000" dirty="0">
              <a:latin typeface="Segoe UI Semibold" panose="020B0702040204020203" pitchFamily="34" charset="0"/>
              <a:cs typeface="Segoe UI Semibold" panose="020B0702040204020203" pitchFamily="34" charset="0"/>
            </a:endParaRPr>
          </a:p>
        </p:txBody>
      </p:sp>
    </p:spTree>
    <p:extLst>
      <p:ext uri="{BB962C8B-B14F-4D97-AF65-F5344CB8AC3E}">
        <p14:creationId xmlns:p14="http://schemas.microsoft.com/office/powerpoint/2010/main" val="807974546"/>
      </p:ext>
    </p:extLst>
  </p:cSld>
  <p:clrMapOvr>
    <a:masterClrMapping/>
  </p:clrMapOvr>
  <mc:AlternateContent xmlns:mc="http://schemas.openxmlformats.org/markup-compatibility/2006" xmlns:p14="http://schemas.microsoft.com/office/powerpoint/2010/main">
    <mc:Choice Requires="p14">
      <p:transition spd="slow" p14:dur="175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par>
                          <p:cTn id="15" fill="hold">
                            <p:stCondLst>
                              <p:cond delay="500"/>
                            </p:stCondLst>
                            <p:childTnLst>
                              <p:par>
                                <p:cTn id="16" presetID="53" presetClass="entr" presetSubtype="16" fill="hold" grpId="0" nodeType="after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p:cTn id="18" dur="500" fill="hold"/>
                                        <p:tgtEl>
                                          <p:spTgt spid="16"/>
                                        </p:tgtEl>
                                        <p:attrNameLst>
                                          <p:attrName>ppt_w</p:attrName>
                                        </p:attrNameLst>
                                      </p:cBhvr>
                                      <p:tavLst>
                                        <p:tav tm="0">
                                          <p:val>
                                            <p:fltVal val="0"/>
                                          </p:val>
                                        </p:tav>
                                        <p:tav tm="100000">
                                          <p:val>
                                            <p:strVal val="#ppt_w"/>
                                          </p:val>
                                        </p:tav>
                                      </p:tavLst>
                                    </p:anim>
                                    <p:anim calcmode="lin" valueType="num">
                                      <p:cBhvr>
                                        <p:cTn id="19" dur="500" fill="hold"/>
                                        <p:tgtEl>
                                          <p:spTgt spid="16"/>
                                        </p:tgtEl>
                                        <p:attrNameLst>
                                          <p:attrName>ppt_h</p:attrName>
                                        </p:attrNameLst>
                                      </p:cBhvr>
                                      <p:tavLst>
                                        <p:tav tm="0">
                                          <p:val>
                                            <p:fltVal val="0"/>
                                          </p:val>
                                        </p:tav>
                                        <p:tav tm="100000">
                                          <p:val>
                                            <p:strVal val="#ppt_h"/>
                                          </p:val>
                                        </p:tav>
                                      </p:tavLst>
                                    </p:anim>
                                    <p:animEffect transition="in" filter="fade">
                                      <p:cBhvr>
                                        <p:cTn id="20" dur="500"/>
                                        <p:tgtEl>
                                          <p:spTgt spid="16"/>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p:cTn id="25" dur="500" fill="hold"/>
                                        <p:tgtEl>
                                          <p:spTgt spid="9"/>
                                        </p:tgtEl>
                                        <p:attrNameLst>
                                          <p:attrName>ppt_w</p:attrName>
                                        </p:attrNameLst>
                                      </p:cBhvr>
                                      <p:tavLst>
                                        <p:tav tm="0">
                                          <p:val>
                                            <p:fltVal val="0"/>
                                          </p:val>
                                        </p:tav>
                                        <p:tav tm="100000">
                                          <p:val>
                                            <p:strVal val="#ppt_w"/>
                                          </p:val>
                                        </p:tav>
                                      </p:tavLst>
                                    </p:anim>
                                    <p:anim calcmode="lin" valueType="num">
                                      <p:cBhvr>
                                        <p:cTn id="26" dur="500" fill="hold"/>
                                        <p:tgtEl>
                                          <p:spTgt spid="9"/>
                                        </p:tgtEl>
                                        <p:attrNameLst>
                                          <p:attrName>ppt_h</p:attrName>
                                        </p:attrNameLst>
                                      </p:cBhvr>
                                      <p:tavLst>
                                        <p:tav tm="0">
                                          <p:val>
                                            <p:fltVal val="0"/>
                                          </p:val>
                                        </p:tav>
                                        <p:tav tm="100000">
                                          <p:val>
                                            <p:strVal val="#ppt_h"/>
                                          </p:val>
                                        </p:tav>
                                      </p:tavLst>
                                    </p:anim>
                                    <p:animEffect transition="in" filter="fade">
                                      <p:cBhvr>
                                        <p:cTn id="27" dur="500"/>
                                        <p:tgtEl>
                                          <p:spTgt spid="9"/>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12"/>
                                        </p:tgtEl>
                                        <p:attrNameLst>
                                          <p:attrName>style.visibility</p:attrName>
                                        </p:attrNameLst>
                                      </p:cBhvr>
                                      <p:to>
                                        <p:strVal val="visible"/>
                                      </p:to>
                                    </p:set>
                                    <p:anim calcmode="lin" valueType="num">
                                      <p:cBhvr>
                                        <p:cTn id="30" dur="500" fill="hold"/>
                                        <p:tgtEl>
                                          <p:spTgt spid="12"/>
                                        </p:tgtEl>
                                        <p:attrNameLst>
                                          <p:attrName>ppt_w</p:attrName>
                                        </p:attrNameLst>
                                      </p:cBhvr>
                                      <p:tavLst>
                                        <p:tav tm="0">
                                          <p:val>
                                            <p:fltVal val="0"/>
                                          </p:val>
                                        </p:tav>
                                        <p:tav tm="100000">
                                          <p:val>
                                            <p:strVal val="#ppt_w"/>
                                          </p:val>
                                        </p:tav>
                                      </p:tavLst>
                                    </p:anim>
                                    <p:anim calcmode="lin" valueType="num">
                                      <p:cBhvr>
                                        <p:cTn id="31" dur="500" fill="hold"/>
                                        <p:tgtEl>
                                          <p:spTgt spid="12"/>
                                        </p:tgtEl>
                                        <p:attrNameLst>
                                          <p:attrName>ppt_h</p:attrName>
                                        </p:attrNameLst>
                                      </p:cBhvr>
                                      <p:tavLst>
                                        <p:tav tm="0">
                                          <p:val>
                                            <p:fltVal val="0"/>
                                          </p:val>
                                        </p:tav>
                                        <p:tav tm="100000">
                                          <p:val>
                                            <p:strVal val="#ppt_h"/>
                                          </p:val>
                                        </p:tav>
                                      </p:tavLst>
                                    </p:anim>
                                    <p:animEffect transition="in" filter="fade">
                                      <p:cBhvr>
                                        <p:cTn id="32" dur="500"/>
                                        <p:tgtEl>
                                          <p:spTgt spid="12"/>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26"/>
                                        </p:tgtEl>
                                        <p:attrNameLst>
                                          <p:attrName>style.visibility</p:attrName>
                                        </p:attrNameLst>
                                      </p:cBhvr>
                                      <p:to>
                                        <p:strVal val="visible"/>
                                      </p:to>
                                    </p:set>
                                    <p:anim calcmode="lin" valueType="num">
                                      <p:cBhvr>
                                        <p:cTn id="35" dur="500" fill="hold"/>
                                        <p:tgtEl>
                                          <p:spTgt spid="26"/>
                                        </p:tgtEl>
                                        <p:attrNameLst>
                                          <p:attrName>ppt_w</p:attrName>
                                        </p:attrNameLst>
                                      </p:cBhvr>
                                      <p:tavLst>
                                        <p:tav tm="0">
                                          <p:val>
                                            <p:fltVal val="0"/>
                                          </p:val>
                                        </p:tav>
                                        <p:tav tm="100000">
                                          <p:val>
                                            <p:strVal val="#ppt_w"/>
                                          </p:val>
                                        </p:tav>
                                      </p:tavLst>
                                    </p:anim>
                                    <p:anim calcmode="lin" valueType="num">
                                      <p:cBhvr>
                                        <p:cTn id="36" dur="500" fill="hold"/>
                                        <p:tgtEl>
                                          <p:spTgt spid="26"/>
                                        </p:tgtEl>
                                        <p:attrNameLst>
                                          <p:attrName>ppt_h</p:attrName>
                                        </p:attrNameLst>
                                      </p:cBhvr>
                                      <p:tavLst>
                                        <p:tav tm="0">
                                          <p:val>
                                            <p:fltVal val="0"/>
                                          </p:val>
                                        </p:tav>
                                        <p:tav tm="100000">
                                          <p:val>
                                            <p:strVal val="#ppt_h"/>
                                          </p:val>
                                        </p:tav>
                                      </p:tavLst>
                                    </p:anim>
                                    <p:animEffect transition="in" filter="fade">
                                      <p:cBhvr>
                                        <p:cTn id="3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p:bldP spid="26" grpId="0"/>
      <p:bldP spid="3" grpId="0" animBg="1"/>
      <p:bldP spid="6" grpId="0"/>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804" y="216842"/>
            <a:ext cx="8872153" cy="1325563"/>
          </a:xfrm>
        </p:spPr>
        <p:txBody>
          <a:bodyPr>
            <a:normAutofit fontScale="90000"/>
          </a:bodyPr>
          <a:lstStyle/>
          <a:p>
            <a:r>
              <a:rPr lang="en-US" sz="6000" dirty="0" smtClean="0"/>
              <a:t>“God” of the Kenotic Theory</a:t>
            </a:r>
            <a:endParaRPr lang="en-US" sz="6000" dirty="0"/>
          </a:p>
        </p:txBody>
      </p:sp>
      <p:cxnSp>
        <p:nvCxnSpPr>
          <p:cNvPr id="5" name="Straight Connector 4"/>
          <p:cNvCxnSpPr/>
          <p:nvPr/>
        </p:nvCxnSpPr>
        <p:spPr>
          <a:xfrm flipV="1">
            <a:off x="238897" y="1542405"/>
            <a:ext cx="8657968" cy="2"/>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4" name="Rounded Rectangle 3"/>
          <p:cNvSpPr/>
          <p:nvPr/>
        </p:nvSpPr>
        <p:spPr>
          <a:xfrm>
            <a:off x="238897" y="1762890"/>
            <a:ext cx="8657967" cy="1227445"/>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38897" y="1729942"/>
            <a:ext cx="8657967" cy="1292662"/>
          </a:xfrm>
          <a:prstGeom prst="rect">
            <a:avLst/>
          </a:prstGeom>
          <a:noFill/>
        </p:spPr>
        <p:txBody>
          <a:bodyPr wrap="square" rtlCol="0">
            <a:spAutoFit/>
          </a:bodyPr>
          <a:lstStyle/>
          <a:p>
            <a:pPr algn="ctr"/>
            <a:r>
              <a:rPr lang="en-US" sz="2600" dirty="0" smtClean="0">
                <a:solidFill>
                  <a:schemeClr val="bg1"/>
                </a:solidFill>
                <a:effectLst>
                  <a:outerShdw blurRad="38100" dist="38100" dir="2700000" algn="tl">
                    <a:srgbClr val="000000">
                      <a:alpha val="43137"/>
                    </a:srgbClr>
                  </a:outerShdw>
                </a:effectLst>
                <a:latin typeface="Segoe UI" panose="020B0502040204020203" pitchFamily="34" charset="0"/>
                <a:cs typeface="Arial" panose="020B0604020202020204" pitchFamily="34" charset="0"/>
              </a:rPr>
              <a:t>If God does not know everything – not omniscient.</a:t>
            </a:r>
          </a:p>
          <a:p>
            <a:pPr algn="ctr"/>
            <a:r>
              <a:rPr lang="en-US" sz="2600" dirty="0" smtClean="0">
                <a:solidFill>
                  <a:schemeClr val="bg1"/>
                </a:solidFill>
                <a:effectLst>
                  <a:outerShdw blurRad="38100" dist="38100" dir="2700000" algn="tl">
                    <a:srgbClr val="000000">
                      <a:alpha val="43137"/>
                    </a:srgbClr>
                  </a:outerShdw>
                </a:effectLst>
                <a:latin typeface="Segoe UI" panose="020B0502040204020203" pitchFamily="34" charset="0"/>
                <a:cs typeface="Arial" panose="020B0604020202020204" pitchFamily="34" charset="0"/>
              </a:rPr>
              <a:t>Only the Father knows the time of Jesus’ return</a:t>
            </a:r>
          </a:p>
          <a:p>
            <a:pPr algn="ctr"/>
            <a:r>
              <a:rPr lang="en-US" sz="2600" dirty="0" smtClean="0">
                <a:solidFill>
                  <a:schemeClr val="bg1"/>
                </a:solidFill>
                <a:effectLst>
                  <a:outerShdw blurRad="38100" dist="38100" dir="2700000" algn="tl">
                    <a:srgbClr val="000000">
                      <a:alpha val="43137"/>
                    </a:srgbClr>
                  </a:outerShdw>
                </a:effectLst>
                <a:latin typeface="Segoe UI" panose="020B0502040204020203" pitchFamily="34" charset="0"/>
                <a:cs typeface="Arial" panose="020B0604020202020204" pitchFamily="34" charset="0"/>
              </a:rPr>
              <a:t>Therefore, Jesus is not omniscient…neither is Holy Spirit</a:t>
            </a:r>
            <a:endParaRPr lang="en-US" sz="2600" dirty="0">
              <a:solidFill>
                <a:schemeClr val="bg1"/>
              </a:solidFill>
              <a:effectLst>
                <a:outerShdw blurRad="38100" dist="38100" dir="2700000" algn="tl">
                  <a:srgbClr val="000000">
                    <a:alpha val="43137"/>
                  </a:srgbClr>
                </a:outerShdw>
              </a:effectLst>
              <a:latin typeface="Segoe UI" panose="020B0502040204020203" pitchFamily="34" charset="0"/>
              <a:cs typeface="Arial" panose="020B0604020202020204" pitchFamily="34" charset="0"/>
            </a:endParaRPr>
          </a:p>
        </p:txBody>
      </p:sp>
      <p:sp>
        <p:nvSpPr>
          <p:cNvPr id="8" name="Oval 7"/>
          <p:cNvSpPr/>
          <p:nvPr/>
        </p:nvSpPr>
        <p:spPr>
          <a:xfrm>
            <a:off x="247130" y="3089187"/>
            <a:ext cx="1589903" cy="1449860"/>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259487" y="4773823"/>
            <a:ext cx="1589903" cy="1449860"/>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576114" y="3101541"/>
            <a:ext cx="1589903" cy="1449860"/>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222191" y="3501079"/>
            <a:ext cx="1639337" cy="523220"/>
          </a:xfrm>
          <a:prstGeom prst="rect">
            <a:avLst/>
          </a:prstGeom>
          <a:noFill/>
        </p:spPr>
        <p:txBody>
          <a:bodyPr wrap="square" rtlCol="0">
            <a:spAutoFit/>
          </a:bodyPr>
          <a:lstStyle/>
          <a:p>
            <a:pPr algn="ctr"/>
            <a:r>
              <a:rPr lang="en-US" sz="2800" b="1" dirty="0" smtClean="0">
                <a:solidFill>
                  <a:schemeClr val="bg1"/>
                </a:solidFill>
                <a:effectLst>
                  <a:outerShdw blurRad="38100" dist="38100" dir="2700000" algn="tl">
                    <a:srgbClr val="000000">
                      <a:alpha val="43137"/>
                    </a:srgbClr>
                  </a:outerShdw>
                </a:effectLst>
                <a:latin typeface="Segoe UI" panose="020B0502040204020203" pitchFamily="34" charset="0"/>
                <a:cs typeface="Arial" panose="020B0604020202020204" pitchFamily="34" charset="0"/>
              </a:rPr>
              <a:t>FATHER</a:t>
            </a:r>
            <a:endParaRPr lang="en-US" sz="2800" b="1" dirty="0">
              <a:solidFill>
                <a:schemeClr val="bg1"/>
              </a:solidFill>
              <a:effectLst>
                <a:outerShdw blurRad="38100" dist="38100" dir="2700000" algn="tl">
                  <a:srgbClr val="000000">
                    <a:alpha val="43137"/>
                  </a:srgbClr>
                </a:outerShdw>
              </a:effectLst>
              <a:latin typeface="Segoe UI" panose="020B0502040204020203" pitchFamily="34" charset="0"/>
              <a:cs typeface="Arial" panose="020B0604020202020204" pitchFamily="34" charset="0"/>
            </a:endParaRPr>
          </a:p>
        </p:txBody>
      </p:sp>
      <p:sp>
        <p:nvSpPr>
          <p:cNvPr id="12" name="TextBox 11"/>
          <p:cNvSpPr txBox="1"/>
          <p:nvPr/>
        </p:nvSpPr>
        <p:spPr>
          <a:xfrm>
            <a:off x="243009" y="5226903"/>
            <a:ext cx="1589903" cy="523220"/>
          </a:xfrm>
          <a:prstGeom prst="rect">
            <a:avLst/>
          </a:prstGeom>
          <a:noFill/>
        </p:spPr>
        <p:txBody>
          <a:bodyPr wrap="square" rtlCol="0">
            <a:spAutoFit/>
          </a:bodyPr>
          <a:lstStyle/>
          <a:p>
            <a:pPr algn="ctr"/>
            <a:r>
              <a:rPr lang="en-US" sz="2800" b="1" dirty="0" smtClean="0">
                <a:solidFill>
                  <a:schemeClr val="bg1"/>
                </a:solidFill>
                <a:effectLst>
                  <a:outerShdw blurRad="38100" dist="38100" dir="2700000" algn="tl">
                    <a:srgbClr val="000000">
                      <a:alpha val="43137"/>
                    </a:srgbClr>
                  </a:outerShdw>
                </a:effectLst>
                <a:latin typeface="Segoe UI" panose="020B0502040204020203" pitchFamily="34" charset="0"/>
                <a:cs typeface="Arial" panose="020B0604020202020204" pitchFamily="34" charset="0"/>
              </a:rPr>
              <a:t>SON</a:t>
            </a:r>
            <a:endParaRPr lang="en-US" sz="2800" b="1" dirty="0">
              <a:solidFill>
                <a:schemeClr val="bg1"/>
              </a:solidFill>
              <a:effectLst>
                <a:outerShdw blurRad="38100" dist="38100" dir="2700000" algn="tl">
                  <a:srgbClr val="000000">
                    <a:alpha val="43137"/>
                  </a:srgbClr>
                </a:outerShdw>
              </a:effectLst>
              <a:latin typeface="Segoe UI" panose="020B0502040204020203" pitchFamily="34" charset="0"/>
              <a:cs typeface="Arial" panose="020B0604020202020204" pitchFamily="34" charset="0"/>
            </a:endParaRPr>
          </a:p>
        </p:txBody>
      </p:sp>
      <p:sp>
        <p:nvSpPr>
          <p:cNvPr id="13" name="TextBox 12"/>
          <p:cNvSpPr txBox="1"/>
          <p:nvPr/>
        </p:nvSpPr>
        <p:spPr>
          <a:xfrm>
            <a:off x="4576104" y="3299249"/>
            <a:ext cx="1589903" cy="954107"/>
          </a:xfrm>
          <a:prstGeom prst="rect">
            <a:avLst/>
          </a:prstGeom>
          <a:noFill/>
        </p:spPr>
        <p:txBody>
          <a:bodyPr wrap="square" rtlCol="0">
            <a:spAutoFit/>
          </a:bodyPr>
          <a:lstStyle/>
          <a:p>
            <a:pPr algn="ctr"/>
            <a:r>
              <a:rPr lang="en-US" sz="2800" b="1" dirty="0" smtClean="0">
                <a:solidFill>
                  <a:schemeClr val="bg1"/>
                </a:solidFill>
                <a:effectLst>
                  <a:outerShdw blurRad="38100" dist="38100" dir="2700000" algn="tl">
                    <a:srgbClr val="000000">
                      <a:alpha val="43137"/>
                    </a:srgbClr>
                  </a:outerShdw>
                </a:effectLst>
                <a:latin typeface="Segoe UI" panose="020B0502040204020203" pitchFamily="34" charset="0"/>
                <a:cs typeface="Arial" panose="020B0604020202020204" pitchFamily="34" charset="0"/>
              </a:rPr>
              <a:t>HOLY SPIRIT</a:t>
            </a:r>
            <a:endParaRPr lang="en-US" sz="2800" b="1" dirty="0">
              <a:solidFill>
                <a:schemeClr val="bg1"/>
              </a:solidFill>
              <a:effectLst>
                <a:outerShdw blurRad="38100" dist="38100" dir="2700000" algn="tl">
                  <a:srgbClr val="000000">
                    <a:alpha val="43137"/>
                  </a:srgbClr>
                </a:outerShdw>
              </a:effectLst>
              <a:latin typeface="Segoe UI" panose="020B0502040204020203" pitchFamily="34" charset="0"/>
              <a:cs typeface="Arial" panose="020B0604020202020204" pitchFamily="34" charset="0"/>
            </a:endParaRPr>
          </a:p>
        </p:txBody>
      </p:sp>
      <p:sp>
        <p:nvSpPr>
          <p:cNvPr id="14" name="TextBox 13"/>
          <p:cNvSpPr txBox="1"/>
          <p:nvPr/>
        </p:nvSpPr>
        <p:spPr>
          <a:xfrm>
            <a:off x="1960604" y="2982096"/>
            <a:ext cx="2421925" cy="1631216"/>
          </a:xfrm>
          <a:prstGeom prst="rect">
            <a:avLst/>
          </a:prstGeom>
          <a:noFill/>
        </p:spPr>
        <p:txBody>
          <a:bodyPr wrap="square" rtlCol="0">
            <a:spAutoFit/>
          </a:bodyPr>
          <a:lstStyle/>
          <a:p>
            <a:r>
              <a:rPr lang="en-US" sz="2000" dirty="0" smtClean="0">
                <a:latin typeface="Segoe UI" panose="020B0502040204020203" pitchFamily="34" charset="0"/>
                <a:cs typeface="Arial" panose="020B0604020202020204" pitchFamily="34" charset="0"/>
              </a:rPr>
              <a:t>Omniscient</a:t>
            </a:r>
          </a:p>
          <a:p>
            <a:r>
              <a:rPr lang="en-US" sz="2000" dirty="0" smtClean="0">
                <a:latin typeface="Segoe UI" panose="020B0502040204020203" pitchFamily="34" charset="0"/>
                <a:cs typeface="Arial" panose="020B0604020202020204" pitchFamily="34" charset="0"/>
              </a:rPr>
              <a:t>Omnipotent</a:t>
            </a:r>
          </a:p>
          <a:p>
            <a:r>
              <a:rPr lang="en-US" sz="2000" dirty="0" smtClean="0">
                <a:latin typeface="Segoe UI" panose="020B0502040204020203" pitchFamily="34" charset="0"/>
                <a:cs typeface="Arial" panose="020B0604020202020204" pitchFamily="34" charset="0"/>
              </a:rPr>
              <a:t>Omnipresent</a:t>
            </a:r>
          </a:p>
          <a:p>
            <a:r>
              <a:rPr lang="en-US" sz="2000" dirty="0" smtClean="0">
                <a:latin typeface="Segoe UI" panose="020B0502040204020203" pitchFamily="34" charset="0"/>
                <a:cs typeface="Arial" panose="020B0604020202020204" pitchFamily="34" charset="0"/>
              </a:rPr>
              <a:t>Unchangeable</a:t>
            </a:r>
          </a:p>
          <a:p>
            <a:r>
              <a:rPr lang="en-US" sz="2000" dirty="0" smtClean="0">
                <a:latin typeface="Segoe UI" panose="020B0502040204020203" pitchFamily="34" charset="0"/>
                <a:cs typeface="Arial" panose="020B0604020202020204" pitchFamily="34" charset="0"/>
              </a:rPr>
              <a:t>Holy, etc.</a:t>
            </a:r>
            <a:endParaRPr lang="en-US" sz="2000" dirty="0">
              <a:latin typeface="Segoe UI" panose="020B0502040204020203" pitchFamily="34" charset="0"/>
              <a:cs typeface="Arial" panose="020B0604020202020204" pitchFamily="34" charset="0"/>
            </a:endParaRPr>
          </a:p>
        </p:txBody>
      </p:sp>
      <p:sp>
        <p:nvSpPr>
          <p:cNvPr id="15" name="TextBox 14"/>
          <p:cNvSpPr txBox="1"/>
          <p:nvPr/>
        </p:nvSpPr>
        <p:spPr>
          <a:xfrm>
            <a:off x="1964720" y="4617306"/>
            <a:ext cx="2421925" cy="1631216"/>
          </a:xfrm>
          <a:prstGeom prst="rect">
            <a:avLst/>
          </a:prstGeom>
          <a:noFill/>
        </p:spPr>
        <p:txBody>
          <a:bodyPr wrap="square" rtlCol="0">
            <a:spAutoFit/>
          </a:bodyPr>
          <a:lstStyle/>
          <a:p>
            <a:r>
              <a:rPr lang="en-US" sz="2000" dirty="0" smtClean="0">
                <a:latin typeface="Segoe UI" panose="020B0502040204020203" pitchFamily="34" charset="0"/>
                <a:cs typeface="Arial" panose="020B0604020202020204" pitchFamily="34" charset="0"/>
              </a:rPr>
              <a:t>Omniscient</a:t>
            </a:r>
          </a:p>
          <a:p>
            <a:r>
              <a:rPr lang="en-US" sz="2000" dirty="0" smtClean="0">
                <a:latin typeface="Segoe UI" panose="020B0502040204020203" pitchFamily="34" charset="0"/>
                <a:cs typeface="Arial" panose="020B0604020202020204" pitchFamily="34" charset="0"/>
              </a:rPr>
              <a:t>Omnipotent</a:t>
            </a:r>
          </a:p>
          <a:p>
            <a:r>
              <a:rPr lang="en-US" sz="2000" dirty="0" smtClean="0">
                <a:latin typeface="Segoe UI" panose="020B0502040204020203" pitchFamily="34" charset="0"/>
                <a:cs typeface="Arial" panose="020B0604020202020204" pitchFamily="34" charset="0"/>
              </a:rPr>
              <a:t>Omnipresent</a:t>
            </a:r>
          </a:p>
          <a:p>
            <a:r>
              <a:rPr lang="en-US" sz="2000" dirty="0" smtClean="0">
                <a:latin typeface="Segoe UI" panose="020B0502040204020203" pitchFamily="34" charset="0"/>
                <a:cs typeface="Arial" panose="020B0604020202020204" pitchFamily="34" charset="0"/>
              </a:rPr>
              <a:t>Unchangeable</a:t>
            </a:r>
          </a:p>
          <a:p>
            <a:r>
              <a:rPr lang="en-US" sz="2000" dirty="0" smtClean="0">
                <a:latin typeface="Segoe UI" panose="020B0502040204020203" pitchFamily="34" charset="0"/>
                <a:cs typeface="Arial" panose="020B0604020202020204" pitchFamily="34" charset="0"/>
              </a:rPr>
              <a:t>Holy, etc.</a:t>
            </a:r>
            <a:endParaRPr lang="en-US" sz="2000" dirty="0">
              <a:latin typeface="Segoe UI" panose="020B0502040204020203" pitchFamily="34" charset="0"/>
              <a:cs typeface="Arial" panose="020B0604020202020204" pitchFamily="34" charset="0"/>
            </a:endParaRPr>
          </a:p>
        </p:txBody>
      </p:sp>
      <p:cxnSp>
        <p:nvCxnSpPr>
          <p:cNvPr id="17" name="Straight Connector 16"/>
          <p:cNvCxnSpPr/>
          <p:nvPr/>
        </p:nvCxnSpPr>
        <p:spPr>
          <a:xfrm flipV="1">
            <a:off x="2092411" y="4773823"/>
            <a:ext cx="1326292" cy="133041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2067697" y="4773823"/>
            <a:ext cx="1441622" cy="1346891"/>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6240154" y="2986212"/>
            <a:ext cx="2421925" cy="1631216"/>
          </a:xfrm>
          <a:prstGeom prst="rect">
            <a:avLst/>
          </a:prstGeom>
          <a:noFill/>
        </p:spPr>
        <p:txBody>
          <a:bodyPr wrap="square" rtlCol="0">
            <a:spAutoFit/>
          </a:bodyPr>
          <a:lstStyle/>
          <a:p>
            <a:r>
              <a:rPr lang="en-US" sz="2000" dirty="0" smtClean="0">
                <a:latin typeface="Segoe UI" panose="020B0502040204020203" pitchFamily="34" charset="0"/>
                <a:cs typeface="Arial" panose="020B0604020202020204" pitchFamily="34" charset="0"/>
              </a:rPr>
              <a:t>Omniscient</a:t>
            </a:r>
          </a:p>
          <a:p>
            <a:r>
              <a:rPr lang="en-US" sz="2000" dirty="0" smtClean="0">
                <a:latin typeface="Segoe UI" panose="020B0502040204020203" pitchFamily="34" charset="0"/>
                <a:cs typeface="Arial" panose="020B0604020202020204" pitchFamily="34" charset="0"/>
              </a:rPr>
              <a:t>Omnipotent</a:t>
            </a:r>
          </a:p>
          <a:p>
            <a:r>
              <a:rPr lang="en-US" sz="2000" dirty="0" smtClean="0">
                <a:latin typeface="Segoe UI" panose="020B0502040204020203" pitchFamily="34" charset="0"/>
                <a:cs typeface="Arial" panose="020B0604020202020204" pitchFamily="34" charset="0"/>
              </a:rPr>
              <a:t>Omnipresent</a:t>
            </a:r>
          </a:p>
          <a:p>
            <a:r>
              <a:rPr lang="en-US" sz="2000" dirty="0" smtClean="0">
                <a:latin typeface="Segoe UI" panose="020B0502040204020203" pitchFamily="34" charset="0"/>
                <a:cs typeface="Arial" panose="020B0604020202020204" pitchFamily="34" charset="0"/>
              </a:rPr>
              <a:t>Unchangeable</a:t>
            </a:r>
          </a:p>
          <a:p>
            <a:r>
              <a:rPr lang="en-US" sz="2000" dirty="0" smtClean="0">
                <a:latin typeface="Segoe UI" panose="020B0502040204020203" pitchFamily="34" charset="0"/>
                <a:cs typeface="Arial" panose="020B0604020202020204" pitchFamily="34" charset="0"/>
              </a:rPr>
              <a:t>Holy, etc.</a:t>
            </a:r>
            <a:endParaRPr lang="en-US" sz="2000" dirty="0">
              <a:latin typeface="Segoe UI" panose="020B0502040204020203" pitchFamily="34" charset="0"/>
              <a:cs typeface="Arial" panose="020B0604020202020204" pitchFamily="34" charset="0"/>
            </a:endParaRPr>
          </a:p>
        </p:txBody>
      </p:sp>
      <p:cxnSp>
        <p:nvCxnSpPr>
          <p:cNvPr id="22" name="Straight Connector 21"/>
          <p:cNvCxnSpPr/>
          <p:nvPr/>
        </p:nvCxnSpPr>
        <p:spPr>
          <a:xfrm>
            <a:off x="6359611" y="3204519"/>
            <a:ext cx="1219200"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6371965" y="4127157"/>
            <a:ext cx="1569311" cy="4116"/>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25" name="Right Arrow Callout 24"/>
          <p:cNvSpPr/>
          <p:nvPr/>
        </p:nvSpPr>
        <p:spPr>
          <a:xfrm rot="10800000">
            <a:off x="3739974" y="5025081"/>
            <a:ext cx="4020068" cy="865085"/>
          </a:xfrm>
          <a:prstGeom prst="rightArrowCallout">
            <a:avLst/>
          </a:prstGeom>
          <a:solidFill>
            <a:srgbClr val="3366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5140411" y="4992128"/>
            <a:ext cx="2619631" cy="923330"/>
          </a:xfrm>
          <a:prstGeom prst="rect">
            <a:avLst/>
          </a:prstGeom>
          <a:noFill/>
        </p:spPr>
        <p:txBody>
          <a:bodyPr wrap="square" rtlCol="0">
            <a:spAutoFit/>
          </a:bodyPr>
          <a:lstStyle/>
          <a:p>
            <a:pPr algn="ctr"/>
            <a:r>
              <a:rPr lang="en-US" dirty="0" smtClean="0">
                <a:solidFill>
                  <a:schemeClr val="bg1"/>
                </a:solidFill>
                <a:latin typeface="Segoe UI" panose="020B0502040204020203" pitchFamily="34" charset="0"/>
                <a:cs typeface="Arial" panose="020B0604020202020204" pitchFamily="34" charset="0"/>
              </a:rPr>
              <a:t>Three personalities in three states of being … how many deities?</a:t>
            </a:r>
            <a:endParaRPr lang="en-US" dirty="0">
              <a:solidFill>
                <a:schemeClr val="bg1"/>
              </a:solidFill>
              <a:latin typeface="Segoe UI" panose="020B0502040204020203" pitchFamily="34" charset="0"/>
              <a:cs typeface="Arial" panose="020B0604020202020204" pitchFamily="34" charset="0"/>
            </a:endParaRPr>
          </a:p>
        </p:txBody>
      </p:sp>
    </p:spTree>
    <p:extLst>
      <p:ext uri="{BB962C8B-B14F-4D97-AF65-F5344CB8AC3E}">
        <p14:creationId xmlns:p14="http://schemas.microsoft.com/office/powerpoint/2010/main" val="2237509910"/>
      </p:ext>
    </p:extLst>
  </p:cSld>
  <p:clrMapOvr>
    <a:masterClrMapping/>
  </p:clrMapOvr>
  <mc:AlternateContent xmlns:mc="http://schemas.openxmlformats.org/markup-compatibility/2006" xmlns:p14="http://schemas.microsoft.com/office/powerpoint/2010/main">
    <mc:Choice Requires="p14">
      <p:transition spd="slow" p14:dur="1750">
        <p14:prism/>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804" y="216842"/>
            <a:ext cx="8872153" cy="1325563"/>
          </a:xfrm>
        </p:spPr>
        <p:txBody>
          <a:bodyPr>
            <a:normAutofit/>
          </a:bodyPr>
          <a:lstStyle/>
          <a:p>
            <a:r>
              <a:rPr lang="en-US" sz="6000" dirty="0" smtClean="0"/>
              <a:t>Philippians </a:t>
            </a:r>
            <a:r>
              <a:rPr lang="en-US" sz="6000" b="1" dirty="0" smtClean="0"/>
              <a:t>2:5-8</a:t>
            </a:r>
            <a:endParaRPr lang="en-US" sz="6000" b="1" dirty="0"/>
          </a:p>
        </p:txBody>
      </p:sp>
      <p:sp>
        <p:nvSpPr>
          <p:cNvPr id="3" name="Content Placeholder 2"/>
          <p:cNvSpPr>
            <a:spLocks noGrp="1"/>
          </p:cNvSpPr>
          <p:nvPr>
            <p:ph idx="1"/>
          </p:nvPr>
        </p:nvSpPr>
        <p:spPr>
          <a:xfrm>
            <a:off x="131804" y="1685579"/>
            <a:ext cx="8872154" cy="1609551"/>
          </a:xfrm>
        </p:spPr>
        <p:txBody>
          <a:bodyPr/>
          <a:lstStyle/>
          <a:p>
            <a:r>
              <a:rPr lang="en-US" dirty="0" err="1" smtClean="0"/>
              <a:t>Kenotics</a:t>
            </a:r>
            <a:r>
              <a:rPr lang="en-US" dirty="0" smtClean="0"/>
              <a:t> believe that He gave up everything that made Him God</a:t>
            </a:r>
          </a:p>
          <a:p>
            <a:pPr lvl="1"/>
            <a:r>
              <a:rPr lang="en-US" dirty="0" smtClean="0"/>
              <a:t>Privileges, prerogatives, power, etc.</a:t>
            </a:r>
            <a:endParaRPr lang="en-US" b="1" dirty="0">
              <a:solidFill>
                <a:schemeClr val="accent1">
                  <a:lumMod val="75000"/>
                </a:schemeClr>
              </a:solidFill>
              <a:effectLst>
                <a:outerShdw blurRad="38100" dist="38100" dir="2700000" algn="tl">
                  <a:srgbClr val="000000">
                    <a:alpha val="43137"/>
                  </a:srgbClr>
                </a:outerShdw>
              </a:effectLst>
            </a:endParaRPr>
          </a:p>
        </p:txBody>
      </p:sp>
      <p:cxnSp>
        <p:nvCxnSpPr>
          <p:cNvPr id="5" name="Straight Connector 4"/>
          <p:cNvCxnSpPr/>
          <p:nvPr/>
        </p:nvCxnSpPr>
        <p:spPr>
          <a:xfrm flipV="1">
            <a:off x="238897" y="1542405"/>
            <a:ext cx="8657968" cy="2"/>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4" name="Rounded Rectangle 3"/>
          <p:cNvSpPr/>
          <p:nvPr/>
        </p:nvSpPr>
        <p:spPr>
          <a:xfrm>
            <a:off x="238897" y="3385750"/>
            <a:ext cx="8657967" cy="2246769"/>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38897" y="3385750"/>
            <a:ext cx="8657967" cy="2246769"/>
          </a:xfrm>
          <a:prstGeom prst="rect">
            <a:avLst/>
          </a:prstGeom>
          <a:noFill/>
        </p:spPr>
        <p:txBody>
          <a:bodyPr wrap="square" rtlCol="0">
            <a:spAutoFit/>
          </a:bodyPr>
          <a:lstStyle/>
          <a:p>
            <a:pPr algn="ctr"/>
            <a:r>
              <a:rPr lang="en-US" sz="2800" b="1" dirty="0" smtClean="0">
                <a:solidFill>
                  <a:schemeClr val="bg1"/>
                </a:solidFill>
                <a:effectLst>
                  <a:outerShdw blurRad="38100" dist="38100" dir="2700000" algn="tl">
                    <a:srgbClr val="000000">
                      <a:alpha val="43137"/>
                    </a:srgbClr>
                  </a:outerShdw>
                </a:effectLst>
                <a:latin typeface="Segoe UI" panose="020B0502040204020203" pitchFamily="34" charset="0"/>
                <a:cs typeface="Arial" panose="020B0604020202020204" pitchFamily="34" charset="0"/>
              </a:rPr>
              <a:t>The Bible teaches: </a:t>
            </a:r>
            <a:r>
              <a:rPr lang="en-US" sz="2800" dirty="0" smtClean="0">
                <a:solidFill>
                  <a:schemeClr val="bg1"/>
                </a:solidFill>
                <a:effectLst>
                  <a:outerShdw blurRad="38100" dist="38100" dir="2700000" algn="tl">
                    <a:srgbClr val="000000">
                      <a:alpha val="43137"/>
                    </a:srgbClr>
                  </a:outerShdw>
                </a:effectLst>
                <a:latin typeface="Segoe UI" panose="020B0502040204020203" pitchFamily="34" charset="0"/>
                <a:cs typeface="Arial" panose="020B0604020202020204" pitchFamily="34" charset="0"/>
              </a:rPr>
              <a:t>That He “humbled” Himself of the spiritual form of Deity and took upon Himself the form of a servant and fashion of a man.</a:t>
            </a:r>
            <a:br>
              <a:rPr lang="en-US" sz="2800" dirty="0" smtClean="0">
                <a:solidFill>
                  <a:schemeClr val="bg1"/>
                </a:solidFill>
                <a:effectLst>
                  <a:outerShdw blurRad="38100" dist="38100" dir="2700000" algn="tl">
                    <a:srgbClr val="000000">
                      <a:alpha val="43137"/>
                    </a:srgbClr>
                  </a:outerShdw>
                </a:effectLst>
                <a:latin typeface="Segoe UI" panose="020B0502040204020203" pitchFamily="34" charset="0"/>
                <a:cs typeface="Arial" panose="020B0604020202020204" pitchFamily="34" charset="0"/>
              </a:rPr>
            </a:br>
            <a:r>
              <a:rPr lang="en-US" sz="2800" dirty="0" smtClean="0">
                <a:solidFill>
                  <a:schemeClr val="bg1"/>
                </a:solidFill>
                <a:effectLst>
                  <a:outerShdw blurRad="38100" dist="38100" dir="2700000" algn="tl">
                    <a:srgbClr val="000000">
                      <a:alpha val="43137"/>
                    </a:srgbClr>
                  </a:outerShdw>
                </a:effectLst>
                <a:latin typeface="Segoe UI" panose="020B0502040204020203" pitchFamily="34" charset="0"/>
                <a:cs typeface="Arial" panose="020B0604020202020204" pitchFamily="34" charset="0"/>
              </a:rPr>
              <a:t>He was still the same person!</a:t>
            </a:r>
          </a:p>
          <a:p>
            <a:pPr algn="ctr"/>
            <a:r>
              <a:rPr lang="en-US" sz="2800" b="1" dirty="0" smtClean="0">
                <a:solidFill>
                  <a:schemeClr val="bg1"/>
                </a:solidFill>
                <a:effectLst>
                  <a:outerShdw blurRad="38100" dist="38100" dir="2700000" algn="tl">
                    <a:srgbClr val="000000">
                      <a:alpha val="43137"/>
                    </a:srgbClr>
                  </a:outerShdw>
                </a:effectLst>
                <a:latin typeface="Segoe UI" panose="020B0502040204020203" pitchFamily="34" charset="0"/>
                <a:cs typeface="Arial" panose="020B0604020202020204" pitchFamily="34" charset="0"/>
              </a:rPr>
              <a:t>Matthew 1:23; John 9:38; John 2:25</a:t>
            </a:r>
            <a:endParaRPr lang="en-US" sz="2800" b="1" dirty="0">
              <a:solidFill>
                <a:schemeClr val="bg1"/>
              </a:solidFill>
              <a:effectLst>
                <a:outerShdw blurRad="38100" dist="38100" dir="2700000" algn="tl">
                  <a:srgbClr val="000000">
                    <a:alpha val="43137"/>
                  </a:srgbClr>
                </a:outerShdw>
              </a:effectLst>
              <a:latin typeface="Segoe UI" panose="020B0502040204020203" pitchFamily="34" charset="0"/>
              <a:cs typeface="Arial" panose="020B0604020202020204" pitchFamily="34" charset="0"/>
            </a:endParaRPr>
          </a:p>
        </p:txBody>
      </p:sp>
      <p:sp>
        <p:nvSpPr>
          <p:cNvPr id="6" name="TextBox 5"/>
          <p:cNvSpPr txBox="1"/>
          <p:nvPr/>
        </p:nvSpPr>
        <p:spPr>
          <a:xfrm>
            <a:off x="238897" y="5651154"/>
            <a:ext cx="8657967" cy="707886"/>
          </a:xfrm>
          <a:prstGeom prst="rect">
            <a:avLst/>
          </a:prstGeom>
          <a:noFill/>
        </p:spPr>
        <p:txBody>
          <a:bodyPr wrap="square" rtlCol="0">
            <a:spAutoFit/>
          </a:bodyPr>
          <a:lstStyle/>
          <a:p>
            <a:pPr algn="ctr"/>
            <a:r>
              <a:rPr lang="en-US" sz="2000" dirty="0" smtClean="0">
                <a:latin typeface="Segoe UI" panose="020B0502040204020203" pitchFamily="34" charset="0"/>
                <a:cs typeface="Arial" panose="020B0604020202020204" pitchFamily="34" charset="0"/>
              </a:rPr>
              <a:t>He did not empty Himself of Deity</a:t>
            </a:r>
            <a:br>
              <a:rPr lang="en-US" sz="2000" dirty="0" smtClean="0">
                <a:latin typeface="Segoe UI" panose="020B0502040204020203" pitchFamily="34" charset="0"/>
                <a:cs typeface="Arial" panose="020B0604020202020204" pitchFamily="34" charset="0"/>
              </a:rPr>
            </a:br>
            <a:r>
              <a:rPr lang="en-US" sz="2000" dirty="0" smtClean="0">
                <a:latin typeface="Segoe UI" panose="020B0502040204020203" pitchFamily="34" charset="0"/>
                <a:cs typeface="Arial" panose="020B0604020202020204" pitchFamily="34" charset="0"/>
              </a:rPr>
              <a:t>– </a:t>
            </a:r>
            <a:r>
              <a:rPr lang="en-US" sz="2000" b="1" dirty="0" smtClean="0">
                <a:solidFill>
                  <a:srgbClr val="C00000"/>
                </a:solidFill>
                <a:latin typeface="Segoe UI" panose="020B0502040204020203" pitchFamily="34" charset="0"/>
                <a:cs typeface="Arial" panose="020B0604020202020204" pitchFamily="34" charset="0"/>
              </a:rPr>
              <a:t>He emptied Himself of the display of His Deity for personal gain</a:t>
            </a:r>
            <a:endParaRPr lang="en-US" sz="2000" b="1" dirty="0">
              <a:solidFill>
                <a:srgbClr val="C00000"/>
              </a:solidFill>
              <a:latin typeface="Segoe UI" panose="020B0502040204020203" pitchFamily="34" charset="0"/>
              <a:cs typeface="Arial" panose="020B0604020202020204" pitchFamily="34" charset="0"/>
            </a:endParaRPr>
          </a:p>
        </p:txBody>
      </p:sp>
    </p:spTree>
    <p:extLst>
      <p:ext uri="{BB962C8B-B14F-4D97-AF65-F5344CB8AC3E}">
        <p14:creationId xmlns:p14="http://schemas.microsoft.com/office/powerpoint/2010/main" val="3779517482"/>
      </p:ext>
    </p:extLst>
  </p:cSld>
  <p:clrMapOvr>
    <a:masterClrMapping/>
  </p:clrMapOvr>
  <mc:AlternateContent xmlns:mc="http://schemas.openxmlformats.org/markup-compatibility/2006" xmlns:p14="http://schemas.microsoft.com/office/powerpoint/2010/main">
    <mc:Choice Requires="p14">
      <p:transition spd="slow" p14:dur="175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animEffect transition="in" filter="fade">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804" y="216842"/>
            <a:ext cx="8872153" cy="1325563"/>
          </a:xfrm>
        </p:spPr>
        <p:txBody>
          <a:bodyPr>
            <a:normAutofit/>
          </a:bodyPr>
          <a:lstStyle/>
          <a:p>
            <a:r>
              <a:rPr lang="en-US" sz="6000" dirty="0" smtClean="0"/>
              <a:t>Hebrews </a:t>
            </a:r>
            <a:r>
              <a:rPr lang="en-US" sz="6000" b="1" dirty="0" smtClean="0"/>
              <a:t>4:15</a:t>
            </a:r>
            <a:endParaRPr lang="en-US" sz="6000" b="1" dirty="0"/>
          </a:p>
        </p:txBody>
      </p:sp>
      <p:sp>
        <p:nvSpPr>
          <p:cNvPr id="3" name="Content Placeholder 2"/>
          <p:cNvSpPr>
            <a:spLocks noGrp="1"/>
          </p:cNvSpPr>
          <p:nvPr>
            <p:ph idx="1"/>
          </p:nvPr>
        </p:nvSpPr>
        <p:spPr>
          <a:xfrm>
            <a:off x="131804" y="1693817"/>
            <a:ext cx="8872154" cy="4641080"/>
          </a:xfrm>
          <a:effectLst/>
        </p:spPr>
        <p:txBody>
          <a:bodyPr>
            <a:normAutofit/>
          </a:bodyPr>
          <a:lstStyle/>
          <a:p>
            <a:r>
              <a:rPr lang="en-US" dirty="0" err="1" smtClean="0"/>
              <a:t>Kenotics</a:t>
            </a:r>
            <a:r>
              <a:rPr lang="en-US" dirty="0" smtClean="0"/>
              <a:t> conclude that Jesus had to think, feel, and experience everything just like us</a:t>
            </a:r>
          </a:p>
          <a:p>
            <a:pPr lvl="1"/>
            <a:r>
              <a:rPr lang="en-US" sz="3200" dirty="0" smtClean="0">
                <a:solidFill>
                  <a:schemeClr val="accent1">
                    <a:lumMod val="75000"/>
                  </a:schemeClr>
                </a:solidFill>
                <a:latin typeface="Segoe UI Semibold" panose="020B0702040204020203" pitchFamily="34" charset="0"/>
                <a:cs typeface="Segoe UI Semibold" panose="020B0702040204020203" pitchFamily="34" charset="0"/>
              </a:rPr>
              <a:t>Had to get a “human spirit” to be like us</a:t>
            </a:r>
          </a:p>
          <a:p>
            <a:r>
              <a:rPr lang="en-US" dirty="0" smtClean="0"/>
              <a:t>The Bible teaches:</a:t>
            </a:r>
          </a:p>
          <a:p>
            <a:pPr lvl="1"/>
            <a:r>
              <a:rPr lang="en-US" sz="3200" dirty="0" smtClean="0">
                <a:solidFill>
                  <a:schemeClr val="accent1">
                    <a:lumMod val="75000"/>
                  </a:schemeClr>
                </a:solidFill>
                <a:latin typeface="Segoe UI Semibold" panose="020B0702040204020203" pitchFamily="34" charset="0"/>
                <a:cs typeface="Segoe UI Semibold" panose="020B0702040204020203" pitchFamily="34" charset="0"/>
              </a:rPr>
              <a:t>By what He did, He proved to us that He understands and cares about what we go through</a:t>
            </a:r>
            <a:r>
              <a:rPr lang="en-US" dirty="0" smtClean="0">
                <a:solidFill>
                  <a:schemeClr val="accent1">
                    <a:lumMod val="75000"/>
                  </a:schemeClr>
                </a:solidFill>
                <a:latin typeface="Segoe UI Semibold" panose="020B0702040204020203" pitchFamily="34" charset="0"/>
                <a:cs typeface="Segoe UI Semibold" panose="020B0702040204020203" pitchFamily="34" charset="0"/>
              </a:rPr>
              <a:t> </a:t>
            </a:r>
            <a:endParaRPr lang="en-US" dirty="0">
              <a:solidFill>
                <a:schemeClr val="accent1">
                  <a:lumMod val="75000"/>
                </a:schemeClr>
              </a:solidFill>
              <a:latin typeface="Segoe UI Semibold" panose="020B0702040204020203" pitchFamily="34" charset="0"/>
              <a:cs typeface="Segoe UI Semibold" panose="020B0702040204020203" pitchFamily="34" charset="0"/>
            </a:endParaRPr>
          </a:p>
        </p:txBody>
      </p:sp>
      <p:cxnSp>
        <p:nvCxnSpPr>
          <p:cNvPr id="5" name="Straight Connector 4"/>
          <p:cNvCxnSpPr/>
          <p:nvPr/>
        </p:nvCxnSpPr>
        <p:spPr>
          <a:xfrm flipV="1">
            <a:off x="238897" y="1542405"/>
            <a:ext cx="8657968" cy="2"/>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3194964"/>
      </p:ext>
    </p:extLst>
  </p:cSld>
  <p:clrMapOvr>
    <a:masterClrMapping/>
  </p:clrMapOvr>
  <mc:AlternateContent xmlns:mc="http://schemas.openxmlformats.org/markup-compatibility/2006" xmlns:p14="http://schemas.microsoft.com/office/powerpoint/2010/main">
    <mc:Choice Requires="p14">
      <p:transition spd="slow" p14:dur="175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p:cTn id="20"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2" dur="500"/>
                                        <p:tgtEl>
                                          <p:spTgt spid="3">
                                            <p:txEl>
                                              <p:pRg st="2" end="2"/>
                                            </p:txEl>
                                          </p:spTgt>
                                        </p:tgtEl>
                                      </p:cBhvr>
                                    </p:animEffect>
                                  </p:childTnLst>
                                </p:cTn>
                              </p:par>
                            </p:childTnLst>
                          </p:cTn>
                        </p:par>
                        <p:par>
                          <p:cTn id="23" fill="hold">
                            <p:stCondLst>
                              <p:cond delay="500"/>
                            </p:stCondLst>
                            <p:childTnLst>
                              <p:par>
                                <p:cTn id="24" presetID="53" presetClass="entr" presetSubtype="16" fill="hold"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p:cTn id="26"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804" y="216842"/>
            <a:ext cx="8872153" cy="1325563"/>
          </a:xfrm>
        </p:spPr>
        <p:txBody>
          <a:bodyPr>
            <a:normAutofit/>
          </a:bodyPr>
          <a:lstStyle/>
          <a:p>
            <a:r>
              <a:rPr lang="en-US" sz="6000" dirty="0" smtClean="0"/>
              <a:t>The Temptation of Jesus</a:t>
            </a:r>
            <a:endParaRPr lang="en-US" sz="6000" b="1" dirty="0"/>
          </a:p>
        </p:txBody>
      </p:sp>
      <p:sp>
        <p:nvSpPr>
          <p:cNvPr id="3" name="Content Placeholder 2"/>
          <p:cNvSpPr>
            <a:spLocks noGrp="1"/>
          </p:cNvSpPr>
          <p:nvPr>
            <p:ph idx="1"/>
          </p:nvPr>
        </p:nvSpPr>
        <p:spPr>
          <a:xfrm>
            <a:off x="131804" y="1693817"/>
            <a:ext cx="8872154" cy="4641080"/>
          </a:xfrm>
          <a:effectLst/>
        </p:spPr>
        <p:txBody>
          <a:bodyPr>
            <a:normAutofit/>
          </a:bodyPr>
          <a:lstStyle/>
          <a:p>
            <a:r>
              <a:rPr lang="en-US" dirty="0" err="1" smtClean="0"/>
              <a:t>Kenotics</a:t>
            </a:r>
            <a:r>
              <a:rPr lang="en-US" dirty="0" smtClean="0"/>
              <a:t> teach that “God cannot be tempted”</a:t>
            </a:r>
          </a:p>
          <a:p>
            <a:pPr lvl="1"/>
            <a:r>
              <a:rPr lang="en-US" dirty="0" smtClean="0">
                <a:solidFill>
                  <a:srgbClr val="C00000"/>
                </a:solidFill>
                <a:latin typeface="Segoe UI Semibold" panose="020B0702040204020203" pitchFamily="34" charset="0"/>
                <a:cs typeface="Segoe UI Semibold" panose="020B0702040204020203" pitchFamily="34" charset="0"/>
              </a:rPr>
              <a:t>James 1:13</a:t>
            </a:r>
          </a:p>
          <a:p>
            <a:pPr lvl="1"/>
            <a:r>
              <a:rPr lang="en-US" dirty="0" smtClean="0">
                <a:solidFill>
                  <a:schemeClr val="accent1">
                    <a:lumMod val="75000"/>
                  </a:schemeClr>
                </a:solidFill>
                <a:latin typeface="Segoe UI Semibold" panose="020B0702040204020203" pitchFamily="34" charset="0"/>
                <a:cs typeface="Segoe UI Semibold" panose="020B0702040204020203" pitchFamily="34" charset="0"/>
              </a:rPr>
              <a:t>Since Jesus was tempted – he was not God</a:t>
            </a:r>
          </a:p>
          <a:p>
            <a:pPr lvl="2"/>
            <a:r>
              <a:rPr lang="en-US" dirty="0" smtClean="0">
                <a:solidFill>
                  <a:srgbClr val="C00000"/>
                </a:solidFill>
                <a:latin typeface="Segoe UI Semibold" panose="020B0702040204020203" pitchFamily="34" charset="0"/>
                <a:cs typeface="Segoe UI Semibold" panose="020B0702040204020203" pitchFamily="34" charset="0"/>
              </a:rPr>
              <a:t>Hebrews 4:15</a:t>
            </a:r>
          </a:p>
          <a:p>
            <a:r>
              <a:rPr lang="en-US" dirty="0" smtClean="0"/>
              <a:t>Should say:</a:t>
            </a:r>
          </a:p>
          <a:p>
            <a:pPr lvl="1"/>
            <a:r>
              <a:rPr lang="en-US" dirty="0" smtClean="0">
                <a:solidFill>
                  <a:schemeClr val="accent1">
                    <a:lumMod val="75000"/>
                  </a:schemeClr>
                </a:solidFill>
                <a:latin typeface="Segoe UI Semibold" panose="020B0702040204020203" pitchFamily="34" charset="0"/>
                <a:cs typeface="Segoe UI Semibold" panose="020B0702040204020203" pitchFamily="34" charset="0"/>
              </a:rPr>
              <a:t>God in the flesh can be tempted</a:t>
            </a:r>
            <a:endParaRPr lang="en-US" dirty="0">
              <a:solidFill>
                <a:schemeClr val="accent1">
                  <a:lumMod val="75000"/>
                </a:schemeClr>
              </a:solidFill>
              <a:latin typeface="Segoe UI Semibold" panose="020B0702040204020203" pitchFamily="34" charset="0"/>
              <a:cs typeface="Segoe UI Semibold" panose="020B0702040204020203" pitchFamily="34" charset="0"/>
            </a:endParaRPr>
          </a:p>
        </p:txBody>
      </p:sp>
      <p:cxnSp>
        <p:nvCxnSpPr>
          <p:cNvPr id="5" name="Straight Connector 4"/>
          <p:cNvCxnSpPr/>
          <p:nvPr/>
        </p:nvCxnSpPr>
        <p:spPr>
          <a:xfrm flipV="1">
            <a:off x="238897" y="1542405"/>
            <a:ext cx="8657968" cy="2"/>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8665289"/>
      </p:ext>
    </p:extLst>
  </p:cSld>
  <p:clrMapOvr>
    <a:masterClrMapping/>
  </p:clrMapOvr>
  <mc:AlternateContent xmlns:mc="http://schemas.openxmlformats.org/markup-compatibility/2006" xmlns:p14="http://schemas.microsoft.com/office/powerpoint/2010/main">
    <mc:Choice Requires="p14">
      <p:transition spd="slow" p14:dur="175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 calcmode="lin" valueType="num">
                                      <p:cBhvr>
                                        <p:cTn id="20"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2" dur="500"/>
                                        <p:tgtEl>
                                          <p:spTgt spid="3">
                                            <p:txEl>
                                              <p:pRg st="4" end="4"/>
                                            </p:txEl>
                                          </p:spTgt>
                                        </p:tgtEl>
                                      </p:cBhvr>
                                    </p:animEffect>
                                  </p:childTnLst>
                                </p:cTn>
                              </p:par>
                            </p:childTnLst>
                          </p:cTn>
                        </p:par>
                        <p:par>
                          <p:cTn id="23" fill="hold">
                            <p:stCondLst>
                              <p:cond delay="500"/>
                            </p:stCondLst>
                            <p:childTnLst>
                              <p:par>
                                <p:cTn id="24" presetID="53" presetClass="entr" presetSubtype="16" fill="hold" nodeType="after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p:cTn id="26"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804" y="216842"/>
            <a:ext cx="8872153" cy="1325563"/>
          </a:xfrm>
        </p:spPr>
        <p:txBody>
          <a:bodyPr>
            <a:normAutofit/>
          </a:bodyPr>
          <a:lstStyle/>
          <a:p>
            <a:r>
              <a:rPr lang="en-US" sz="6000" dirty="0" smtClean="0"/>
              <a:t>The Temptation of Jesus</a:t>
            </a:r>
            <a:endParaRPr lang="en-US" sz="6000" b="1" dirty="0"/>
          </a:p>
        </p:txBody>
      </p:sp>
      <p:sp>
        <p:nvSpPr>
          <p:cNvPr id="3" name="Content Placeholder 2"/>
          <p:cNvSpPr>
            <a:spLocks noGrp="1"/>
          </p:cNvSpPr>
          <p:nvPr>
            <p:ph idx="1"/>
          </p:nvPr>
        </p:nvSpPr>
        <p:spPr>
          <a:xfrm>
            <a:off x="131804" y="1693817"/>
            <a:ext cx="8872154" cy="4641080"/>
          </a:xfrm>
          <a:effectLst/>
        </p:spPr>
        <p:txBody>
          <a:bodyPr>
            <a:normAutofit/>
          </a:bodyPr>
          <a:lstStyle/>
          <a:p>
            <a:r>
              <a:rPr lang="en-US" dirty="0" smtClean="0"/>
              <a:t>Temptation of </a:t>
            </a:r>
            <a:r>
              <a:rPr lang="en-US" dirty="0" smtClean="0">
                <a:solidFill>
                  <a:srgbClr val="C00000"/>
                </a:solidFill>
              </a:rPr>
              <a:t>Matthew</a:t>
            </a:r>
            <a:r>
              <a:rPr lang="en-US" dirty="0" smtClean="0"/>
              <a:t> </a:t>
            </a:r>
            <a:r>
              <a:rPr lang="en-US" dirty="0" smtClean="0">
                <a:solidFill>
                  <a:srgbClr val="C00000"/>
                </a:solidFill>
              </a:rPr>
              <a:t>4:1-11</a:t>
            </a:r>
          </a:p>
          <a:p>
            <a:pPr lvl="1"/>
            <a:r>
              <a:rPr lang="en-US" dirty="0" smtClean="0">
                <a:solidFill>
                  <a:schemeClr val="accent1">
                    <a:lumMod val="75000"/>
                  </a:schemeClr>
                </a:solidFill>
                <a:latin typeface="Segoe UI Semibold" panose="020B0702040204020203" pitchFamily="34" charset="0"/>
                <a:cs typeface="Segoe UI Semibold" panose="020B0702040204020203" pitchFamily="34" charset="0"/>
              </a:rPr>
              <a:t>Asked Jesus to do something that no man could ever do!</a:t>
            </a:r>
            <a:endParaRPr lang="en-US" dirty="0">
              <a:solidFill>
                <a:schemeClr val="accent1">
                  <a:lumMod val="75000"/>
                </a:schemeClr>
              </a:solidFill>
              <a:latin typeface="Segoe UI Semibold" panose="020B0702040204020203" pitchFamily="34" charset="0"/>
              <a:cs typeface="Segoe UI Semibold" panose="020B0702040204020203" pitchFamily="34" charset="0"/>
            </a:endParaRPr>
          </a:p>
        </p:txBody>
      </p:sp>
      <p:cxnSp>
        <p:nvCxnSpPr>
          <p:cNvPr id="5" name="Straight Connector 4"/>
          <p:cNvCxnSpPr/>
          <p:nvPr/>
        </p:nvCxnSpPr>
        <p:spPr>
          <a:xfrm flipV="1">
            <a:off x="238897" y="1542405"/>
            <a:ext cx="8657968" cy="2"/>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4" name="Horizontal Scroll 3"/>
          <p:cNvSpPr/>
          <p:nvPr/>
        </p:nvSpPr>
        <p:spPr>
          <a:xfrm>
            <a:off x="420130" y="3229233"/>
            <a:ext cx="8311978" cy="1499286"/>
          </a:xfrm>
          <a:prstGeom prst="horizontalScroll">
            <a:avLst/>
          </a:prstGeom>
          <a:solidFill>
            <a:srgbClr val="1F4F7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15147" y="3550508"/>
            <a:ext cx="8076900" cy="830997"/>
          </a:xfrm>
          <a:prstGeom prst="rect">
            <a:avLst/>
          </a:prstGeom>
          <a:noFill/>
        </p:spPr>
        <p:txBody>
          <a:bodyPr wrap="square" rtlCol="0">
            <a:spAutoFit/>
          </a:bodyPr>
          <a:lstStyle/>
          <a:p>
            <a:pPr algn="ctr"/>
            <a:r>
              <a:rPr lang="en-US" sz="2400" dirty="0" smtClean="0">
                <a:solidFill>
                  <a:schemeClr val="bg1"/>
                </a:solidFill>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“for in Him dwells all the fullness of the Godhead bodily”</a:t>
            </a:r>
          </a:p>
          <a:p>
            <a:pPr algn="ctr"/>
            <a:r>
              <a:rPr lang="en-US" sz="2400" b="1" dirty="0" smtClean="0">
                <a:solidFill>
                  <a:schemeClr val="bg1"/>
                </a:solidFill>
                <a:effectLst>
                  <a:outerShdw blurRad="38100" dist="38100" dir="2700000" algn="tl">
                    <a:srgbClr val="000000">
                      <a:alpha val="43137"/>
                    </a:srgbClr>
                  </a:outerShdw>
                </a:effectLst>
                <a:latin typeface="Segoe UI" panose="020B0502040204020203" pitchFamily="34" charset="0"/>
                <a:cs typeface="Arial" panose="020B0604020202020204" pitchFamily="34" charset="0"/>
              </a:rPr>
              <a:t>Colossians 2:9</a:t>
            </a:r>
            <a:endParaRPr lang="en-US" sz="2400" b="1" dirty="0">
              <a:solidFill>
                <a:schemeClr val="bg1"/>
              </a:solidFill>
              <a:effectLst>
                <a:outerShdw blurRad="38100" dist="38100" dir="2700000" algn="tl">
                  <a:srgbClr val="000000">
                    <a:alpha val="43137"/>
                  </a:srgbClr>
                </a:outerShdw>
              </a:effectLst>
              <a:latin typeface="Segoe UI" panose="020B0502040204020203" pitchFamily="34" charset="0"/>
              <a:cs typeface="Arial" panose="020B0604020202020204" pitchFamily="34"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6331" y="4637904"/>
            <a:ext cx="3371338" cy="1594992"/>
          </a:xfrm>
          <a:prstGeom prst="rect">
            <a:avLst/>
          </a:prstGeom>
          <a:ln>
            <a:noFill/>
          </a:ln>
          <a:effectLst>
            <a:softEdge rad="112500"/>
          </a:effectLst>
        </p:spPr>
      </p:pic>
    </p:spTree>
    <p:extLst>
      <p:ext uri="{BB962C8B-B14F-4D97-AF65-F5344CB8AC3E}">
        <p14:creationId xmlns:p14="http://schemas.microsoft.com/office/powerpoint/2010/main" val="848004608"/>
      </p:ext>
    </p:extLst>
  </p:cSld>
  <p:clrMapOvr>
    <a:masterClrMapping/>
  </p:clrMapOvr>
  <mc:AlternateContent xmlns:mc="http://schemas.openxmlformats.org/markup-compatibility/2006" xmlns:p14="http://schemas.microsoft.com/office/powerpoint/2010/main">
    <mc:Choice Requires="p14">
      <p:transition spd="slow" p14:dur="175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par>
                                <p:cTn id="15" presetID="53" presetClass="entr" presetSubtype="16"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theme/theme1.xml><?xml version="1.0" encoding="utf-8"?>
<a:theme xmlns:a="http://schemas.openxmlformats.org/drawingml/2006/main" name="Richie - Gisha Widescree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ichie - Gisha Widescreen" id="{A6C6C9B6-0A8A-41AA-AEBD-A99AD7C55EFA}" vid="{6A2DF183-94B3-4514-8C8B-D9A805BA85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Richie - Gisha Widescreen</Template>
  <TotalTime>296</TotalTime>
  <Words>647</Words>
  <Application>Microsoft Office PowerPoint</Application>
  <PresentationFormat>On-screen Show (4:3)</PresentationFormat>
  <Paragraphs>72</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Segoe UI</vt:lpstr>
      <vt:lpstr>Segoe UI Semibold</vt:lpstr>
      <vt:lpstr>Richie - Gisha Widescreen</vt:lpstr>
      <vt:lpstr>The Deity of Christ (3)</vt:lpstr>
      <vt:lpstr>The Deity of Christ</vt:lpstr>
      <vt:lpstr>Just an Ordinary Man</vt:lpstr>
      <vt:lpstr>The Attribute – “Power”</vt:lpstr>
      <vt:lpstr>“God” of the Kenotic Theory</vt:lpstr>
      <vt:lpstr>Philippians 2:5-8</vt:lpstr>
      <vt:lpstr>Hebrews 4:15</vt:lpstr>
      <vt:lpstr>The Temptation of Jesus</vt:lpstr>
      <vt:lpstr>The Temptation of Jesus</vt:lpstr>
      <vt:lpstr>The Temptation of Jesus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Deity of Christ (1)</dc:title>
  <dc:creator>Richie Thetford</dc:creator>
  <cp:lastModifiedBy>Richard Thetford</cp:lastModifiedBy>
  <cp:revision>37</cp:revision>
  <dcterms:created xsi:type="dcterms:W3CDTF">2015-06-11T03:57:07Z</dcterms:created>
  <dcterms:modified xsi:type="dcterms:W3CDTF">2015-10-16T21:20:19Z</dcterms:modified>
</cp:coreProperties>
</file>