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57"/>
    <a:srgbClr val="D60093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3FB53-B590-44A7-A6B6-A1AB3ED39400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CE876-5E72-43DB-9780-69BA2D946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38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Myriad Web Pro" pitchFamily="34" charset="0"/>
              </a:rPr>
              <a:t>When they heard these things they became silent; and they glorified God, saying, “Then God has also granted to the Gentiles repentance to life.”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Myriad Web Pro" pitchFamily="34" charset="0"/>
              </a:rPr>
              <a:t>Acts 11:18</a:t>
            </a:r>
            <a:endParaRPr lang="en-US" b="1" dirty="0">
              <a:solidFill>
                <a:schemeClr val="tx1"/>
              </a:solidFill>
              <a:latin typeface="Myriad Web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Ribbon 6"/>
          <p:cNvSpPr/>
          <p:nvPr/>
        </p:nvSpPr>
        <p:spPr>
          <a:xfrm>
            <a:off x="381000" y="609600"/>
            <a:ext cx="8382000" cy="2819400"/>
          </a:xfrm>
          <a:prstGeom prst="ribbon">
            <a:avLst/>
          </a:prstGeom>
          <a:solidFill>
            <a:srgbClr val="7E00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90800" y="1066800"/>
            <a:ext cx="396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David’s Sin and Repentance</a:t>
            </a:r>
            <a:endParaRPr lang="en-US" sz="4800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287963"/>
          </a:xfrm>
        </p:spPr>
        <p:txBody>
          <a:bodyPr/>
          <a:lstStyle/>
          <a:p>
            <a:r>
              <a:rPr lang="en-US" dirty="0" smtClean="0">
                <a:latin typeface="Myriad Web Pro" pitchFamily="34" charset="0"/>
              </a:rPr>
              <a:t>David’s Sin revealed in 2 Samuel 11-12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Commits adultery with Bathsheba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Leads to more sin</a:t>
            </a:r>
          </a:p>
          <a:p>
            <a:r>
              <a:rPr lang="en-US" dirty="0" smtClean="0">
                <a:latin typeface="Myriad Web Pro" pitchFamily="34" charset="0"/>
              </a:rPr>
              <a:t>David admits his sin</a:t>
            </a:r>
          </a:p>
          <a:p>
            <a:endParaRPr lang="en-US" dirty="0">
              <a:latin typeface="Myriad Web Pro" pitchFamily="34" charset="0"/>
            </a:endParaRPr>
          </a:p>
          <a:p>
            <a:endParaRPr lang="en-US" dirty="0" smtClean="0">
              <a:latin typeface="Myriad Web Pro" pitchFamily="34" charset="0"/>
            </a:endParaRPr>
          </a:p>
          <a:p>
            <a:r>
              <a:rPr lang="en-US" dirty="0" smtClean="0">
                <a:latin typeface="Myriad Web Pro" pitchFamily="34" charset="0"/>
              </a:rPr>
              <a:t>David’s humbleness provides a good illustration of the attitude we should have toward sin</a:t>
            </a:r>
            <a:endParaRPr lang="en-US" dirty="0">
              <a:latin typeface="Myriad Web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Ribbon 5"/>
          <p:cNvSpPr/>
          <p:nvPr/>
        </p:nvSpPr>
        <p:spPr>
          <a:xfrm>
            <a:off x="381000" y="76200"/>
            <a:ext cx="8382000" cy="990600"/>
          </a:xfrm>
          <a:prstGeom prst="ribbon">
            <a:avLst/>
          </a:prstGeom>
          <a:solidFill>
            <a:srgbClr val="7E00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838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The Sin of David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3505200"/>
            <a:ext cx="8229600" cy="990600"/>
          </a:xfrm>
          <a:prstGeom prst="roundRect">
            <a:avLst/>
          </a:prstGeom>
          <a:solidFill>
            <a:schemeClr val="tx1"/>
          </a:solidFill>
          <a:ln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3581400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 smtClean="0">
                <a:solidFill>
                  <a:schemeClr val="bg1"/>
                </a:solidFill>
                <a:latin typeface="Myriad Web Pro" pitchFamily="34" charset="0"/>
              </a:rPr>
              <a:t>“I have sinned against the Lord”</a:t>
            </a:r>
            <a:endParaRPr lang="en-US" sz="4400" i="1" dirty="0">
              <a:solidFill>
                <a:schemeClr val="bg1"/>
              </a:solidFill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Myriad Web Pro" pitchFamily="34" charset="0"/>
              </a:rPr>
              <a:t>Bathsheba also at fault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Immodesty is sinful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1 Timothy 2:8-10</a:t>
            </a:r>
          </a:p>
          <a:p>
            <a:r>
              <a:rPr lang="en-US" dirty="0" smtClean="0">
                <a:latin typeface="Myriad Web Pro" pitchFamily="34" charset="0"/>
              </a:rPr>
              <a:t>Others not so penitent of their sins: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Adam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Genesis 3:12-13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Aaron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Exodus 32:21-24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King Saul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1 Samuel 15:13-15</a:t>
            </a:r>
          </a:p>
          <a:p>
            <a:pPr lvl="2"/>
            <a:endParaRPr lang="en-US" dirty="0">
              <a:latin typeface="Myriad Web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Ribbon 5"/>
          <p:cNvSpPr/>
          <p:nvPr/>
        </p:nvSpPr>
        <p:spPr>
          <a:xfrm>
            <a:off x="381000" y="76200"/>
            <a:ext cx="8382000" cy="990600"/>
          </a:xfrm>
          <a:prstGeom prst="ribbon">
            <a:avLst/>
          </a:prstGeom>
          <a:solidFill>
            <a:srgbClr val="7E00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8382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Didn’t Try to Shift Blame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382000" cy="5440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Many try to excuse their sin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Defend themselves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Blame sin on others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2 Corinthians 5:10</a:t>
            </a:r>
          </a:p>
          <a:p>
            <a:r>
              <a:rPr lang="en-US" dirty="0" smtClean="0">
                <a:latin typeface="Myriad Web Pro" pitchFamily="34" charset="0"/>
              </a:rPr>
              <a:t>God will continue to punish the unrepentant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David felt the consequences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Adam, Aaron, Saul were still punished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Everyone who sins and are unrepentant will be punished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Romans 2:4-6</a:t>
            </a:r>
            <a:endParaRPr lang="en-US" sz="2800" dirty="0">
              <a:solidFill>
                <a:srgbClr val="C00000"/>
              </a:solidFill>
              <a:latin typeface="Myriad Web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Ribbon 5"/>
          <p:cNvSpPr/>
          <p:nvPr/>
        </p:nvSpPr>
        <p:spPr>
          <a:xfrm>
            <a:off x="381000" y="76200"/>
            <a:ext cx="8382000" cy="990600"/>
          </a:xfrm>
          <a:prstGeom prst="ribbon">
            <a:avLst/>
          </a:prstGeom>
          <a:solidFill>
            <a:srgbClr val="7E00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8382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Didn’t Try to Shift Blame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382000" cy="5440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David knew he sinned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Psalms 51:3-4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1 Corinthians 6:18</a:t>
            </a:r>
          </a:p>
          <a:p>
            <a:r>
              <a:rPr lang="en-US" sz="3200" dirty="0" smtClean="0">
                <a:latin typeface="Myriad Web Pro" pitchFamily="34" charset="0"/>
              </a:rPr>
              <a:t>Many today are reluctant to admit sin</a:t>
            </a:r>
          </a:p>
          <a:p>
            <a:r>
              <a:rPr lang="en-US" sz="3200" dirty="0" smtClean="0">
                <a:latin typeface="Myriad Web Pro" pitchFamily="34" charset="0"/>
              </a:rPr>
              <a:t>A violation of God’s law is sin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1 John 3:4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We will be held accountable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Sin separates us from God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Isaiah 59:2; Romans 6:23; James 1:15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Ribbon 5"/>
          <p:cNvSpPr/>
          <p:nvPr/>
        </p:nvSpPr>
        <p:spPr>
          <a:xfrm>
            <a:off x="381000" y="76200"/>
            <a:ext cx="8382000" cy="1143000"/>
          </a:xfrm>
          <a:prstGeom prst="ribbon">
            <a:avLst/>
          </a:prstGeom>
          <a:solidFill>
            <a:srgbClr val="7E00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Acknowledged</a:t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Reality of Sin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David appealed to God’s mercy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Psalms 51:1-2</a:t>
            </a:r>
          </a:p>
          <a:p>
            <a:r>
              <a:rPr lang="en-US" dirty="0" smtClean="0">
                <a:latin typeface="Myriad Web Pro" pitchFamily="34" charset="0"/>
              </a:rPr>
              <a:t>God promises mercy to those who repent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Psalms 86:5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Isaiah 55:7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Micah 7:18-19</a:t>
            </a:r>
          </a:p>
          <a:p>
            <a:r>
              <a:rPr lang="en-US" dirty="0" smtClean="0">
                <a:latin typeface="Myriad Web Pro" pitchFamily="34" charset="0"/>
              </a:rPr>
              <a:t>David had genuine, godly sorrow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2 Corinthians 7:10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Ribbon 5"/>
          <p:cNvSpPr/>
          <p:nvPr/>
        </p:nvSpPr>
        <p:spPr>
          <a:xfrm>
            <a:off x="381000" y="76200"/>
            <a:ext cx="8382000" cy="1143000"/>
          </a:xfrm>
          <a:prstGeom prst="ribbon">
            <a:avLst/>
          </a:prstGeom>
          <a:solidFill>
            <a:srgbClr val="7E00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Godly Sorrow</a:t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Leads to Repentance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3400" y="5715000"/>
            <a:ext cx="8077200" cy="609600"/>
          </a:xfrm>
          <a:prstGeom prst="roundRect">
            <a:avLst/>
          </a:prstGeom>
          <a:solidFill>
            <a:schemeClr val="tx1"/>
          </a:solidFill>
          <a:ln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5791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yriad Web Pro" pitchFamily="34" charset="0"/>
              </a:rPr>
              <a:t>The heart that will not repent is an abomination to God!</a:t>
            </a:r>
            <a:endParaRPr lang="en-US" sz="2400" b="1" dirty="0">
              <a:solidFill>
                <a:schemeClr val="bg1"/>
              </a:solidFill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David repented and became great in his service to God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Psalms 51:12-13</a:t>
            </a:r>
          </a:p>
          <a:p>
            <a:r>
              <a:rPr lang="en-US" dirty="0" smtClean="0">
                <a:latin typeface="Myriad Web Pro" pitchFamily="34" charset="0"/>
              </a:rPr>
              <a:t>We need to have genuine godly sorrow for sin and a desire to conform to God’s will</a:t>
            </a:r>
          </a:p>
          <a:p>
            <a:r>
              <a:rPr lang="en-US" dirty="0" smtClean="0">
                <a:latin typeface="Myriad Web Pro" pitchFamily="34" charset="0"/>
              </a:rPr>
              <a:t>Must do works showing we have repented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Acts 26:19-20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Ribbon 5"/>
          <p:cNvSpPr/>
          <p:nvPr/>
        </p:nvSpPr>
        <p:spPr>
          <a:xfrm>
            <a:off x="381000" y="76200"/>
            <a:ext cx="8382000" cy="1143000"/>
          </a:xfrm>
          <a:prstGeom prst="ribbon">
            <a:avLst/>
          </a:prstGeom>
          <a:solidFill>
            <a:srgbClr val="7E00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Brought Forth Fruits</a:t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Worthy of Repentance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382000" cy="5059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God will readily forgive the contrite heart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Psalms 32:5</a:t>
            </a:r>
          </a:p>
          <a:p>
            <a:r>
              <a:rPr lang="en-US" dirty="0" smtClean="0">
                <a:latin typeface="Myriad Web Pro" pitchFamily="34" charset="0"/>
              </a:rPr>
              <a:t>Prodigal Son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Luke 15:20-24</a:t>
            </a:r>
          </a:p>
          <a:p>
            <a:pPr lvl="1"/>
            <a:r>
              <a:rPr lang="en-US" sz="3000" dirty="0" smtClean="0">
                <a:solidFill>
                  <a:srgbClr val="7E0057"/>
                </a:solidFill>
                <a:latin typeface="Myriad Web Pro" pitchFamily="34" charset="0"/>
              </a:rPr>
              <a:t>The Father represents God in the parable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Psalms 86:5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2 Peter 3:9</a:t>
            </a:r>
          </a:p>
          <a:p>
            <a:r>
              <a:rPr lang="en-US" dirty="0" smtClean="0">
                <a:latin typeface="Myriad Web Pro" pitchFamily="34" charset="0"/>
              </a:rPr>
              <a:t>God is faithful and just to forgive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1 John 1:9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Ribbon 5"/>
          <p:cNvSpPr/>
          <p:nvPr/>
        </p:nvSpPr>
        <p:spPr>
          <a:xfrm>
            <a:off x="381000" y="76200"/>
            <a:ext cx="8382000" cy="1143000"/>
          </a:xfrm>
          <a:prstGeom prst="ribbon">
            <a:avLst/>
          </a:prstGeom>
          <a:solidFill>
            <a:srgbClr val="7E00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David Was Forgiven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191000"/>
            <a:ext cx="7924800" cy="1981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He who covers his sins will not prosper, But whoever confesses and forsakes them will have mercy.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Ribbon 6"/>
          <p:cNvSpPr/>
          <p:nvPr/>
        </p:nvSpPr>
        <p:spPr>
          <a:xfrm>
            <a:off x="381000" y="1905000"/>
            <a:ext cx="8382000" cy="2057400"/>
          </a:xfrm>
          <a:prstGeom prst="ribbon">
            <a:avLst/>
          </a:prstGeom>
          <a:solidFill>
            <a:srgbClr val="7E00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90800" y="231654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Proverbs 28:13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2367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Myriad Web Pro" pitchFamily="34" charset="0"/>
              </a:rPr>
              <a:t>When we humble ourselves before God, He is faithful and just to </a:t>
            </a:r>
            <a:r>
              <a:rPr lang="en-US" sz="3600" b="1" dirty="0" smtClean="0">
                <a:latin typeface="Myriad Web Pro" pitchFamily="34" charset="0"/>
              </a:rPr>
              <a:t>forgive</a:t>
            </a:r>
            <a:r>
              <a:rPr lang="en-US" sz="3600" dirty="0" smtClean="0">
                <a:latin typeface="Myriad Web Pro" pitchFamily="34" charset="0"/>
              </a:rPr>
              <a:t> our sin</a:t>
            </a:r>
            <a:endParaRPr lang="en-US" sz="3600" dirty="0"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368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The Sin of David</vt:lpstr>
      <vt:lpstr>Didn’t Try to Shift Blame</vt:lpstr>
      <vt:lpstr>Didn’t Try to Shift Blame</vt:lpstr>
      <vt:lpstr>Acknowledged Reality of Sin</vt:lpstr>
      <vt:lpstr>Godly Sorrow Leads to Repentance</vt:lpstr>
      <vt:lpstr>Brought Forth Fruits Worthy of Repentance</vt:lpstr>
      <vt:lpstr>David Was Forgiven</vt:lpstr>
      <vt:lpstr>Slide 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13</cp:revision>
  <dcterms:created xsi:type="dcterms:W3CDTF">2012-05-16T19:52:45Z</dcterms:created>
  <dcterms:modified xsi:type="dcterms:W3CDTF">2012-06-09T19:43:08Z</dcterms:modified>
</cp:coreProperties>
</file>