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NimbusSanL" panose="00000500000000000000" pitchFamily="50" charset="0"/>
              </a:defRPr>
            </a:lvl1pPr>
          </a:lstStyle>
          <a:p>
            <a:fld id="{47A00C98-2F40-4CF5-A22B-617360644090}" type="datetimeFigureOut">
              <a:rPr lang="en-US" smtClean="0"/>
              <a:pPr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imbusSanL" panose="00000500000000000000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NimbusSanL" panose="00000500000000000000" pitchFamily="50" charset="0"/>
              </a:defRPr>
            </a:lvl1pPr>
          </a:lstStyle>
          <a:p>
            <a:fld id="{6A52B1E7-5FC3-4C4B-A2C9-451E2E35A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NimbusSanL" panose="00000500000000000000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NimbusSanL" panose="00000500000000000000" pitchFamily="50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NimbusSanL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NimbusSanL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NimbusSanL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NimbusSanL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lay 3"/>
          <p:cNvSpPr/>
          <p:nvPr/>
        </p:nvSpPr>
        <p:spPr>
          <a:xfrm rot="5400000">
            <a:off x="4267200" y="-3962400"/>
            <a:ext cx="36576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873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  <a:t>The Courage of Ananias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86200"/>
            <a:ext cx="8229600" cy="17526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NimbusSanL" panose="00000500000000000000" pitchFamily="50" charset="0"/>
              </a:rPr>
              <a:t>Courage:</a:t>
            </a:r>
            <a:r>
              <a:rPr lang="en-US" sz="3600" dirty="0">
                <a:solidFill>
                  <a:schemeClr val="tx1"/>
                </a:solidFill>
                <a:latin typeface="NimbusSanL" panose="00000500000000000000" pitchFamily="50" charset="0"/>
              </a:rPr>
              <a:t> “mental or moral strength</a:t>
            </a:r>
            <a:br>
              <a:rPr lang="en-US" sz="3600" dirty="0">
                <a:solidFill>
                  <a:schemeClr val="tx1"/>
                </a:solidFill>
                <a:latin typeface="NimbusSanL" panose="00000500000000000000" pitchFamily="50" charset="0"/>
              </a:rPr>
            </a:br>
            <a:r>
              <a:rPr lang="en-US" sz="3600" dirty="0">
                <a:solidFill>
                  <a:schemeClr val="tx1"/>
                </a:solidFill>
                <a:latin typeface="NimbusSanL" panose="00000500000000000000" pitchFamily="50" charset="0"/>
              </a:rPr>
              <a:t>to venture, persevere, and withstand danger, fear or difficulty” </a:t>
            </a:r>
            <a:r>
              <a:rPr lang="en-US" sz="2800" dirty="0">
                <a:solidFill>
                  <a:schemeClr val="tx1"/>
                </a:solidFill>
                <a:latin typeface="NimbusSanL" panose="00000500000000000000" pitchFamily="50" charset="0"/>
              </a:rPr>
              <a:t>(Webster)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elay 7"/>
          <p:cNvSpPr/>
          <p:nvPr/>
        </p:nvSpPr>
        <p:spPr>
          <a:xfrm rot="5400000">
            <a:off x="5372100" y="-3543300"/>
            <a:ext cx="1447800" cy="8534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Courage of Ananias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4572000"/>
          </a:xfrm>
        </p:spPr>
        <p:txBody>
          <a:bodyPr/>
          <a:lstStyle/>
          <a:p>
            <a:r>
              <a:rPr lang="en-US" b="1" dirty="0"/>
              <a:t>Moses challenged the children of Israel to have courage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Deuteronomy 31:6</a:t>
            </a:r>
          </a:p>
          <a:p>
            <a:r>
              <a:rPr lang="en-US" b="1" dirty="0"/>
              <a:t>God reminded Joshua to have courage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Joshua 1:6-7</a:t>
            </a:r>
          </a:p>
          <a:p>
            <a:r>
              <a:rPr lang="en-US" b="1" dirty="0"/>
              <a:t>The courage of Ananias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Acts 9:10-22</a:t>
            </a:r>
          </a:p>
        </p:txBody>
      </p:sp>
      <p:pic>
        <p:nvPicPr>
          <p:cNvPr id="9" name="Picture 8" descr="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4800" y="3864293"/>
            <a:ext cx="3962400" cy="239934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EE5460A-8443-42C8-A0F2-3E15771D0CBC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A458CD-306E-4927-BB15-E7B31CD5DFD1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0F8E2B-F590-4295-856A-521E4409D5AC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293CD9-B87E-42F3-8FA6-30226EB736DC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elay 7"/>
          <p:cNvSpPr/>
          <p:nvPr/>
        </p:nvSpPr>
        <p:spPr>
          <a:xfrm rot="5400000">
            <a:off x="5391150" y="-5086350"/>
            <a:ext cx="1447800" cy="116205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Courage Caused Him to Be Ready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/>
              <a:t>His answer “Here I am, Lord.”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1 Samuel 3:10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Isaiah 6:8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Hebrews 11:8</a:t>
            </a:r>
          </a:p>
          <a:p>
            <a:r>
              <a:rPr lang="en-US" b="1" dirty="0"/>
              <a:t>Our courage must cause us to be ready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Romans 1:15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1 Peter 3:15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Galatians 6:10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838700" y="1066800"/>
            <a:ext cx="2514600" cy="609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1066801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NimbusSanL" panose="00000500000000000000" pitchFamily="50" charset="0"/>
              </a:rPr>
              <a:t>Acts 9:10</a:t>
            </a:r>
          </a:p>
        </p:txBody>
      </p:sp>
      <p:pic>
        <p:nvPicPr>
          <p:cNvPr id="12" name="Picture 11" descr="godwin_bible4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40484" y="1828800"/>
            <a:ext cx="3184816" cy="2077054"/>
          </a:xfrm>
          <a:prstGeom prst="rect">
            <a:avLst/>
          </a:prstGeom>
        </p:spPr>
      </p:pic>
      <p:pic>
        <p:nvPicPr>
          <p:cNvPr id="13" name="Picture 12" descr="Bible-Rea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40484" y="4185954"/>
            <a:ext cx="3184816" cy="211562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F301168-61EB-4D58-A585-3DAB2508197F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D8B589-E073-4A5C-A98F-E631EBC75F83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9360E4-9EF1-47B5-9438-9551FDA85C9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E17349-3B1B-4B3A-A26A-7224091636F0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elay 7"/>
          <p:cNvSpPr/>
          <p:nvPr/>
        </p:nvSpPr>
        <p:spPr>
          <a:xfrm rot="5400000">
            <a:off x="5219700" y="-4914900"/>
            <a:ext cx="17526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Courage Caused Him to Go Where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Normally Would Not Have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1"/>
            <a:ext cx="8229600" cy="4221163"/>
          </a:xfrm>
        </p:spPr>
        <p:txBody>
          <a:bodyPr>
            <a:normAutofit/>
          </a:bodyPr>
          <a:lstStyle/>
          <a:p>
            <a:r>
              <a:rPr lang="en-US" b="1" dirty="0"/>
              <a:t>We are human – but we need to strive to develop courage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2 Timothy 1:7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43450" y="1371600"/>
            <a:ext cx="2705100" cy="609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371601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NimbusSanL" panose="00000500000000000000" pitchFamily="50" charset="0"/>
              </a:rPr>
              <a:t>Acts 9:11-12</a:t>
            </a:r>
          </a:p>
        </p:txBody>
      </p:sp>
      <p:pic>
        <p:nvPicPr>
          <p:cNvPr id="12" name="Picture 11" descr="200215818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2534682"/>
            <a:ext cx="3317793" cy="3762169"/>
          </a:xfrm>
          <a:prstGeom prst="rect">
            <a:avLst/>
          </a:prstGeom>
        </p:spPr>
      </p:pic>
      <p:pic>
        <p:nvPicPr>
          <p:cNvPr id="13" name="Picture 12" descr="biblestu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22594" y="3616164"/>
            <a:ext cx="4876799" cy="272008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51534CC-606F-4709-BA4A-2D8473734FC8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C6D173-114F-448D-B8CB-422D218AC84D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0EEC48-4957-4FAC-8D93-47DD61DC0CE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D136B7-D0B2-41FE-8F0B-B78CAC7673AC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10210800" cy="4221163"/>
          </a:xfrm>
        </p:spPr>
        <p:txBody>
          <a:bodyPr>
            <a:normAutofit/>
          </a:bodyPr>
          <a:lstStyle/>
          <a:p>
            <a:r>
              <a:rPr lang="en-US" b="1" dirty="0"/>
              <a:t>Trying to make sure he was following the right course of action</a:t>
            </a:r>
          </a:p>
          <a:p>
            <a:r>
              <a:rPr lang="en-US" b="1" dirty="0"/>
              <a:t>We need to be realistic with our courage today</a:t>
            </a:r>
          </a:p>
          <a:p>
            <a:pPr lvl="1"/>
            <a:r>
              <a:rPr lang="en-US" sz="3000" dirty="0"/>
              <a:t>Must be willing to do whatever is needed, following the right course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13" name="Flowchart: Delay 12"/>
          <p:cNvSpPr/>
          <p:nvPr/>
        </p:nvSpPr>
        <p:spPr>
          <a:xfrm rot="5400000">
            <a:off x="5372100" y="-5067300"/>
            <a:ext cx="14478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Courage Caused Him to Be Realistic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81550" y="1066800"/>
            <a:ext cx="2628900" cy="609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600" y="1066801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NimbusSanL" panose="00000500000000000000" pitchFamily="50" charset="0"/>
              </a:rPr>
              <a:t>Acts 9:13-14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8508AF-2377-454B-91C5-A2E25FED40A5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970392-800B-4853-B82E-53D0FFE92979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58B02D-360D-40E9-83B2-73BA8FC8E46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60905C-C067-4BEE-92F8-B6BFB2803B9F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11353800" cy="4221163"/>
          </a:xfrm>
        </p:spPr>
        <p:txBody>
          <a:bodyPr>
            <a:normAutofit/>
          </a:bodyPr>
          <a:lstStyle/>
          <a:p>
            <a:r>
              <a:rPr lang="en-US" b="1" dirty="0"/>
              <a:t>Ready to do what was needed</a:t>
            </a:r>
          </a:p>
          <a:p>
            <a:r>
              <a:rPr lang="en-US" b="1" dirty="0"/>
              <a:t>The Lord often has a higher purpose for us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Isaiah 55:8-11</a:t>
            </a:r>
          </a:p>
          <a:p>
            <a:r>
              <a:rPr lang="en-US" b="1" dirty="0"/>
              <a:t>Study the Bible to be able to make righteous judgments</a:t>
            </a:r>
          </a:p>
          <a:p>
            <a:r>
              <a:rPr lang="en-US" b="1" dirty="0"/>
              <a:t>Took courage for Ananias to go to Saul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Acts 9:17</a:t>
            </a:r>
          </a:p>
        </p:txBody>
      </p:sp>
      <p:sp>
        <p:nvSpPr>
          <p:cNvPr id="13" name="Flowchart: Delay 12"/>
          <p:cNvSpPr/>
          <p:nvPr/>
        </p:nvSpPr>
        <p:spPr>
          <a:xfrm rot="5400000">
            <a:off x="5372100" y="-5067300"/>
            <a:ext cx="14478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143000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Caused Him to Be Receptive to the Word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81550" y="1066800"/>
            <a:ext cx="2628900" cy="609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600" y="1066801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NimbusSanL" panose="00000500000000000000" pitchFamily="50" charset="0"/>
              </a:rPr>
              <a:t>Acts 9:15-17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E959C2-6F55-4C7A-99E7-9C079FE88042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592F55-6D98-4FE3-8667-CC13F2ECBEC6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81A449-EDE3-4AEB-A101-AEB4AE40D9C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054AD8-EEF3-499F-B0FD-6D5232437D31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10363200" cy="4221163"/>
          </a:xfrm>
        </p:spPr>
        <p:txBody>
          <a:bodyPr>
            <a:normAutofit/>
          </a:bodyPr>
          <a:lstStyle/>
          <a:p>
            <a:r>
              <a:rPr lang="en-US" b="1" dirty="0"/>
              <a:t>What if Ananias had been afraid to say what Paul needed to hear?</a:t>
            </a:r>
          </a:p>
          <a:p>
            <a:r>
              <a:rPr lang="en-US" b="1" dirty="0"/>
              <a:t>We never know whom the person we convert will convert</a:t>
            </a:r>
          </a:p>
          <a:p>
            <a:r>
              <a:rPr lang="en-US" b="1" dirty="0"/>
              <a:t>We must obey Matthew 13 and sow the seed of the kingdom!</a:t>
            </a:r>
            <a:endParaRPr lang="en-US" dirty="0"/>
          </a:p>
        </p:txBody>
      </p:sp>
      <p:sp>
        <p:nvSpPr>
          <p:cNvPr id="13" name="Flowchart: Delay 12"/>
          <p:cNvSpPr/>
          <p:nvPr/>
        </p:nvSpPr>
        <p:spPr>
          <a:xfrm rot="5400000">
            <a:off x="5372100" y="-5067300"/>
            <a:ext cx="14478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Courage Helped Cause Great Results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43450" y="1066800"/>
            <a:ext cx="2705100" cy="609600"/>
          </a:xfrm>
          <a:prstGeom prst="round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600" y="1066801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NimbusSanL" panose="00000500000000000000" pitchFamily="50" charset="0"/>
              </a:rPr>
              <a:t>Acts 9:18-22</a:t>
            </a:r>
          </a:p>
        </p:txBody>
      </p:sp>
      <p:pic>
        <p:nvPicPr>
          <p:cNvPr id="11" name="Picture 10" descr="frontcen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55304" y="4419600"/>
            <a:ext cx="3225800" cy="185896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F37AADB-8943-44C2-93DA-103B9C544FEB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E82B87-E05E-4A92-ABFC-4D3190E66DC6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88BCD5-F51D-4842-BA6F-12D2EE8E9BE5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76BACC-1A64-4B28-9304-234F791C31C0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9601200" cy="1828800"/>
          </a:xfrm>
        </p:spPr>
        <p:txBody>
          <a:bodyPr>
            <a:normAutofit/>
          </a:bodyPr>
          <a:lstStyle/>
          <a:p>
            <a:r>
              <a:rPr lang="en-US" b="1" dirty="0"/>
              <a:t>In Ananias we can see the kind of courage that pleases God</a:t>
            </a:r>
          </a:p>
          <a:p>
            <a:r>
              <a:rPr lang="en-US" b="1" dirty="0"/>
              <a:t>We need patience, tact – and courage!</a:t>
            </a:r>
            <a:endParaRPr lang="en-US" dirty="0"/>
          </a:p>
        </p:txBody>
      </p:sp>
      <p:sp>
        <p:nvSpPr>
          <p:cNvPr id="13" name="Flowchart: Delay 12"/>
          <p:cNvSpPr/>
          <p:nvPr/>
        </p:nvSpPr>
        <p:spPr>
          <a:xfrm rot="5400000">
            <a:off x="5372100" y="-5067300"/>
            <a:ext cx="1447800" cy="11582400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1430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11" name="Flowchart: Delay 10"/>
          <p:cNvSpPr/>
          <p:nvPr/>
        </p:nvSpPr>
        <p:spPr>
          <a:xfrm rot="16200000">
            <a:off x="4724402" y="-762001"/>
            <a:ext cx="2743200" cy="11582401"/>
          </a:xfrm>
          <a:prstGeom prst="flowChartDelay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797" y="4341674"/>
            <a:ext cx="11582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  <a:t>It takes courage to break away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  <a:t>from whatever it is that is keeping us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mbusSanL" panose="00000500000000000000" pitchFamily="50" charset="0"/>
              </a:rPr>
              <a:t>from living for, and serving Christ!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26C575-F059-4B44-B668-079676CEE980}"/>
              </a:ext>
            </a:extLst>
          </p:cNvPr>
          <p:cNvSpPr/>
          <p:nvPr/>
        </p:nvSpPr>
        <p:spPr>
          <a:xfrm>
            <a:off x="1203960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8C1554-4FDD-42D1-A836-48FD893EC270}"/>
              </a:ext>
            </a:extLst>
          </p:cNvPr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94364A-07FD-41E5-9905-07C01DCD1FC6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NimbusSanL" panose="00000500000000000000" pitchFamily="50" charset="0"/>
              </a:rPr>
              <a:t>Richie Thetford							 		          www.thetfordcountry.com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25F6C9-7C2D-4126-A5B4-E7B128811DC0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imbusSanL" panose="00000500000000000000" pitchFamily="50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282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NimbusSanL</vt:lpstr>
      <vt:lpstr>Office Theme</vt:lpstr>
      <vt:lpstr>The Courage of Ananias</vt:lpstr>
      <vt:lpstr>The Courage of Ananias</vt:lpstr>
      <vt:lpstr>His Courage Caused Him to Be Ready</vt:lpstr>
      <vt:lpstr>His Courage Caused Him to Go Where He Normally Would Not Have</vt:lpstr>
      <vt:lpstr>His Courage Caused Him to Be Realistic</vt:lpstr>
      <vt:lpstr>Caused Him to Be Receptive to the Word</vt:lpstr>
      <vt:lpstr>Courage Helped Cause Great Results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Courage of Ananias</dc:title>
  <dc:creator>Richard Thetford</dc:creator>
  <cp:lastModifiedBy>Richard Thetford</cp:lastModifiedBy>
  <cp:revision>15</cp:revision>
  <dcterms:created xsi:type="dcterms:W3CDTF">2012-08-23T00:01:16Z</dcterms:created>
  <dcterms:modified xsi:type="dcterms:W3CDTF">2018-06-10T22:48:40Z</dcterms:modified>
</cp:coreProperties>
</file>