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F3B8-E7CE-465C-A987-6D4CF1DCDA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CE96-BFBC-4EE3-8D79-C0C59B5B9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3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3F3B8-E7CE-465C-A987-6D4CF1DCDA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CE96-BFBC-4EE3-8D79-C0C59B5B96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40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CBC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3F3B8-E7CE-465C-A987-6D4CF1DCDABC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8CE96-BFBC-4EE3-8D79-C0C59B5B96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1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switch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148" y="2362200"/>
            <a:ext cx="11598686" cy="762000"/>
          </a:xfrm>
          <a:solidFill>
            <a:schemeClr val="tx1"/>
          </a:solidFill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b="1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rgbClr val="FF0066"/>
                </a:solidFill>
                <a:latin typeface="Segoe UI" panose="020B0502040204020203" pitchFamily="34" charset="0"/>
              </a:rPr>
              <a:t>James 1:2-8</a:t>
            </a:r>
          </a:p>
        </p:txBody>
      </p:sp>
      <p:sp>
        <p:nvSpPr>
          <p:cNvPr id="4" name="Rectangle 3"/>
          <p:cNvSpPr/>
          <p:nvPr/>
        </p:nvSpPr>
        <p:spPr>
          <a:xfrm>
            <a:off x="-4652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98834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484" y="0"/>
            <a:ext cx="12022150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484" y="6273992"/>
            <a:ext cx="12010516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457200"/>
            <a:ext cx="8229600" cy="19050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38100">
                  <a:solidFill>
                    <a:prstClr val="black"/>
                  </a:solidFill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Count It All Joy!</a:t>
            </a:r>
          </a:p>
        </p:txBody>
      </p:sp>
      <p:pic>
        <p:nvPicPr>
          <p:cNvPr id="11" name="Picture 10" descr="in-one-accord_1_590p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008" y="3255661"/>
            <a:ext cx="4867490" cy="29217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5492795" y="3276601"/>
            <a:ext cx="62757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prstClr val="black"/>
                </a:solidFill>
                <a:latin typeface="Segoe UI" panose="020B0502040204020203" pitchFamily="34" charset="0"/>
              </a:rPr>
              <a:t>Whether we are dealing with trials on the outside or temptations on the inside, it is through faith in God that we </a:t>
            </a:r>
            <a:r>
              <a:rPr lang="en-US" sz="3600" b="1" dirty="0">
                <a:solidFill>
                  <a:prstClr val="black"/>
                </a:solidFill>
                <a:latin typeface="Segoe UI" panose="020B0502040204020203" pitchFamily="34" charset="0"/>
              </a:rPr>
              <a:t>CAN</a:t>
            </a:r>
            <a:r>
              <a:rPr lang="en-US" sz="3600" dirty="0">
                <a:solidFill>
                  <a:prstClr val="black"/>
                </a:solidFill>
                <a:latin typeface="Segoe UI" panose="020B0502040204020203" pitchFamily="34" charset="0"/>
              </a:rPr>
              <a:t> experience victory!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635427-AC99-4C21-94A4-5AEC758B4A83}"/>
              </a:ext>
            </a:extLst>
          </p:cNvPr>
          <p:cNvSpPr txBox="1"/>
          <p:nvPr/>
        </p:nvSpPr>
        <p:spPr>
          <a:xfrm>
            <a:off x="-4652" y="6568324"/>
            <a:ext cx="1220828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65670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148" y="274638"/>
            <a:ext cx="11598686" cy="1143000"/>
          </a:xfrm>
          <a:solidFill>
            <a:schemeClr val="tx1"/>
          </a:solidFill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b="1" dirty="0">
                <a:ln w="6350">
                  <a:solidFill>
                    <a:schemeClr val="bg1"/>
                  </a:solidFill>
                </a:ln>
                <a:solidFill>
                  <a:srgbClr val="FF0066"/>
                </a:solidFill>
                <a:latin typeface="Segoe UI" panose="020B0502040204020203" pitchFamily="34" charset="0"/>
              </a:rPr>
              <a:t>Count It All Joy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789" y="1600201"/>
            <a:ext cx="11156611" cy="4525963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We will fall into various trials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Acts 14:22</a:t>
            </a:r>
          </a:p>
          <a:p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Strong Christians learn to</a:t>
            </a:r>
            <a:b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</a:br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develop an attitude of Joy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Acts 5:41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Philippians 2:17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Peter 1:6</a:t>
            </a:r>
          </a:p>
        </p:txBody>
      </p:sp>
      <p:sp>
        <p:nvSpPr>
          <p:cNvPr id="8" name="Rectangle 7"/>
          <p:cNvSpPr/>
          <p:nvPr/>
        </p:nvSpPr>
        <p:spPr>
          <a:xfrm>
            <a:off x="300148" y="1371599"/>
            <a:ext cx="11598686" cy="46039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9" name="Picture 8" descr="storytellingxsmall300x225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582" y="2163119"/>
            <a:ext cx="5174814" cy="38811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66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8F0F27E-6686-4357-BFFA-40AC9B9D7F40}"/>
              </a:ext>
            </a:extLst>
          </p:cNvPr>
          <p:cNvSpPr/>
          <p:nvPr/>
        </p:nvSpPr>
        <p:spPr>
          <a:xfrm>
            <a:off x="-4652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9C634D-F093-4320-8A41-A1B767B67999}"/>
              </a:ext>
            </a:extLst>
          </p:cNvPr>
          <p:cNvSpPr/>
          <p:nvPr/>
        </p:nvSpPr>
        <p:spPr>
          <a:xfrm>
            <a:off x="11898834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E5C785-57B0-4C84-BD05-5B59C098A543}"/>
              </a:ext>
            </a:extLst>
          </p:cNvPr>
          <p:cNvSpPr/>
          <p:nvPr/>
        </p:nvSpPr>
        <p:spPr>
          <a:xfrm>
            <a:off x="181484" y="0"/>
            <a:ext cx="12022150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099B19-B5BE-4C79-8C3B-0B5332317904}"/>
              </a:ext>
            </a:extLst>
          </p:cNvPr>
          <p:cNvSpPr/>
          <p:nvPr/>
        </p:nvSpPr>
        <p:spPr>
          <a:xfrm>
            <a:off x="181484" y="6273992"/>
            <a:ext cx="12010516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A4C9FF-0C8D-4A4C-98A1-3CA01AF19664}"/>
              </a:ext>
            </a:extLst>
          </p:cNvPr>
          <p:cNvSpPr txBox="1"/>
          <p:nvPr/>
        </p:nvSpPr>
        <p:spPr>
          <a:xfrm>
            <a:off x="-4652" y="6568324"/>
            <a:ext cx="1220828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48805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148" y="274638"/>
            <a:ext cx="11598686" cy="1143000"/>
          </a:xfrm>
          <a:solidFill>
            <a:schemeClr val="tx1"/>
          </a:solidFill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b="1" dirty="0">
                <a:ln w="6350">
                  <a:solidFill>
                    <a:schemeClr val="bg1"/>
                  </a:solidFill>
                </a:ln>
                <a:solidFill>
                  <a:srgbClr val="FF0066"/>
                </a:solidFill>
                <a:latin typeface="Segoe UI" panose="020B0502040204020203" pitchFamily="34" charset="0"/>
              </a:rPr>
              <a:t>Testing Faith – Produces Patience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849" y="1524000"/>
            <a:ext cx="11382302" cy="5029200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Can’t learn to have patience if our faith</a:t>
            </a:r>
            <a:b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</a:br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is never tested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Romans 5:3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Peter 1:7-9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Peter 4:12-13</a:t>
            </a:r>
          </a:p>
          <a:p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Testing our faith works for us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4:17</a:t>
            </a:r>
          </a:p>
          <a:p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Patience builds character</a:t>
            </a: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</a:endParaRPr>
          </a:p>
        </p:txBody>
      </p:sp>
      <p:pic>
        <p:nvPicPr>
          <p:cNvPr id="9" name="Picture 8" descr="BibleStu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8608" y="2027080"/>
            <a:ext cx="3208543" cy="40997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C3D493F-62C6-4AA6-BFFE-28301E2DAD5E}"/>
              </a:ext>
            </a:extLst>
          </p:cNvPr>
          <p:cNvSpPr/>
          <p:nvPr/>
        </p:nvSpPr>
        <p:spPr>
          <a:xfrm>
            <a:off x="300148" y="1371599"/>
            <a:ext cx="11598686" cy="46039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75CABB-457C-4B08-8E75-7002AF32A204}"/>
              </a:ext>
            </a:extLst>
          </p:cNvPr>
          <p:cNvSpPr/>
          <p:nvPr/>
        </p:nvSpPr>
        <p:spPr>
          <a:xfrm>
            <a:off x="-4652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971887-AF8A-4DC5-8C9E-9A4653037EAF}"/>
              </a:ext>
            </a:extLst>
          </p:cNvPr>
          <p:cNvSpPr/>
          <p:nvPr/>
        </p:nvSpPr>
        <p:spPr>
          <a:xfrm>
            <a:off x="11898834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A17B13-5B4D-4141-85C6-4408D5D13A8F}"/>
              </a:ext>
            </a:extLst>
          </p:cNvPr>
          <p:cNvSpPr/>
          <p:nvPr/>
        </p:nvSpPr>
        <p:spPr>
          <a:xfrm>
            <a:off x="181484" y="0"/>
            <a:ext cx="12022150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5D703-B201-432C-ACA9-72903D41DDAF}"/>
              </a:ext>
            </a:extLst>
          </p:cNvPr>
          <p:cNvSpPr/>
          <p:nvPr/>
        </p:nvSpPr>
        <p:spPr>
          <a:xfrm>
            <a:off x="181484" y="6273992"/>
            <a:ext cx="12010516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8E0801-0618-445C-A1FF-998F865DED36}"/>
              </a:ext>
            </a:extLst>
          </p:cNvPr>
          <p:cNvSpPr txBox="1"/>
          <p:nvPr/>
        </p:nvSpPr>
        <p:spPr>
          <a:xfrm>
            <a:off x="-4652" y="6568324"/>
            <a:ext cx="1220828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FC988A-BE9D-4C20-9ECF-39BA432760A3}"/>
              </a:ext>
            </a:extLst>
          </p:cNvPr>
          <p:cNvSpPr txBox="1"/>
          <p:nvPr/>
        </p:nvSpPr>
        <p:spPr>
          <a:xfrm>
            <a:off x="9039296" y="5423579"/>
            <a:ext cx="2415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Romans 5:3-4</a:t>
            </a:r>
          </a:p>
        </p:txBody>
      </p:sp>
    </p:spTree>
    <p:extLst>
      <p:ext uri="{BB962C8B-B14F-4D97-AF65-F5344CB8AC3E}">
        <p14:creationId xmlns:p14="http://schemas.microsoft.com/office/powerpoint/2010/main" val="359864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166" y="274638"/>
            <a:ext cx="11605668" cy="1143000"/>
          </a:xfrm>
          <a:solidFill>
            <a:schemeClr val="tx1"/>
          </a:solidFill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b="1" dirty="0">
                <a:ln w="6350">
                  <a:solidFill>
                    <a:schemeClr val="bg1"/>
                  </a:solidFill>
                </a:ln>
                <a:solidFill>
                  <a:srgbClr val="FF0066"/>
                </a:solidFill>
                <a:latin typeface="Segoe UI" panose="020B0502040204020203" pitchFamily="34" charset="0"/>
              </a:rPr>
              <a:t>The Results of Patience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690" y="1524000"/>
            <a:ext cx="9750110" cy="2971800"/>
          </a:xfrm>
        </p:spPr>
        <p:txBody>
          <a:bodyPr>
            <a:normAutofit lnSpcReduction="10000"/>
          </a:bodyPr>
          <a:lstStyle/>
          <a:p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Trials produce patience</a:t>
            </a:r>
          </a:p>
          <a:p>
            <a:pPr lvl="1"/>
            <a:r>
              <a:rPr lang="en-US" sz="3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Endure trials – Matthew 5:16</a:t>
            </a:r>
          </a:p>
          <a:p>
            <a:r>
              <a:rPr lang="en-US" sz="3400" b="1" dirty="0">
                <a:solidFill>
                  <a:srgbClr val="AC004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Produces spiritual maturity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Matthew 5:48</a:t>
            </a:r>
          </a:p>
          <a:p>
            <a:pPr lvl="1"/>
            <a:r>
              <a:rPr lang="en-US" sz="32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1 Peter 2:2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0690" y="4419600"/>
            <a:ext cx="11270620" cy="1066801"/>
          </a:xfrm>
          <a:prstGeom prst="rect">
            <a:avLst/>
          </a:prstGeom>
          <a:ln w="38100">
            <a:solidFill>
              <a:srgbClr val="FF006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333" y="4514672"/>
            <a:ext cx="1105656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prstClr val="black"/>
                </a:solidFill>
                <a:latin typeface="Segoe UI" panose="020B0502040204020203" pitchFamily="34" charset="0"/>
              </a:rPr>
              <a:t>One that has learned patience is one that has matured, through use, of God’s Word. It does not come to one overnight – it takes effort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5542841"/>
            <a:ext cx="8534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28575">
                  <a:solidFill>
                    <a:prstClr val="black"/>
                  </a:solidFill>
                </a:ln>
                <a:solidFill>
                  <a:srgbClr val="FF0066"/>
                </a:solidFill>
                <a:latin typeface="Segoe UI" panose="020B0502040204020203" pitchFamily="34" charset="0"/>
              </a:rPr>
              <a:t>Hebrews 5:12-14</a:t>
            </a:r>
          </a:p>
        </p:txBody>
      </p:sp>
      <p:pic>
        <p:nvPicPr>
          <p:cNvPr id="13" name="Picture 12" descr="bxp1284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30235" y="1447061"/>
            <a:ext cx="2317072" cy="28963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AF0548B-469D-4745-8F9A-191A7C4CF56A}"/>
              </a:ext>
            </a:extLst>
          </p:cNvPr>
          <p:cNvSpPr/>
          <p:nvPr/>
        </p:nvSpPr>
        <p:spPr>
          <a:xfrm>
            <a:off x="300148" y="1371599"/>
            <a:ext cx="11598686" cy="46039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47E8C-7E7D-4771-96D3-187BEDC7DD7E}"/>
              </a:ext>
            </a:extLst>
          </p:cNvPr>
          <p:cNvSpPr/>
          <p:nvPr/>
        </p:nvSpPr>
        <p:spPr>
          <a:xfrm>
            <a:off x="-4652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A7B2A0-7068-41E2-9FD7-EC36A3268E9B}"/>
              </a:ext>
            </a:extLst>
          </p:cNvPr>
          <p:cNvSpPr/>
          <p:nvPr/>
        </p:nvSpPr>
        <p:spPr>
          <a:xfrm>
            <a:off x="11898834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8B0D45-D39A-452D-80F1-6139A108C746}"/>
              </a:ext>
            </a:extLst>
          </p:cNvPr>
          <p:cNvSpPr/>
          <p:nvPr/>
        </p:nvSpPr>
        <p:spPr>
          <a:xfrm>
            <a:off x="181484" y="0"/>
            <a:ext cx="12022150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3024F1-7C51-412D-A473-29A0D7CC21B2}"/>
              </a:ext>
            </a:extLst>
          </p:cNvPr>
          <p:cNvSpPr/>
          <p:nvPr/>
        </p:nvSpPr>
        <p:spPr>
          <a:xfrm>
            <a:off x="181484" y="6273992"/>
            <a:ext cx="12010516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1DB964-881F-4932-8BC4-794EB8FB1148}"/>
              </a:ext>
            </a:extLst>
          </p:cNvPr>
          <p:cNvSpPr txBox="1"/>
          <p:nvPr/>
        </p:nvSpPr>
        <p:spPr>
          <a:xfrm>
            <a:off x="-4652" y="6568324"/>
            <a:ext cx="1220828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6396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148" y="2362200"/>
            <a:ext cx="11598686" cy="1323321"/>
          </a:xfrm>
          <a:solidFill>
            <a:schemeClr val="tx1"/>
          </a:solidFill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3600" b="1" dirty="0">
                <a:solidFill>
                  <a:srgbClr val="FF79AF"/>
                </a:solidFill>
                <a:latin typeface="Segoe UI" panose="020B0502040204020203" pitchFamily="34" charset="0"/>
              </a:rPr>
              <a:t>When we understand that God is the one that we live for, then we can be joyful when trials come our way</a:t>
            </a:r>
          </a:p>
        </p:txBody>
      </p:sp>
      <p:sp>
        <p:nvSpPr>
          <p:cNvPr id="8" name="Rectangle 7"/>
          <p:cNvSpPr/>
          <p:nvPr/>
        </p:nvSpPr>
        <p:spPr>
          <a:xfrm>
            <a:off x="1981200" y="457200"/>
            <a:ext cx="8229600" cy="1905000"/>
          </a:xfrm>
          <a:prstGeom prst="rect">
            <a:avLst/>
          </a:prstGeom>
          <a:noFill/>
        </p:spPr>
        <p:txBody>
          <a:bodyPr wrap="none" lIns="91440" tIns="45720" rIns="91440" bIns="45720" numCol="1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38100">
                  <a:solidFill>
                    <a:prstClr val="black"/>
                  </a:solidFill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Count It All Joy!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0001" y="4190420"/>
            <a:ext cx="698480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>
                <a:solidFill>
                  <a:prstClr val="black"/>
                </a:solidFill>
                <a:latin typeface="Segoe UI" panose="020B0502040204020203" pitchFamily="34" charset="0"/>
              </a:rPr>
              <a:t>The testing of our faith produces patience and patience helps to develop a </a:t>
            </a:r>
            <a:r>
              <a:rPr lang="en-US" sz="3400" b="1" dirty="0">
                <a:solidFill>
                  <a:prstClr val="black"/>
                </a:solidFill>
                <a:latin typeface="Segoe UI" panose="020B0502040204020203" pitchFamily="34" charset="0"/>
              </a:rPr>
              <a:t>Christ-like character</a:t>
            </a:r>
          </a:p>
        </p:txBody>
      </p:sp>
      <p:pic>
        <p:nvPicPr>
          <p:cNvPr id="13" name="Picture 12" descr="SuperStock_1555R-3046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3813" y="3805962"/>
            <a:ext cx="3516640" cy="21329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79A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5F8824F-F896-44E7-AB84-E3FCBEE02FFD}"/>
              </a:ext>
            </a:extLst>
          </p:cNvPr>
          <p:cNvSpPr/>
          <p:nvPr/>
        </p:nvSpPr>
        <p:spPr>
          <a:xfrm>
            <a:off x="-4652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FF5E29F-4368-4D23-B229-B29DBC5E7814}"/>
              </a:ext>
            </a:extLst>
          </p:cNvPr>
          <p:cNvSpPr/>
          <p:nvPr/>
        </p:nvSpPr>
        <p:spPr>
          <a:xfrm>
            <a:off x="11898834" y="0"/>
            <a:ext cx="304800" cy="68580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38CF8C-84BE-4E14-98D4-A29C06F2F6D8}"/>
              </a:ext>
            </a:extLst>
          </p:cNvPr>
          <p:cNvSpPr/>
          <p:nvPr/>
        </p:nvSpPr>
        <p:spPr>
          <a:xfrm>
            <a:off x="181484" y="0"/>
            <a:ext cx="12022150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735B3E-656F-4D97-B9D8-385562BF9163}"/>
              </a:ext>
            </a:extLst>
          </p:cNvPr>
          <p:cNvSpPr/>
          <p:nvPr/>
        </p:nvSpPr>
        <p:spPr>
          <a:xfrm>
            <a:off x="181484" y="6273992"/>
            <a:ext cx="12010516" cy="304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B7DC3B-0DE3-4961-B575-24260459DC96}"/>
              </a:ext>
            </a:extLst>
          </p:cNvPr>
          <p:cNvSpPr txBox="1"/>
          <p:nvPr/>
        </p:nvSpPr>
        <p:spPr>
          <a:xfrm>
            <a:off x="-4652" y="6568324"/>
            <a:ext cx="12208286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36107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281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Segoe UI Semibold</vt:lpstr>
      <vt:lpstr>1_Office Theme</vt:lpstr>
      <vt:lpstr>PowerPoint Presentation</vt:lpstr>
      <vt:lpstr>Count It All Joy</vt:lpstr>
      <vt:lpstr>Testing Faith – Produces Patience</vt:lpstr>
      <vt:lpstr>The Results of Patience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3</cp:revision>
  <dcterms:created xsi:type="dcterms:W3CDTF">2022-11-01T21:03:52Z</dcterms:created>
  <dcterms:modified xsi:type="dcterms:W3CDTF">2023-05-07T19:56:50Z</dcterms:modified>
</cp:coreProperties>
</file>