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5"/>
    <a:srgbClr val="4A8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268A9-EECC-427C-892E-FC385F4DC5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7A1-C9C8-49C9-920E-E9F150E878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BDF-5A5F-4447-BFDC-E8DC81377C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9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2CDA-610D-436A-B074-0D07385F69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C0F2-4133-480E-91C2-1F40A8A695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2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600-3D56-48D6-8AB6-99DC8BEEBD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0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A188-E707-432A-A8CD-DBEA2F0EA4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481E-EA7B-406F-BDE8-285A66280B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965B-2204-4CF9-83C2-699ED454EB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2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C47-30D1-4A9C-A89B-9C142F12C2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0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85A-2225-450A-A6C9-5E18D9199D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0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0CEA-A165-4E9F-AAE9-B12F06C3FB8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79A089BE-E774-4BB0-8D2B-ABF814453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8" y="214150"/>
            <a:ext cx="7950572" cy="6110450"/>
          </a:xfrm>
          <a:prstGeom prst="rect">
            <a:avLst/>
          </a:prstGeom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5F609DA1-ED63-4362-A55F-65E586B3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C4924640-0B9A-45D3-8291-25F3BA5826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53399" y="2286000"/>
            <a:ext cx="3835773" cy="3352800"/>
          </a:xfrm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normAutofit/>
          </a:bodyPr>
          <a:lstStyle/>
          <a:p>
            <a:r>
              <a:rPr lang="en-US" altLang="en-US" sz="5400" b="1" dirty="0">
                <a:latin typeface="+mn-lt"/>
              </a:rPr>
              <a:t>The</a:t>
            </a:r>
            <a:br>
              <a:rPr lang="en-US" altLang="en-US" sz="5400" b="1" dirty="0">
                <a:latin typeface="+mn-lt"/>
              </a:rPr>
            </a:br>
            <a:r>
              <a:rPr lang="en-US" altLang="en-US" sz="5400" b="1" dirty="0">
                <a:solidFill>
                  <a:srgbClr val="4A81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Conversion</a:t>
            </a:r>
            <a:br>
              <a:rPr lang="en-US" altLang="en-US" sz="5400" b="1" dirty="0">
                <a:solidFill>
                  <a:srgbClr val="4A81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altLang="en-US" sz="5400" b="1" dirty="0">
                <a:latin typeface="+mn-lt"/>
              </a:rPr>
              <a:t>of the</a:t>
            </a:r>
            <a:br>
              <a:rPr lang="en-US" altLang="en-US" sz="5400" b="1" dirty="0">
                <a:latin typeface="+mn-lt"/>
              </a:rPr>
            </a:br>
            <a:r>
              <a:rPr lang="en-US" altLang="en-US" sz="5400" b="1" dirty="0">
                <a:latin typeface="+mn-lt"/>
              </a:rPr>
              <a:t>Ethiopian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8C38812-395D-491A-BDB8-2C709A5D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19C1A8B-312F-45DD-BAF4-4D08EE968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C46764B4-4645-4509-BB15-F65AC5FB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8" name="WordArt 10">
            <a:extLst>
              <a:ext uri="{FF2B5EF4-FFF2-40B4-BE49-F238E27FC236}">
                <a16:creationId xmlns:a16="http://schemas.microsoft.com/office/drawing/2014/main" id="{47649CE5-8DE3-419B-ABE4-4B7DDC37FE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609600"/>
            <a:ext cx="365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A81FC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alibri" panose="020F0502020204030204" pitchFamily="34" charset="0"/>
              </a:rPr>
              <a:t>Acts 8:26-40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36D3D-764F-476F-AFBD-0066099A3B6A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8D390F85-4FA4-401E-B74D-B9ED7E9E3A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0999" y="1616076"/>
            <a:ext cx="6096001" cy="4860924"/>
          </a:xfrm>
        </p:spPr>
        <p:txBody>
          <a:bodyPr>
            <a:normAutofit/>
          </a:bodyPr>
          <a:lstStyle/>
          <a:p>
            <a:r>
              <a:rPr lang="en-US" altLang="en-US" sz="3400" b="1" dirty="0"/>
              <a:t>Philip answered </a:t>
            </a:r>
            <a:r>
              <a:rPr lang="en-US" altLang="en-US" sz="3400" b="1" dirty="0">
                <a:solidFill>
                  <a:srgbClr val="4A81FC"/>
                </a:solidFill>
              </a:rPr>
              <a:t>(8:37)</a:t>
            </a:r>
          </a:p>
          <a:p>
            <a:r>
              <a:rPr lang="en-US" altLang="en-US" sz="3400" b="1" dirty="0"/>
              <a:t>Ethiopian was baptized </a:t>
            </a:r>
            <a:r>
              <a:rPr lang="en-US" altLang="en-US" sz="3400" b="1" dirty="0">
                <a:solidFill>
                  <a:srgbClr val="4A81FC"/>
                </a:solidFill>
              </a:rPr>
              <a:t>(8:38)</a:t>
            </a:r>
          </a:p>
          <a:p>
            <a:pPr lvl="1"/>
            <a:r>
              <a:rPr lang="en-US" altLang="en-US" sz="3200" dirty="0"/>
              <a:t>Immersion</a:t>
            </a:r>
          </a:p>
          <a:p>
            <a:pPr lvl="2"/>
            <a:r>
              <a:rPr lang="en-US" altLang="en-US" sz="3000" b="1" dirty="0">
                <a:solidFill>
                  <a:srgbClr val="4A81FC"/>
                </a:solidFill>
              </a:rPr>
              <a:t>Romans 6:3-4</a:t>
            </a:r>
          </a:p>
          <a:p>
            <a:pPr lvl="2"/>
            <a:r>
              <a:rPr lang="en-US" altLang="en-US" sz="3000" b="1" dirty="0">
                <a:solidFill>
                  <a:srgbClr val="4A81FC"/>
                </a:solidFill>
              </a:rPr>
              <a:t>Colossians 2:12</a:t>
            </a:r>
          </a:p>
          <a:p>
            <a:pPr lvl="1"/>
            <a:r>
              <a:rPr lang="en-US" altLang="en-US" sz="3200" dirty="0"/>
              <a:t>For forgiveness of sins</a:t>
            </a:r>
          </a:p>
          <a:p>
            <a:pPr lvl="2"/>
            <a:r>
              <a:rPr lang="en-US" altLang="en-US" sz="3000" b="1" dirty="0">
                <a:solidFill>
                  <a:srgbClr val="4A81FC"/>
                </a:solidFill>
              </a:rPr>
              <a:t>Acts 2:38; 22:16</a:t>
            </a:r>
          </a:p>
          <a:p>
            <a:r>
              <a:rPr lang="en-US" altLang="en-US" sz="3400" b="1" dirty="0"/>
              <a:t>Went away rejoicing!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CA000C2-AB50-4079-AD5D-7E1607AA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E8E56031-4981-462B-807B-71ADE660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AACE4367-B8AC-403E-9480-F1328DE40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06621C5A-335A-484F-8D36-AF9ED3177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26032-7ADC-4C8F-9502-94AFDEB74167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1A83240F-8561-4DA3-AF53-25D822EE9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11430000" cy="944562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+mn-lt"/>
              </a:rPr>
              <a:t>What Did the </a:t>
            </a:r>
            <a:r>
              <a:rPr lang="en-US" altLang="en-US" sz="6000" b="1" dirty="0">
                <a:solidFill>
                  <a:srgbClr val="4A81FC"/>
                </a:solidFill>
                <a:latin typeface="+mn-lt"/>
              </a:rPr>
              <a:t>Preacher </a:t>
            </a:r>
            <a:r>
              <a:rPr lang="en-US" altLang="en-US" b="1" dirty="0">
                <a:latin typeface="+mn-lt"/>
              </a:rPr>
              <a:t>Do?</a:t>
            </a: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95849F0C-E0DE-4FB6-8E74-B88EA000D1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371600"/>
            <a:ext cx="11506200" cy="46038"/>
          </a:xfrm>
          <a:prstGeom prst="line">
            <a:avLst/>
          </a:prstGeom>
          <a:noFill/>
          <a:ln w="57150">
            <a:solidFill>
              <a:srgbClr val="4A81F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4" name="Picture 23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E3B962C6-468A-4634-B15C-A3622762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5867401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CFB51201-9317-47CE-B9BC-ADC798FB78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95800" y="381000"/>
            <a:ext cx="7239000" cy="2895600"/>
          </a:xfrm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normAutofit/>
          </a:bodyPr>
          <a:lstStyle/>
          <a:p>
            <a:r>
              <a:rPr lang="en-US" altLang="en-US" sz="4400" b="1" dirty="0">
                <a:latin typeface="+mn-lt"/>
              </a:rPr>
              <a:t>The </a:t>
            </a:r>
            <a:r>
              <a:rPr lang="en-US" altLang="en-US" sz="4400" b="1" dirty="0">
                <a:solidFill>
                  <a:srgbClr val="4A81FC"/>
                </a:solidFill>
                <a:latin typeface="+mn-lt"/>
              </a:rPr>
              <a:t>Ethiopian</a:t>
            </a:r>
            <a:r>
              <a:rPr lang="en-US" altLang="en-US" sz="4400" b="1" dirty="0">
                <a:latin typeface="+mn-lt"/>
              </a:rPr>
              <a:t> traveled a long way to worship God – willing to be submissive to His will</a:t>
            </a: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6885FE37-A5FC-4105-AD0D-069C7A65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05200"/>
            <a:ext cx="11734800" cy="1600200"/>
          </a:xfrm>
          <a:prstGeom prst="rect">
            <a:avLst/>
          </a:prstGeom>
          <a:solidFill>
            <a:srgbClr val="4A81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40ADA063-5F3F-4E42-9E2D-6435564E5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99" y="3505200"/>
            <a:ext cx="11747501" cy="144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He immediately confessed Christ and was immersed in water – for the forgiveness of sins</a:t>
            </a:r>
          </a:p>
        </p:txBody>
      </p:sp>
      <p:sp>
        <p:nvSpPr>
          <p:cNvPr id="13326" name="WordArt 14">
            <a:extLst>
              <a:ext uri="{FF2B5EF4-FFF2-40B4-BE49-F238E27FC236}">
                <a16:creationId xmlns:a16="http://schemas.microsoft.com/office/drawing/2014/main" id="{FF603E48-DEEC-4310-B0AE-095E0FC0DA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334000"/>
            <a:ext cx="1127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A81FC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alibri" panose="020F0502020204030204" pitchFamily="34" charset="0"/>
              </a:rPr>
              <a:t>How far are we willing to travel to do God’s will?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6BAE9FA-AEBC-4FB0-8A67-8DAC79994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E7C29E6-33DA-4C82-A8C3-67333B4E7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F72AEFA-33F3-41FB-B326-1CE4CFFA5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330053B-4BEF-4E77-828C-956A97D7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E1952-36E1-479E-9349-75AAC3C6B79A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pic>
        <p:nvPicPr>
          <p:cNvPr id="17" name="Picture 16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EAE31557-722C-42D2-8F3C-0E3069FA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24882"/>
            <a:ext cx="4069869" cy="3127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BE485446-A2C5-4578-806D-0AA0F775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625600" cy="1981200"/>
          </a:xfrm>
          <a:prstGeom prst="rect">
            <a:avLst/>
          </a:prstGeom>
          <a:solidFill>
            <a:srgbClr val="FFFF85"/>
          </a:solidFill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85DE1F4C-BD42-40B8-ADB0-740D27645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350838"/>
            <a:ext cx="5410200" cy="17827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The Conversion of the </a:t>
            </a:r>
            <a:r>
              <a:rPr lang="en-US" altLang="en-US" sz="6000" b="1" dirty="0">
                <a:solidFill>
                  <a:srgbClr val="4A81FC"/>
                </a:solidFill>
                <a:latin typeface="+mn-lt"/>
              </a:rPr>
              <a:t>Ethiopian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D09F4E2-B720-40BA-9BE4-DA18F41BA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743197"/>
            <a:ext cx="7848600" cy="3581400"/>
          </a:xfrm>
        </p:spPr>
        <p:txBody>
          <a:bodyPr>
            <a:normAutofit/>
          </a:bodyPr>
          <a:lstStyle/>
          <a:p>
            <a:r>
              <a:rPr lang="en-US" altLang="en-US" sz="3400" b="1" dirty="0"/>
              <a:t>Philip preached the gospel in Samaria</a:t>
            </a:r>
          </a:p>
          <a:p>
            <a:pPr lvl="1"/>
            <a:r>
              <a:rPr lang="en-US" altLang="en-US" sz="3200" dirty="0"/>
              <a:t>Christians were given spiritual gifts by the laying on of the Apostle’s hands</a:t>
            </a:r>
          </a:p>
          <a:p>
            <a:r>
              <a:rPr lang="en-US" altLang="en-US" sz="3400" b="1" dirty="0"/>
              <a:t>Luke wrote of the conversion</a:t>
            </a:r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CFBB72A0-5E64-4111-829C-FA5D3FB2F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133600"/>
            <a:ext cx="8305800" cy="0"/>
          </a:xfrm>
          <a:prstGeom prst="line">
            <a:avLst/>
          </a:prstGeom>
          <a:noFill/>
          <a:ln w="57150">
            <a:solidFill>
              <a:srgbClr val="4A81F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C23B331C-4BF9-49E0-9C2E-609411F7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0"/>
            <a:ext cx="3810000" cy="403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3" name="Oval 11">
            <a:extLst>
              <a:ext uri="{FF2B5EF4-FFF2-40B4-BE49-F238E27FC236}">
                <a16:creationId xmlns:a16="http://schemas.microsoft.com/office/drawing/2014/main" id="{2E3F262B-01CF-439F-AA60-F147A9228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581400"/>
            <a:ext cx="1447800" cy="1219200"/>
          </a:xfrm>
          <a:prstGeom prst="ellipse">
            <a:avLst/>
          </a:prstGeom>
          <a:solidFill>
            <a:srgbClr val="993300">
              <a:alpha val="35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B823F0E-9283-4530-9CFD-984B27130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282320B-50F9-42FC-8C1F-539248AE6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B9B5909-754B-4BE2-89B2-1BADB0DA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4C8FBE6-0CBB-4E3E-9A51-B47E9229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DA7A60-4395-45CB-8BA4-C6860E5DF9C0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pic>
        <p:nvPicPr>
          <p:cNvPr id="17" name="Picture 16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965258FC-52EC-44F2-B5E4-A9DD8EE23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24882"/>
            <a:ext cx="3177541" cy="244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E8A8EF06-9CCB-439A-814D-D1FDB69F64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789235"/>
            <a:ext cx="6477000" cy="3535364"/>
          </a:xfrm>
        </p:spPr>
        <p:txBody>
          <a:bodyPr>
            <a:normAutofit/>
          </a:bodyPr>
          <a:lstStyle/>
          <a:p>
            <a:r>
              <a:rPr lang="en-US" altLang="en-US" sz="3400" b="1" dirty="0"/>
              <a:t>Ethiopia</a:t>
            </a:r>
          </a:p>
          <a:p>
            <a:pPr lvl="1"/>
            <a:r>
              <a:rPr lang="en-US" altLang="en-US" sz="3200" dirty="0"/>
              <a:t>Region of Africa</a:t>
            </a:r>
          </a:p>
          <a:p>
            <a:pPr lvl="1"/>
            <a:r>
              <a:rPr lang="en-US" altLang="en-US" sz="3200" dirty="0"/>
              <a:t>Descendants of Ham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7E68ECEB-3274-415F-9F7D-1B7D5CE1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5181600" cy="403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A8DDC01B-B61B-49AC-BA80-4C0F181EC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350838"/>
            <a:ext cx="5410200" cy="17827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The Conversion of the </a:t>
            </a:r>
            <a:r>
              <a:rPr lang="en-US" altLang="en-US" sz="6000" b="1" dirty="0">
                <a:solidFill>
                  <a:srgbClr val="4A81FC"/>
                </a:solidFill>
                <a:latin typeface="+mn-lt"/>
              </a:rPr>
              <a:t>Ethiopian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10F061A1-08BA-4B96-BD4F-74E4D8CB8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133600"/>
            <a:ext cx="8305800" cy="0"/>
          </a:xfrm>
          <a:prstGeom prst="line">
            <a:avLst/>
          </a:prstGeom>
          <a:noFill/>
          <a:ln w="57150">
            <a:solidFill>
              <a:srgbClr val="4A81F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C1A52BE-7C26-477F-8768-9386A3373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85BABE6-8DBB-4650-A947-A4729E04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BBC6FA55-AE2D-4ADF-BFFA-23D98CAF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2DA04534-C3F7-4ADE-852B-C94BFC9E5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B97D59-3075-4932-9E0A-AD06601951B8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pic>
        <p:nvPicPr>
          <p:cNvPr id="20" name="Picture 19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0146763F-FD3B-4788-A49F-7121D708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24882"/>
            <a:ext cx="3177541" cy="244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F24A7214-BEFE-4B29-BAC3-CA104705B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83" y="2255837"/>
            <a:ext cx="3554617" cy="4068759"/>
          </a:xfrm>
          <a:prstGeom prst="rect">
            <a:avLst/>
          </a:prstGeom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C806B34B-29CD-4192-A2D7-40DDC5B2D7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2789235"/>
            <a:ext cx="7551737" cy="3535362"/>
          </a:xfrm>
        </p:spPr>
        <p:txBody>
          <a:bodyPr>
            <a:normAutofit/>
          </a:bodyPr>
          <a:lstStyle/>
          <a:p>
            <a:r>
              <a:rPr lang="en-US" altLang="en-US" sz="3400" b="1" dirty="0"/>
              <a:t>Was of high rank</a:t>
            </a:r>
          </a:p>
          <a:p>
            <a:pPr lvl="1"/>
            <a:r>
              <a:rPr lang="en-US" altLang="en-US" sz="3200" b="1" dirty="0">
                <a:solidFill>
                  <a:srgbClr val="4A81FC"/>
                </a:solidFill>
              </a:rPr>
              <a:t>Acts 8:27</a:t>
            </a:r>
          </a:p>
          <a:p>
            <a:r>
              <a:rPr lang="en-US" altLang="en-US" sz="3400" b="1" dirty="0"/>
              <a:t>Was a proselyte</a:t>
            </a:r>
          </a:p>
          <a:p>
            <a:pPr lvl="1"/>
            <a:r>
              <a:rPr lang="en-US" altLang="en-US" sz="3200" dirty="0"/>
              <a:t>“convert to Judaism”</a:t>
            </a:r>
          </a:p>
          <a:p>
            <a:r>
              <a:rPr lang="en-US" altLang="en-US" sz="3400" b="1" dirty="0"/>
              <a:t>Gone to Jerusalem to Worship</a:t>
            </a:r>
          </a:p>
          <a:p>
            <a:pPr lvl="1"/>
            <a:r>
              <a:rPr lang="en-US" altLang="en-US" sz="3200" dirty="0"/>
              <a:t>Approximately </a:t>
            </a:r>
            <a:r>
              <a:rPr lang="en-US" altLang="en-US" sz="3200" dirty="0">
                <a:highlight>
                  <a:srgbClr val="FFFF00"/>
                </a:highlight>
              </a:rPr>
              <a:t>1,400</a:t>
            </a:r>
            <a:r>
              <a:rPr lang="en-US" altLang="en-US" sz="3200" dirty="0"/>
              <a:t> miles!</a:t>
            </a:r>
          </a:p>
        </p:txBody>
      </p:sp>
      <p:sp>
        <p:nvSpPr>
          <p:cNvPr id="5133" name="Oval 13">
            <a:extLst>
              <a:ext uri="{FF2B5EF4-FFF2-40B4-BE49-F238E27FC236}">
                <a16:creationId xmlns:a16="http://schemas.microsoft.com/office/drawing/2014/main" id="{023636B9-099B-4C5A-A9BD-928F97A9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400" y="3856462"/>
            <a:ext cx="685800" cy="609600"/>
          </a:xfrm>
          <a:prstGeom prst="ellipse">
            <a:avLst/>
          </a:prstGeom>
          <a:solidFill>
            <a:srgbClr val="993300">
              <a:alpha val="35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134" name="Oval 14">
            <a:extLst>
              <a:ext uri="{FF2B5EF4-FFF2-40B4-BE49-F238E27FC236}">
                <a16:creationId xmlns:a16="http://schemas.microsoft.com/office/drawing/2014/main" id="{90C48E96-E99B-46E8-A4A7-08DD36D4E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2136" y="3073591"/>
            <a:ext cx="220664" cy="203009"/>
          </a:xfrm>
          <a:prstGeom prst="ellipse">
            <a:avLst/>
          </a:prstGeom>
          <a:solidFill>
            <a:srgbClr val="993300">
              <a:alpha val="35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87EEB8B-E5ED-4288-8610-11114FAD3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350838"/>
            <a:ext cx="5410200" cy="17827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The Conversion of the </a:t>
            </a:r>
            <a:r>
              <a:rPr lang="en-US" altLang="en-US" sz="6000" b="1" dirty="0">
                <a:solidFill>
                  <a:srgbClr val="4A81FC"/>
                </a:solidFill>
                <a:latin typeface="+mn-lt"/>
              </a:rPr>
              <a:t>Ethiopian</a:t>
            </a: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A8DFBA6C-F89F-4094-848B-68DF4E459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133600"/>
            <a:ext cx="8305800" cy="0"/>
          </a:xfrm>
          <a:prstGeom prst="line">
            <a:avLst/>
          </a:prstGeom>
          <a:noFill/>
          <a:ln w="57150">
            <a:solidFill>
              <a:srgbClr val="4A81F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368098DA-40C6-4332-8A5B-4F488B35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D9583841-14C7-43B0-805A-635D483A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53930222-DACE-404B-8024-24394F15B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87468C14-D738-4E72-8193-78AD605DC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6B464D-E120-45BF-ACBC-277D89A463F0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pic>
        <p:nvPicPr>
          <p:cNvPr id="22" name="Picture 21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56AA399D-1BC2-40D2-9BD8-EA183939E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24882"/>
            <a:ext cx="3177541" cy="244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80F7A84B-76F7-4501-B3F4-3769561884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2286000"/>
            <a:ext cx="8382000" cy="106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400" b="1" dirty="0"/>
              <a:t>The Ethiopian was now returning home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>
                <a:solidFill>
                  <a:srgbClr val="4A81FC"/>
                </a:solidFill>
              </a:rPr>
              <a:t>on the road to Gaza</a:t>
            </a:r>
            <a:endParaRPr lang="en-US" altLang="en-US" sz="3200" dirty="0">
              <a:solidFill>
                <a:srgbClr val="4A81FC"/>
              </a:solidFill>
            </a:endParaRPr>
          </a:p>
        </p:txBody>
      </p:sp>
      <p:pic>
        <p:nvPicPr>
          <p:cNvPr id="6157" name="Picture 13">
            <a:extLst>
              <a:ext uri="{FF2B5EF4-FFF2-40B4-BE49-F238E27FC236}">
                <a16:creationId xmlns:a16="http://schemas.microsoft.com/office/drawing/2014/main" id="{98240678-C9A2-41A1-81EB-8CB0EE9D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19476"/>
            <a:ext cx="9296400" cy="290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8" name="Freeform 14">
            <a:extLst>
              <a:ext uri="{FF2B5EF4-FFF2-40B4-BE49-F238E27FC236}">
                <a16:creationId xmlns:a16="http://schemas.microsoft.com/office/drawing/2014/main" id="{A8D45FCD-827C-4C67-830B-80D29E121914}"/>
              </a:ext>
            </a:extLst>
          </p:cNvPr>
          <p:cNvSpPr>
            <a:spLocks/>
          </p:cNvSpPr>
          <p:nvPr/>
        </p:nvSpPr>
        <p:spPr bwMode="auto">
          <a:xfrm>
            <a:off x="4648200" y="4038600"/>
            <a:ext cx="3810000" cy="1558925"/>
          </a:xfrm>
          <a:custGeom>
            <a:avLst/>
            <a:gdLst>
              <a:gd name="T0" fmla="*/ 2219 w 2219"/>
              <a:gd name="T1" fmla="*/ 0 h 1078"/>
              <a:gd name="T2" fmla="*/ 2100 w 2219"/>
              <a:gd name="T3" fmla="*/ 56 h 1078"/>
              <a:gd name="T4" fmla="*/ 2027 w 2219"/>
              <a:gd name="T5" fmla="*/ 107 h 1078"/>
              <a:gd name="T6" fmla="*/ 1999 w 2219"/>
              <a:gd name="T7" fmla="*/ 135 h 1078"/>
              <a:gd name="T8" fmla="*/ 1852 w 2219"/>
              <a:gd name="T9" fmla="*/ 186 h 1078"/>
              <a:gd name="T10" fmla="*/ 1756 w 2219"/>
              <a:gd name="T11" fmla="*/ 203 h 1078"/>
              <a:gd name="T12" fmla="*/ 1722 w 2219"/>
              <a:gd name="T13" fmla="*/ 220 h 1078"/>
              <a:gd name="T14" fmla="*/ 1677 w 2219"/>
              <a:gd name="T15" fmla="*/ 248 h 1078"/>
              <a:gd name="T16" fmla="*/ 1479 w 2219"/>
              <a:gd name="T17" fmla="*/ 299 h 1078"/>
              <a:gd name="T18" fmla="*/ 1428 w 2219"/>
              <a:gd name="T19" fmla="*/ 322 h 1078"/>
              <a:gd name="T20" fmla="*/ 1372 w 2219"/>
              <a:gd name="T21" fmla="*/ 361 h 1078"/>
              <a:gd name="T22" fmla="*/ 1315 w 2219"/>
              <a:gd name="T23" fmla="*/ 406 h 1078"/>
              <a:gd name="T24" fmla="*/ 1203 w 2219"/>
              <a:gd name="T25" fmla="*/ 519 h 1078"/>
              <a:gd name="T26" fmla="*/ 1135 w 2219"/>
              <a:gd name="T27" fmla="*/ 559 h 1078"/>
              <a:gd name="T28" fmla="*/ 1078 w 2219"/>
              <a:gd name="T29" fmla="*/ 604 h 1078"/>
              <a:gd name="T30" fmla="*/ 965 w 2219"/>
              <a:gd name="T31" fmla="*/ 694 h 1078"/>
              <a:gd name="T32" fmla="*/ 858 w 2219"/>
              <a:gd name="T33" fmla="*/ 700 h 1078"/>
              <a:gd name="T34" fmla="*/ 790 w 2219"/>
              <a:gd name="T35" fmla="*/ 717 h 1078"/>
              <a:gd name="T36" fmla="*/ 717 w 2219"/>
              <a:gd name="T37" fmla="*/ 751 h 1078"/>
              <a:gd name="T38" fmla="*/ 683 w 2219"/>
              <a:gd name="T39" fmla="*/ 768 h 1078"/>
              <a:gd name="T40" fmla="*/ 649 w 2219"/>
              <a:gd name="T41" fmla="*/ 790 h 1078"/>
              <a:gd name="T42" fmla="*/ 598 w 2219"/>
              <a:gd name="T43" fmla="*/ 841 h 1078"/>
              <a:gd name="T44" fmla="*/ 576 w 2219"/>
              <a:gd name="T45" fmla="*/ 870 h 1078"/>
              <a:gd name="T46" fmla="*/ 226 w 2219"/>
              <a:gd name="T47" fmla="*/ 932 h 1078"/>
              <a:gd name="T48" fmla="*/ 73 w 2219"/>
              <a:gd name="T49" fmla="*/ 999 h 1078"/>
              <a:gd name="T50" fmla="*/ 28 w 2219"/>
              <a:gd name="T51" fmla="*/ 1045 h 1078"/>
              <a:gd name="T52" fmla="*/ 11 w 2219"/>
              <a:gd name="T53" fmla="*/ 1062 h 1078"/>
              <a:gd name="T54" fmla="*/ 0 w 2219"/>
              <a:gd name="T55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9" h="1078">
                <a:moveTo>
                  <a:pt x="2219" y="0"/>
                </a:moveTo>
                <a:cubicBezTo>
                  <a:pt x="2178" y="27"/>
                  <a:pt x="2147" y="42"/>
                  <a:pt x="2100" y="56"/>
                </a:cubicBezTo>
                <a:cubicBezTo>
                  <a:pt x="2083" y="74"/>
                  <a:pt x="2052" y="100"/>
                  <a:pt x="2027" y="107"/>
                </a:cubicBezTo>
                <a:cubicBezTo>
                  <a:pt x="1965" y="147"/>
                  <a:pt x="2053" y="87"/>
                  <a:pt x="1999" y="135"/>
                </a:cubicBezTo>
                <a:cubicBezTo>
                  <a:pt x="1953" y="176"/>
                  <a:pt x="1912" y="181"/>
                  <a:pt x="1852" y="186"/>
                </a:cubicBezTo>
                <a:cubicBezTo>
                  <a:pt x="1819" y="193"/>
                  <a:pt x="1790" y="199"/>
                  <a:pt x="1756" y="203"/>
                </a:cubicBezTo>
                <a:cubicBezTo>
                  <a:pt x="1708" y="234"/>
                  <a:pt x="1769" y="197"/>
                  <a:pt x="1722" y="220"/>
                </a:cubicBezTo>
                <a:cubicBezTo>
                  <a:pt x="1703" y="230"/>
                  <a:pt x="1698" y="242"/>
                  <a:pt x="1677" y="248"/>
                </a:cubicBezTo>
                <a:cubicBezTo>
                  <a:pt x="1623" y="307"/>
                  <a:pt x="1559" y="296"/>
                  <a:pt x="1479" y="299"/>
                </a:cubicBezTo>
                <a:cubicBezTo>
                  <a:pt x="1461" y="305"/>
                  <a:pt x="1446" y="316"/>
                  <a:pt x="1428" y="322"/>
                </a:cubicBezTo>
                <a:cubicBezTo>
                  <a:pt x="1410" y="340"/>
                  <a:pt x="1396" y="350"/>
                  <a:pt x="1372" y="361"/>
                </a:cubicBezTo>
                <a:cubicBezTo>
                  <a:pt x="1355" y="380"/>
                  <a:pt x="1332" y="389"/>
                  <a:pt x="1315" y="406"/>
                </a:cubicBezTo>
                <a:cubicBezTo>
                  <a:pt x="1279" y="443"/>
                  <a:pt x="1245" y="490"/>
                  <a:pt x="1203" y="519"/>
                </a:cubicBezTo>
                <a:cubicBezTo>
                  <a:pt x="1183" y="547"/>
                  <a:pt x="1165" y="548"/>
                  <a:pt x="1135" y="559"/>
                </a:cubicBezTo>
                <a:cubicBezTo>
                  <a:pt x="1115" y="577"/>
                  <a:pt x="1099" y="583"/>
                  <a:pt x="1078" y="604"/>
                </a:cubicBezTo>
                <a:cubicBezTo>
                  <a:pt x="1046" y="635"/>
                  <a:pt x="1013" y="690"/>
                  <a:pt x="965" y="694"/>
                </a:cubicBezTo>
                <a:cubicBezTo>
                  <a:pt x="929" y="697"/>
                  <a:pt x="894" y="698"/>
                  <a:pt x="858" y="700"/>
                </a:cubicBezTo>
                <a:cubicBezTo>
                  <a:pt x="836" y="708"/>
                  <a:pt x="812" y="709"/>
                  <a:pt x="790" y="717"/>
                </a:cubicBezTo>
                <a:cubicBezTo>
                  <a:pt x="765" y="726"/>
                  <a:pt x="740" y="739"/>
                  <a:pt x="717" y="751"/>
                </a:cubicBezTo>
                <a:cubicBezTo>
                  <a:pt x="706" y="757"/>
                  <a:pt x="694" y="762"/>
                  <a:pt x="683" y="768"/>
                </a:cubicBezTo>
                <a:cubicBezTo>
                  <a:pt x="671" y="774"/>
                  <a:pt x="649" y="790"/>
                  <a:pt x="649" y="790"/>
                </a:cubicBezTo>
                <a:cubicBezTo>
                  <a:pt x="634" y="813"/>
                  <a:pt x="617" y="822"/>
                  <a:pt x="598" y="841"/>
                </a:cubicBezTo>
                <a:cubicBezTo>
                  <a:pt x="589" y="850"/>
                  <a:pt x="585" y="862"/>
                  <a:pt x="576" y="870"/>
                </a:cubicBezTo>
                <a:cubicBezTo>
                  <a:pt x="500" y="936"/>
                  <a:pt x="304" y="929"/>
                  <a:pt x="226" y="932"/>
                </a:cubicBezTo>
                <a:cubicBezTo>
                  <a:pt x="183" y="945"/>
                  <a:pt x="103" y="967"/>
                  <a:pt x="73" y="999"/>
                </a:cubicBezTo>
                <a:cubicBezTo>
                  <a:pt x="39" y="1034"/>
                  <a:pt x="55" y="1018"/>
                  <a:pt x="28" y="1045"/>
                </a:cubicBezTo>
                <a:cubicBezTo>
                  <a:pt x="22" y="1051"/>
                  <a:pt x="16" y="1055"/>
                  <a:pt x="11" y="1062"/>
                </a:cubicBezTo>
                <a:cubicBezTo>
                  <a:pt x="7" y="1067"/>
                  <a:pt x="0" y="1078"/>
                  <a:pt x="0" y="1078"/>
                </a:cubicBezTo>
              </a:path>
            </a:pathLst>
          </a:custGeom>
          <a:noFill/>
          <a:ln w="38100">
            <a:solidFill>
              <a:srgbClr val="99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E1F3027-F748-4208-8274-72BD56093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350838"/>
            <a:ext cx="5410200" cy="17827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The Conversion of the </a:t>
            </a:r>
            <a:r>
              <a:rPr lang="en-US" altLang="en-US" sz="6000" b="1" dirty="0">
                <a:solidFill>
                  <a:srgbClr val="4A81FC"/>
                </a:solidFill>
                <a:latin typeface="+mn-lt"/>
              </a:rPr>
              <a:t>Ethiopian</a:t>
            </a: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C0F9421F-42F1-46C2-9F6E-2336D6EF1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133600"/>
            <a:ext cx="8305800" cy="0"/>
          </a:xfrm>
          <a:prstGeom prst="line">
            <a:avLst/>
          </a:prstGeom>
          <a:noFill/>
          <a:ln w="57150">
            <a:solidFill>
              <a:srgbClr val="4A81F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8D6AAD99-2F03-48E8-91D9-872D9A76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C76215F-F526-45C5-91B9-7B4B002C5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D008767-2AD3-431F-9331-EFE0679CB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CD6752A8-6821-4295-A966-B61E089B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F96444-D7EB-498D-9CEB-5F8E03ECAE61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pic>
        <p:nvPicPr>
          <p:cNvPr id="29" name="Picture 28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C16071F8-67D4-40CD-802B-681FCC08D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24882"/>
            <a:ext cx="3177541" cy="244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A7B921FC-A6AF-4F67-AF15-3E22B8DC7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789235"/>
            <a:ext cx="9906000" cy="3535364"/>
          </a:xfrm>
        </p:spPr>
        <p:txBody>
          <a:bodyPr>
            <a:normAutofit/>
          </a:bodyPr>
          <a:lstStyle/>
          <a:p>
            <a:r>
              <a:rPr lang="en-US" altLang="en-US" sz="3400" b="1" dirty="0"/>
              <a:t>God</a:t>
            </a:r>
          </a:p>
          <a:p>
            <a:pPr lvl="1"/>
            <a:r>
              <a:rPr lang="en-US" altLang="en-US" sz="3200" dirty="0"/>
              <a:t>He sent an angel</a:t>
            </a:r>
            <a:r>
              <a:rPr lang="en-US" altLang="en-US" sz="3200" dirty="0">
                <a:solidFill>
                  <a:srgbClr val="4A81FC"/>
                </a:solidFill>
              </a:rPr>
              <a:t> </a:t>
            </a:r>
            <a:r>
              <a:rPr lang="en-US" altLang="en-US" sz="3200" b="1" dirty="0">
                <a:solidFill>
                  <a:srgbClr val="4A81FC"/>
                </a:solidFill>
              </a:rPr>
              <a:t>(8:26)</a:t>
            </a:r>
          </a:p>
          <a:p>
            <a:r>
              <a:rPr lang="en-US" altLang="en-US" sz="3400" b="1" dirty="0"/>
              <a:t>Angel</a:t>
            </a:r>
          </a:p>
          <a:p>
            <a:pPr lvl="1"/>
            <a:r>
              <a:rPr lang="en-US" altLang="en-US" sz="3200" dirty="0"/>
              <a:t>Sent to Philip </a:t>
            </a:r>
            <a:r>
              <a:rPr lang="en-US" altLang="en-US" sz="3200" b="1" dirty="0">
                <a:solidFill>
                  <a:srgbClr val="4A81FC"/>
                </a:solidFill>
              </a:rPr>
              <a:t>(8:26)</a:t>
            </a:r>
          </a:p>
          <a:p>
            <a:pPr lvl="1"/>
            <a:r>
              <a:rPr lang="en-US" altLang="en-US" sz="3200" dirty="0"/>
              <a:t>Angel’s are messengers </a:t>
            </a:r>
            <a:r>
              <a:rPr lang="en-US" altLang="en-US" sz="3200" b="1" dirty="0">
                <a:solidFill>
                  <a:srgbClr val="4A81FC"/>
                </a:solidFill>
              </a:rPr>
              <a:t>(Numbers 22:23, 31)</a:t>
            </a:r>
          </a:p>
          <a:p>
            <a:pPr lvl="1"/>
            <a:r>
              <a:rPr lang="en-US" altLang="en-US" sz="3200" dirty="0"/>
              <a:t>Instructed Philip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C1F43D3-1A90-441A-8BD1-A45B5D880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350838"/>
            <a:ext cx="5562600" cy="1782762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+mn-lt"/>
              </a:rPr>
              <a:t>Persons Involved in his </a:t>
            </a:r>
            <a:r>
              <a:rPr lang="en-US" altLang="en-US" sz="6000" b="1" dirty="0">
                <a:solidFill>
                  <a:srgbClr val="4A81FC"/>
                </a:solidFill>
                <a:latin typeface="+mn-lt"/>
              </a:rPr>
              <a:t>Conversion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F3ED9655-0E86-4C03-B9DD-5861C8590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133600"/>
            <a:ext cx="8305800" cy="0"/>
          </a:xfrm>
          <a:prstGeom prst="line">
            <a:avLst/>
          </a:prstGeom>
          <a:noFill/>
          <a:ln w="57150">
            <a:solidFill>
              <a:srgbClr val="4A81F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065DD94-4E6C-45EC-A747-4909A9E1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946B095-47DA-4514-BB4B-681805EB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E6A94C87-23CF-478C-872C-2FE76C5F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999364F-7328-4CB7-8279-7428BF71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AE17F4-3347-4D15-B433-520D2CA0DA93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pic>
        <p:nvPicPr>
          <p:cNvPr id="19" name="Picture 18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6B3744AD-E83B-4053-8B99-58390CB2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24882"/>
            <a:ext cx="3177541" cy="244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6CF2C017-7A69-4689-9B85-7C21811169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667000"/>
            <a:ext cx="9906000" cy="3687765"/>
          </a:xfrm>
        </p:spPr>
        <p:txBody>
          <a:bodyPr>
            <a:noAutofit/>
          </a:bodyPr>
          <a:lstStyle/>
          <a:p>
            <a:r>
              <a:rPr lang="en-US" altLang="en-US" sz="3400" b="1" dirty="0"/>
              <a:t>Philip</a:t>
            </a:r>
          </a:p>
          <a:p>
            <a:pPr lvl="1"/>
            <a:r>
              <a:rPr lang="en-US" altLang="en-US" sz="3200" dirty="0"/>
              <a:t>Obedient preacher</a:t>
            </a:r>
            <a:r>
              <a:rPr lang="en-US" altLang="en-US" sz="3200" dirty="0">
                <a:solidFill>
                  <a:srgbClr val="4A81FC"/>
                </a:solidFill>
              </a:rPr>
              <a:t> </a:t>
            </a:r>
            <a:r>
              <a:rPr lang="en-US" altLang="en-US" sz="3200" b="1" dirty="0">
                <a:solidFill>
                  <a:srgbClr val="4A81FC"/>
                </a:solidFill>
              </a:rPr>
              <a:t>(8:27)</a:t>
            </a:r>
          </a:p>
          <a:p>
            <a:pPr lvl="1"/>
            <a:r>
              <a:rPr lang="en-US" altLang="en-US" sz="3200" dirty="0"/>
              <a:t>Like Abraham </a:t>
            </a:r>
            <a:r>
              <a:rPr lang="en-US" altLang="en-US" sz="3200" b="1" dirty="0">
                <a:solidFill>
                  <a:srgbClr val="4A81FC"/>
                </a:solidFill>
              </a:rPr>
              <a:t>(Hebrews 11:8)</a:t>
            </a:r>
          </a:p>
          <a:p>
            <a:pPr lvl="1"/>
            <a:r>
              <a:rPr lang="en-US" altLang="en-US" sz="3200" dirty="0"/>
              <a:t>Like Paul </a:t>
            </a:r>
            <a:r>
              <a:rPr lang="en-US" altLang="en-US" sz="3200" b="1" dirty="0">
                <a:solidFill>
                  <a:srgbClr val="4A81FC"/>
                </a:solidFill>
              </a:rPr>
              <a:t>(Acts 26:19)</a:t>
            </a:r>
          </a:p>
          <a:p>
            <a:r>
              <a:rPr lang="en-US" altLang="en-US" sz="3400" b="1" dirty="0"/>
              <a:t>Ethiopian</a:t>
            </a:r>
          </a:p>
          <a:p>
            <a:pPr lvl="1"/>
            <a:r>
              <a:rPr lang="en-US" altLang="en-US" sz="3200" dirty="0"/>
              <a:t>Religious – had just been to Jerusalem </a:t>
            </a:r>
            <a:r>
              <a:rPr lang="en-US" altLang="en-US" sz="3200" b="1" dirty="0">
                <a:solidFill>
                  <a:srgbClr val="4A81FC"/>
                </a:solidFill>
              </a:rPr>
              <a:t>(8:27)</a:t>
            </a:r>
          </a:p>
          <a:p>
            <a:pPr lvl="1"/>
            <a:r>
              <a:rPr lang="en-US" altLang="en-US" sz="3200" dirty="0"/>
              <a:t>Returning home by way of Gaza reading the </a:t>
            </a:r>
            <a:r>
              <a:rPr lang="en-US" altLang="en-US" sz="3400" dirty="0"/>
              <a:t>scriptures</a:t>
            </a:r>
            <a:r>
              <a:rPr lang="en-US" altLang="en-US" sz="3400" b="1" dirty="0">
                <a:solidFill>
                  <a:srgbClr val="4A81FC"/>
                </a:solidFill>
              </a:rPr>
              <a:t> (8:28)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049D5A-FD73-4999-8C7D-7473DFD2B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350838"/>
            <a:ext cx="5562600" cy="1782762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+mn-lt"/>
              </a:rPr>
              <a:t>Persons Involved in his </a:t>
            </a:r>
            <a:r>
              <a:rPr lang="en-US" altLang="en-US" sz="6000" b="1" dirty="0">
                <a:solidFill>
                  <a:srgbClr val="4A81FC"/>
                </a:solidFill>
                <a:latin typeface="+mn-lt"/>
              </a:rPr>
              <a:t>Conversion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B3BA984-CBAE-4188-9474-4F0202F89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133600"/>
            <a:ext cx="8305800" cy="0"/>
          </a:xfrm>
          <a:prstGeom prst="line">
            <a:avLst/>
          </a:prstGeom>
          <a:noFill/>
          <a:ln w="57150">
            <a:solidFill>
              <a:srgbClr val="4A81F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69DA5E2-6037-4CCA-BC45-71B6F348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E1543247-E450-4EA7-9D96-937A3CC8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1A73A1B-B640-4E94-90D5-F411A6BB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ED12C9-0514-4E0B-BC4A-BEF0395BE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48F295-11EC-4EE8-885B-C2101543786E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pic>
        <p:nvPicPr>
          <p:cNvPr id="20" name="Picture 19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181A3E07-056B-4AB6-BDAF-A1244EFBA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24882"/>
            <a:ext cx="3177541" cy="244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0DCB60F7-DF76-44DE-BCC2-CBED45F8A8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743200"/>
            <a:ext cx="11658600" cy="3733799"/>
          </a:xfrm>
        </p:spPr>
        <p:txBody>
          <a:bodyPr>
            <a:normAutofit/>
          </a:bodyPr>
          <a:lstStyle/>
          <a:p>
            <a:r>
              <a:rPr lang="en-US" altLang="en-US" sz="3400" b="1" dirty="0"/>
              <a:t>Holy Spirit</a:t>
            </a:r>
          </a:p>
          <a:p>
            <a:pPr lvl="1"/>
            <a:r>
              <a:rPr lang="en-US" altLang="en-US" sz="3200" dirty="0"/>
              <a:t>Spoke to Philip </a:t>
            </a:r>
            <a:r>
              <a:rPr lang="en-US" altLang="en-US" sz="3200" b="1" dirty="0">
                <a:solidFill>
                  <a:srgbClr val="4A81FC"/>
                </a:solidFill>
              </a:rPr>
              <a:t>(8:29)</a:t>
            </a:r>
          </a:p>
          <a:p>
            <a:pPr lvl="2"/>
            <a:r>
              <a:rPr lang="en-US" altLang="en-US" sz="3000" b="1" dirty="0">
                <a:solidFill>
                  <a:schemeClr val="accent2"/>
                </a:solidFill>
              </a:rPr>
              <a:t>Did not speak to the Ethiopian</a:t>
            </a:r>
          </a:p>
          <a:p>
            <a:pPr lvl="2"/>
            <a:r>
              <a:rPr lang="en-US" altLang="en-US" sz="3000" b="1" dirty="0">
                <a:solidFill>
                  <a:schemeClr val="accent2"/>
                </a:solidFill>
              </a:rPr>
              <a:t>Operates through the Word</a:t>
            </a:r>
            <a:r>
              <a:rPr lang="en-US" altLang="en-US" sz="3000" dirty="0"/>
              <a:t> </a:t>
            </a:r>
            <a:r>
              <a:rPr lang="en-US" altLang="en-US" sz="3000" b="1" dirty="0">
                <a:solidFill>
                  <a:srgbClr val="4A81FC"/>
                </a:solidFill>
              </a:rPr>
              <a:t>(John 6:63)</a:t>
            </a:r>
          </a:p>
          <a:p>
            <a:pPr lvl="1"/>
            <a:r>
              <a:rPr lang="en-US" altLang="en-US" sz="3200" dirty="0"/>
              <a:t>Brought the preacher to the sinner and the preacher preached the Word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51A00AA-A0FA-4E56-A1FB-93C7A1B9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38800"/>
            <a:ext cx="11582400" cy="609597"/>
          </a:xfrm>
          <a:prstGeom prst="rect">
            <a:avLst/>
          </a:prstGeom>
          <a:solidFill>
            <a:srgbClr val="4A81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F3967383-BD03-4205-AA99-A6ECA900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81988"/>
            <a:ext cx="1158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“So then faith comes by hearing, and hearing by the word of God.”</a:t>
            </a:r>
            <a:r>
              <a:rPr lang="en-US" altLang="en-US" sz="2800" dirty="0"/>
              <a:t> </a:t>
            </a:r>
            <a:r>
              <a:rPr lang="en-US" altLang="en-US" sz="2400" b="1" dirty="0">
                <a:solidFill>
                  <a:srgbClr val="FFFF00"/>
                </a:solidFill>
              </a:rPr>
              <a:t>(Rom 10:17)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39D88B2-26C9-4A6B-B5CD-0F2E60267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350838"/>
            <a:ext cx="5562600" cy="1782762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+mn-lt"/>
              </a:rPr>
              <a:t>Persons Involved in his </a:t>
            </a:r>
            <a:r>
              <a:rPr lang="en-US" altLang="en-US" sz="6000" b="1" dirty="0">
                <a:solidFill>
                  <a:srgbClr val="4A81FC"/>
                </a:solidFill>
                <a:latin typeface="+mn-lt"/>
              </a:rPr>
              <a:t>Conversion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EA2C0E9B-2CCA-4F34-8722-4E1764191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133600"/>
            <a:ext cx="8305800" cy="0"/>
          </a:xfrm>
          <a:prstGeom prst="line">
            <a:avLst/>
          </a:prstGeom>
          <a:noFill/>
          <a:ln w="57150">
            <a:solidFill>
              <a:srgbClr val="4A81F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41F4C8A3-3F3E-4B58-892B-45C92EFBC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991414B6-EA91-4531-BB68-83CC8899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930AAA54-3868-4710-B988-531758D9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A4A96C2B-7CFE-4807-B805-6F0D7E1DB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B86E5-9FB4-4FEC-A619-9283C12A8303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pic>
        <p:nvPicPr>
          <p:cNvPr id="21" name="Picture 20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51AFA9ED-1884-4791-8D6A-09D257C1A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24882"/>
            <a:ext cx="3177541" cy="244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9186B562-B12E-431F-BD13-64F1CCFF75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3733799"/>
          </a:xfrm>
        </p:spPr>
        <p:txBody>
          <a:bodyPr>
            <a:noAutofit/>
          </a:bodyPr>
          <a:lstStyle/>
          <a:p>
            <a:r>
              <a:rPr lang="en-US" altLang="en-US" sz="3400" b="1" dirty="0"/>
              <a:t>Ran to the chariot </a:t>
            </a:r>
            <a:r>
              <a:rPr lang="en-US" altLang="en-US" sz="3400" b="1" dirty="0">
                <a:solidFill>
                  <a:srgbClr val="4A81FC"/>
                </a:solidFill>
              </a:rPr>
              <a:t>(8:30)</a:t>
            </a:r>
          </a:p>
          <a:p>
            <a:r>
              <a:rPr lang="en-US" altLang="en-US" sz="3400" b="1" dirty="0"/>
              <a:t>Heard the Ethiopian reading</a:t>
            </a:r>
          </a:p>
          <a:p>
            <a:r>
              <a:rPr lang="en-US" altLang="en-US" sz="3400" b="1" dirty="0"/>
              <a:t>The Ethiopian answered </a:t>
            </a:r>
            <a:r>
              <a:rPr lang="en-US" altLang="en-US" sz="3400" b="1" dirty="0">
                <a:solidFill>
                  <a:srgbClr val="4A81FC"/>
                </a:solidFill>
              </a:rPr>
              <a:t>(8:31)</a:t>
            </a:r>
          </a:p>
          <a:p>
            <a:r>
              <a:rPr lang="en-US" altLang="en-US" sz="3400" b="1" dirty="0"/>
              <a:t>Philip preached Jesus to him </a:t>
            </a:r>
            <a:r>
              <a:rPr lang="en-US" altLang="en-US" sz="3400" b="1" dirty="0">
                <a:solidFill>
                  <a:srgbClr val="4A81FC"/>
                </a:solidFill>
              </a:rPr>
              <a:t>(8:32-35)</a:t>
            </a:r>
          </a:p>
          <a:p>
            <a:r>
              <a:rPr lang="en-US" altLang="en-US" sz="3400" b="1" dirty="0"/>
              <a:t>Ethiopian asked a question </a:t>
            </a:r>
            <a:r>
              <a:rPr lang="en-US" altLang="en-US" sz="3400" b="1" dirty="0">
                <a:solidFill>
                  <a:srgbClr val="4A81FC"/>
                </a:solidFill>
              </a:rPr>
              <a:t>(8:34)</a:t>
            </a:r>
          </a:p>
          <a:p>
            <a:r>
              <a:rPr lang="en-US" altLang="en-US" sz="3400" b="1" dirty="0"/>
              <a:t>Philip preached Jesus </a:t>
            </a:r>
            <a:r>
              <a:rPr lang="en-US" altLang="en-US" sz="3400" b="1" dirty="0">
                <a:solidFill>
                  <a:srgbClr val="4A81FC"/>
                </a:solidFill>
              </a:rPr>
              <a:t>(8:35)</a:t>
            </a:r>
          </a:p>
          <a:p>
            <a:r>
              <a:rPr lang="en-US" altLang="en-US" sz="3400" b="1" dirty="0"/>
              <a:t>Ethiopian asked another question </a:t>
            </a:r>
            <a:r>
              <a:rPr lang="en-US" altLang="en-US" sz="3400" b="1" dirty="0">
                <a:solidFill>
                  <a:srgbClr val="4A81FC"/>
                </a:solidFill>
              </a:rPr>
              <a:t>(8:36)</a:t>
            </a:r>
            <a:endParaRPr lang="en-US" altLang="en-US" sz="3400" dirty="0">
              <a:solidFill>
                <a:srgbClr val="4A81FC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7FF8B0B-5FAC-444C-9A2F-C3DC0DE59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11430000" cy="944562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+mn-lt"/>
              </a:rPr>
              <a:t>What Did the </a:t>
            </a:r>
            <a:r>
              <a:rPr lang="en-US" altLang="en-US" sz="6000" b="1" dirty="0">
                <a:solidFill>
                  <a:srgbClr val="4A81FC"/>
                </a:solidFill>
                <a:latin typeface="+mn-lt"/>
              </a:rPr>
              <a:t>Preacher </a:t>
            </a:r>
            <a:r>
              <a:rPr lang="en-US" altLang="en-US" b="1" dirty="0">
                <a:latin typeface="+mn-lt"/>
              </a:rPr>
              <a:t>Do?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9C536423-7460-4AD3-89BA-9DF584BD60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371600"/>
            <a:ext cx="11506200" cy="46038"/>
          </a:xfrm>
          <a:prstGeom prst="line">
            <a:avLst/>
          </a:prstGeom>
          <a:noFill/>
          <a:ln w="57150">
            <a:solidFill>
              <a:srgbClr val="4A81F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5576730-F112-4ABF-9DEB-FF58615C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B18097-7700-4551-88DD-3719535B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4A8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D8590118-8C3E-45D0-9D09-F816FC2C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0C5B9BA-8572-4EAE-B4F9-362BF41E7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228600"/>
          </a:xfrm>
          <a:prstGeom prst="rect">
            <a:avLst/>
          </a:prstGeom>
          <a:solidFill>
            <a:srgbClr val="4A81FC"/>
          </a:solidFill>
          <a:ln w="9525">
            <a:solidFill>
              <a:srgbClr val="4A81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1F3D4D-5C28-4B47-91E2-3CA0914DD46C}"/>
              </a:ext>
            </a:extLst>
          </p:cNvPr>
          <p:cNvSpPr txBox="1"/>
          <p:nvPr/>
        </p:nvSpPr>
        <p:spPr>
          <a:xfrm>
            <a:off x="0" y="6553200"/>
            <a:ext cx="12268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										      www.thetfordcountry.com</a:t>
            </a:r>
          </a:p>
        </p:txBody>
      </p:sp>
      <p:pic>
        <p:nvPicPr>
          <p:cNvPr id="19" name="Picture 18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BCDAA24F-163A-47FD-892B-C9FAD528E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71" y="3200400"/>
            <a:ext cx="4065030" cy="3124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657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Default Design</vt:lpstr>
      <vt:lpstr>The Conversion of the Ethiopian</vt:lpstr>
      <vt:lpstr>The Conversion of the Ethiopian</vt:lpstr>
      <vt:lpstr>The Conversion of the Ethiopian</vt:lpstr>
      <vt:lpstr>The Conversion of the Ethiopian</vt:lpstr>
      <vt:lpstr>The Conversion of the Ethiopian</vt:lpstr>
      <vt:lpstr>Persons Involved in his Conversion</vt:lpstr>
      <vt:lpstr>Persons Involved in his Conversion</vt:lpstr>
      <vt:lpstr>Persons Involved in his Conversion</vt:lpstr>
      <vt:lpstr>What Did the Preacher Do?</vt:lpstr>
      <vt:lpstr>What Did the Preacher Do?</vt:lpstr>
      <vt:lpstr>The Ethiopian traveled a long way to worship God – willing to be submissive to His will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Conversion of the Ethiopian</dc:title>
  <dc:creator>HP Authorized Customer</dc:creator>
  <cp:lastModifiedBy>Richard Thetford</cp:lastModifiedBy>
  <cp:revision>25</cp:revision>
  <dcterms:created xsi:type="dcterms:W3CDTF">2007-07-30T04:29:48Z</dcterms:created>
  <dcterms:modified xsi:type="dcterms:W3CDTF">2024-02-25T20:39:39Z</dcterms:modified>
</cp:coreProperties>
</file>