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411B"/>
    <a:srgbClr val="607731"/>
    <a:srgbClr val="627A32"/>
    <a:srgbClr val="E6EE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94" y="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DDD33C-BCA9-4699-8420-5B04D13E52F8}" type="datetimeFigureOut">
              <a:rPr lang="en-US" smtClean="0"/>
              <a:pPr/>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DD33C-BCA9-4699-8420-5B04D13E52F8}" type="datetimeFigureOut">
              <a:rPr lang="en-US" smtClean="0"/>
              <a:pPr/>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DD33C-BCA9-4699-8420-5B04D13E52F8}" type="datetimeFigureOut">
              <a:rPr lang="en-US" smtClean="0"/>
              <a:pPr/>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DD33C-BCA9-4699-8420-5B04D13E52F8}" type="datetimeFigureOut">
              <a:rPr lang="en-US" smtClean="0"/>
              <a:pPr/>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DDD33C-BCA9-4699-8420-5B04D13E52F8}" type="datetimeFigureOut">
              <a:rPr lang="en-US" smtClean="0"/>
              <a:pPr/>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DDD33C-BCA9-4699-8420-5B04D13E52F8}" type="datetimeFigureOut">
              <a:rPr lang="en-US" smtClean="0"/>
              <a:pPr/>
              <a:t>9/12/2015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DDD33C-BCA9-4699-8420-5B04D13E52F8}" type="datetimeFigureOut">
              <a:rPr lang="en-US" smtClean="0"/>
              <a:pPr/>
              <a:t>9/12/2015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DDD33C-BCA9-4699-8420-5B04D13E52F8}" type="datetimeFigureOut">
              <a:rPr lang="en-US" smtClean="0"/>
              <a:pPr/>
              <a:t>9/12/2015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DD33C-BCA9-4699-8420-5B04D13E52F8}" type="datetimeFigureOut">
              <a:rPr lang="en-US" smtClean="0"/>
              <a:pPr/>
              <a:t>9/12/2015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DD33C-BCA9-4699-8420-5B04D13E52F8}" type="datetimeFigureOut">
              <a:rPr lang="en-US" smtClean="0"/>
              <a:pPr/>
              <a:t>9/12/2015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DD33C-BCA9-4699-8420-5B04D13E52F8}" type="datetimeFigureOut">
              <a:rPr lang="en-US" smtClean="0"/>
              <a:pPr/>
              <a:t>9/12/2015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7819D-972A-48F2-8737-BC4207E56B5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ED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DD33C-BCA9-4699-8420-5B04D13E52F8}" type="datetimeFigureOut">
              <a:rPr lang="en-US" smtClean="0"/>
              <a:pPr/>
              <a:t>9/12/2015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7819D-972A-48F2-8737-BC4207E56B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
            <a:ext cx="7772400" cy="1470025"/>
          </a:xfrm>
        </p:spPr>
        <p:txBody>
          <a:bodyPr>
            <a:normAutofit/>
          </a:bodyPr>
          <a:lstStyle/>
          <a:p>
            <a:r>
              <a:rPr lang="en-US" sz="6600" b="1" dirty="0">
                <a:ln w="19050">
                  <a:solidFill>
                    <a:schemeClr val="tx2">
                      <a:tint val="1000"/>
                    </a:schemeClr>
                  </a:solidFill>
                  <a:prstDash val="solid"/>
                </a:ln>
                <a:solidFill>
                  <a:srgbClr val="607731"/>
                </a:solidFill>
                <a:effectLst>
                  <a:outerShdw blurRad="50000" dist="50800" dir="7500000" algn="tl">
                    <a:srgbClr val="000000">
                      <a:shade val="5000"/>
                      <a:alpha val="35000"/>
                    </a:srgbClr>
                  </a:outerShdw>
                </a:effectLst>
                <a:latin typeface="Liberation Sans" panose="020B0604020202020204" pitchFamily="34" charset="0"/>
                <a:cs typeface="Segoe UI" panose="020B0502040204020203" pitchFamily="34" charset="0"/>
              </a:rPr>
              <a:t>CONTENTMENT</a:t>
            </a:r>
          </a:p>
        </p:txBody>
      </p:sp>
      <p:sp>
        <p:nvSpPr>
          <p:cNvPr id="3" name="Subtitle 2"/>
          <p:cNvSpPr>
            <a:spLocks noGrp="1"/>
          </p:cNvSpPr>
          <p:nvPr>
            <p:ph type="subTitle" idx="1"/>
          </p:nvPr>
        </p:nvSpPr>
        <p:spPr>
          <a:xfrm>
            <a:off x="214314" y="5181600"/>
            <a:ext cx="11749086" cy="838200"/>
          </a:xfrm>
        </p:spPr>
        <p:txBody>
          <a:bodyPr>
            <a:normAutofit fontScale="92500"/>
          </a:bodyPr>
          <a:lstStyle/>
          <a:p>
            <a:r>
              <a:rPr lang="en-US" sz="4000" b="1" dirty="0">
                <a:solidFill>
                  <a:srgbClr val="627A32"/>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Contentment is one of </a:t>
            </a:r>
            <a:r>
              <a:rPr lang="en-US" sz="4000" b="1" dirty="0" smtClean="0">
                <a:solidFill>
                  <a:srgbClr val="627A32"/>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our </a:t>
            </a:r>
            <a:r>
              <a:rPr lang="en-US" sz="4000" b="1" dirty="0">
                <a:solidFill>
                  <a:srgbClr val="627A32"/>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greatest </a:t>
            </a:r>
            <a:r>
              <a:rPr lang="en-US" sz="4000" b="1" dirty="0" smtClean="0">
                <a:solidFill>
                  <a:srgbClr val="627A32"/>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possessions</a:t>
            </a:r>
            <a:endParaRPr lang="en-US" sz="4000" b="1" dirty="0">
              <a:solidFill>
                <a:srgbClr val="627A32"/>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endParaRPr>
          </a:p>
        </p:txBody>
      </p:sp>
      <p:sp>
        <p:nvSpPr>
          <p:cNvPr id="4" name="Rectangle 3"/>
          <p:cNvSpPr/>
          <p:nvPr/>
        </p:nvSpPr>
        <p:spPr>
          <a:xfrm>
            <a:off x="-14286" y="-1"/>
            <a:ext cx="228600" cy="6550223"/>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 name="Rectangle 4"/>
          <p:cNvSpPr/>
          <p:nvPr/>
        </p:nvSpPr>
        <p:spPr>
          <a:xfrm>
            <a:off x="11963400" y="0"/>
            <a:ext cx="228600" cy="6550222"/>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Rectangle 5"/>
          <p:cNvSpPr/>
          <p:nvPr/>
        </p:nvSpPr>
        <p:spPr>
          <a:xfrm>
            <a:off x="152400" y="0"/>
            <a:ext cx="118110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321623"/>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83273944.jpg"/>
          <p:cNvPicPr>
            <a:picLocks noChangeAspect="1"/>
          </p:cNvPicPr>
          <p:nvPr/>
        </p:nvPicPr>
        <p:blipFill>
          <a:blip r:embed="rId2" cstate="print"/>
          <a:stretch>
            <a:fillRect/>
          </a:stretch>
        </p:blipFill>
        <p:spPr>
          <a:xfrm>
            <a:off x="3824289" y="1676400"/>
            <a:ext cx="4543425" cy="3409950"/>
          </a:xfrm>
          <a:prstGeom prst="ellipse">
            <a:avLst/>
          </a:prstGeom>
          <a:ln>
            <a:noFill/>
          </a:ln>
          <a:effectLst>
            <a:softEdge rad="112500"/>
          </a:effectLst>
        </p:spPr>
      </p:pic>
      <p:sp>
        <p:nvSpPr>
          <p:cNvPr id="8" name="TextBox 7"/>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00" y="1752600"/>
            <a:ext cx="16764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219201"/>
            <a:ext cx="11582400" cy="1077218"/>
          </a:xfrm>
          <a:prstGeom prst="rect">
            <a:avLst/>
          </a:prstGeom>
          <a:noFill/>
          <a:ln w="57150">
            <a:solidFill>
              <a:srgbClr val="607731"/>
            </a:solidFill>
          </a:ln>
        </p:spPr>
        <p:txBody>
          <a:bodyPr wrap="square" rtlCol="0">
            <a:spAutoFit/>
          </a:bodyPr>
          <a:lstStyle/>
          <a:p>
            <a:pPr algn="ctr"/>
            <a:r>
              <a:rPr lang="en-US" sz="3200" b="1" dirty="0">
                <a:latin typeface="Liberation Sans" panose="020B0604020202020204" pitchFamily="34" charset="0"/>
                <a:cs typeface="Segoe UI" panose="020B0502040204020203" pitchFamily="34" charset="0"/>
              </a:rPr>
              <a:t>“As for me, I will see Your face </a:t>
            </a:r>
            <a:r>
              <a:rPr lang="en-US" sz="3200" b="1" dirty="0" smtClean="0">
                <a:latin typeface="Liberation Sans" panose="020B0604020202020204" pitchFamily="34" charset="0"/>
                <a:cs typeface="Segoe UI" panose="020B0502040204020203" pitchFamily="34" charset="0"/>
              </a:rPr>
              <a:t>in righteousness</a:t>
            </a:r>
            <a:r>
              <a:rPr lang="en-US" sz="3200" b="1" dirty="0">
                <a:latin typeface="Liberation Sans" panose="020B0604020202020204" pitchFamily="34" charset="0"/>
                <a:cs typeface="Segoe UI" panose="020B0502040204020203" pitchFamily="34" charset="0"/>
              </a:rPr>
              <a:t>; I shall be </a:t>
            </a:r>
            <a:r>
              <a:rPr lang="en-US" sz="3200" b="1" dirty="0" smtClean="0">
                <a:latin typeface="Liberation Sans" panose="020B0604020202020204" pitchFamily="34" charset="0"/>
                <a:cs typeface="Segoe UI" panose="020B0502040204020203" pitchFamily="34" charset="0"/>
              </a:rPr>
              <a:t>satisfied when </a:t>
            </a:r>
            <a:r>
              <a:rPr lang="en-US" sz="3200" b="1" dirty="0">
                <a:latin typeface="Liberation Sans" panose="020B0604020202020204" pitchFamily="34" charset="0"/>
                <a:cs typeface="Segoe UI" panose="020B0502040204020203" pitchFamily="34" charset="0"/>
              </a:rPr>
              <a:t>I awake in Your likeness.” </a:t>
            </a:r>
            <a:r>
              <a:rPr lang="en-US" sz="3200" dirty="0">
                <a:latin typeface="Liberation Sans" panose="020B0604020202020204" pitchFamily="34" charset="0"/>
                <a:cs typeface="Segoe UI" panose="020B0502040204020203" pitchFamily="34" charset="0"/>
              </a:rPr>
              <a:t>(Psalms 17:15)</a:t>
            </a:r>
          </a:p>
        </p:txBody>
      </p:sp>
      <p:sp>
        <p:nvSpPr>
          <p:cNvPr id="3" name="Content Placeholder 2"/>
          <p:cNvSpPr>
            <a:spLocks noGrp="1"/>
          </p:cNvSpPr>
          <p:nvPr>
            <p:ph idx="1"/>
          </p:nvPr>
        </p:nvSpPr>
        <p:spPr>
          <a:xfrm>
            <a:off x="304800" y="2667000"/>
            <a:ext cx="11582400" cy="3657600"/>
          </a:xfrm>
        </p:spPr>
        <p:txBody>
          <a:bodyPr>
            <a:normAutofit/>
          </a:bodyPr>
          <a:lstStyle/>
          <a:p>
            <a:pPr>
              <a:buNone/>
            </a:pPr>
            <a:r>
              <a:rPr lang="en-US" sz="3600" b="1" dirty="0">
                <a:latin typeface="Liberation Sans" panose="020B0604020202020204" pitchFamily="34" charset="0"/>
                <a:cs typeface="Segoe UI" panose="020B0502040204020203" pitchFamily="34" charset="0"/>
              </a:rPr>
              <a:t>“Contentment is the pearl of great price, and whoever procures it at the expense of ten thousand desires makes a wise and a happy purchase.” </a:t>
            </a:r>
          </a:p>
          <a:p>
            <a:pPr algn="r">
              <a:buNone/>
            </a:pPr>
            <a:r>
              <a:rPr lang="en-US" dirty="0" smtClean="0">
                <a:latin typeface="Liberation Sans" panose="020B0604020202020204" pitchFamily="34" charset="0"/>
                <a:cs typeface="Segoe UI" panose="020B0502040204020203" pitchFamily="34" charset="0"/>
              </a:rPr>
              <a:t>-- John </a:t>
            </a:r>
            <a:r>
              <a:rPr lang="en-US" dirty="0" err="1" smtClean="0">
                <a:latin typeface="Liberation Sans" panose="020B0604020202020204" pitchFamily="34" charset="0"/>
                <a:cs typeface="Segoe UI" panose="020B0502040204020203" pitchFamily="34" charset="0"/>
              </a:rPr>
              <a:t>Balquy</a:t>
            </a:r>
            <a:endParaRPr lang="en-US" dirty="0">
              <a:latin typeface="Liberation Sans" panose="020B0604020202020204" pitchFamily="34" charset="0"/>
              <a:cs typeface="Segoe UI" panose="020B0502040204020203" pitchFamily="34" charset="0"/>
            </a:endParaRPr>
          </a:p>
        </p:txBody>
      </p:sp>
      <p:sp>
        <p:nvSpPr>
          <p:cNvPr id="4" name="Rectangle 3"/>
          <p:cNvSpPr/>
          <p:nvPr/>
        </p:nvSpPr>
        <p:spPr>
          <a:xfrm>
            <a:off x="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 name="Rectangle 4"/>
          <p:cNvSpPr/>
          <p:nvPr/>
        </p:nvSpPr>
        <p:spPr>
          <a:xfrm>
            <a:off x="1196340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Rectangle 5"/>
          <p:cNvSpPr/>
          <p:nvPr/>
        </p:nvSpPr>
        <p:spPr>
          <a:xfrm>
            <a:off x="228600" y="0"/>
            <a:ext cx="1173480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Contentmen</a:t>
            </a:r>
            <a:r>
              <a:rPr lang="en-US" sz="4800" b="1" dirty="0">
                <a:solidFill>
                  <a:schemeClr val="bg1"/>
                </a:solidFill>
                <a:latin typeface="Liberation Sans" panose="020B0604020202020204" pitchFamily="34" charset="0"/>
                <a:cs typeface="Segoe UI" panose="020B0502040204020203" pitchFamily="34" charset="0"/>
              </a:rPr>
              <a:t>t</a:t>
            </a:r>
          </a:p>
        </p:txBody>
      </p:sp>
      <p:sp>
        <p:nvSpPr>
          <p:cNvPr id="10" name="TextBox 9"/>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
        <p:nvSpPr>
          <p:cNvPr id="11" name="Rectangle 10"/>
          <p:cNvSpPr/>
          <p:nvPr/>
        </p:nvSpPr>
        <p:spPr>
          <a:xfrm>
            <a:off x="152400" y="6321623"/>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14600"/>
            <a:ext cx="11582400" cy="3810000"/>
          </a:xfrm>
        </p:spPr>
        <p:txBody>
          <a:bodyPr>
            <a:normAutofit/>
          </a:bodyPr>
          <a:lstStyle/>
          <a:p>
            <a:pPr>
              <a:buNone/>
            </a:pPr>
            <a:r>
              <a:rPr lang="en-US" sz="3600" b="1" dirty="0">
                <a:latin typeface="Liberation Sans" panose="020B0604020202020204" pitchFamily="34" charset="0"/>
                <a:cs typeface="Segoe UI" panose="020B0502040204020203" pitchFamily="34" charset="0"/>
              </a:rPr>
              <a:t>“Contentment is natural wealth, luxury is artificial poverty.”</a:t>
            </a:r>
          </a:p>
          <a:p>
            <a:pPr algn="r">
              <a:buNone/>
            </a:pPr>
            <a:r>
              <a:rPr lang="en-US" dirty="0" smtClean="0">
                <a:latin typeface="Liberation Sans" panose="020B0604020202020204" pitchFamily="34" charset="0"/>
                <a:cs typeface="Segoe UI" panose="020B0502040204020203" pitchFamily="34" charset="0"/>
              </a:rPr>
              <a:t>-- Socrates</a:t>
            </a:r>
          </a:p>
          <a:p>
            <a:pPr>
              <a:buNone/>
            </a:pPr>
            <a:r>
              <a:rPr lang="en-US" sz="3600" b="1" dirty="0">
                <a:latin typeface="Liberation Sans" panose="020B0604020202020204" pitchFamily="34" charset="0"/>
                <a:cs typeface="Segoe UI" panose="020B0502040204020203" pitchFamily="34" charset="0"/>
              </a:rPr>
              <a:t>“If you are content, you have enough to live comfortably.”</a:t>
            </a:r>
          </a:p>
          <a:p>
            <a:pPr algn="r">
              <a:buNone/>
            </a:pPr>
            <a:r>
              <a:rPr lang="en-US" dirty="0" smtClean="0">
                <a:latin typeface="Liberation Sans" panose="020B0604020202020204" pitchFamily="34" charset="0"/>
                <a:cs typeface="Segoe UI" panose="020B0502040204020203" pitchFamily="34" charset="0"/>
              </a:rPr>
              <a:t>-- Plautus</a:t>
            </a:r>
            <a:endParaRPr lang="en-US" dirty="0">
              <a:latin typeface="Liberation Sans" panose="020B0604020202020204" pitchFamily="34" charset="0"/>
              <a:cs typeface="Segoe UI" panose="020B0502040204020203" pitchFamily="34" charset="0"/>
            </a:endParaRPr>
          </a:p>
        </p:txBody>
      </p:sp>
      <p:sp>
        <p:nvSpPr>
          <p:cNvPr id="6" name="Rectangle 5"/>
          <p:cNvSpPr/>
          <p:nvPr/>
        </p:nvSpPr>
        <p:spPr>
          <a:xfrm>
            <a:off x="152400" y="0"/>
            <a:ext cx="1196340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Contentmen</a:t>
            </a:r>
            <a:r>
              <a:rPr lang="en-US" sz="4800" b="1" dirty="0">
                <a:solidFill>
                  <a:schemeClr val="bg1"/>
                </a:solidFill>
                <a:latin typeface="Liberation Sans" panose="020B0604020202020204" pitchFamily="34" charset="0"/>
                <a:cs typeface="Segoe UI" panose="020B0502040204020203" pitchFamily="34" charset="0"/>
              </a:rPr>
              <a:t>t</a:t>
            </a:r>
          </a:p>
        </p:txBody>
      </p:sp>
      <p:sp>
        <p:nvSpPr>
          <p:cNvPr id="8" name="TextBox 7"/>
          <p:cNvSpPr txBox="1"/>
          <p:nvPr/>
        </p:nvSpPr>
        <p:spPr>
          <a:xfrm>
            <a:off x="304800" y="1219201"/>
            <a:ext cx="11582400" cy="1077218"/>
          </a:xfrm>
          <a:prstGeom prst="rect">
            <a:avLst/>
          </a:prstGeom>
          <a:solidFill>
            <a:schemeClr val="bg1"/>
          </a:solidFill>
          <a:ln>
            <a:solidFill>
              <a:srgbClr val="607731"/>
            </a:solidFill>
          </a:ln>
        </p:spPr>
        <p:txBody>
          <a:bodyPr wrap="square" rtlCol="0">
            <a:spAutoFit/>
          </a:bodyPr>
          <a:lstStyle/>
          <a:p>
            <a:pPr algn="ctr"/>
            <a:r>
              <a:rPr lang="en-US" sz="3200" b="1" dirty="0">
                <a:latin typeface="Liberation Sans" panose="020B0604020202020204" pitchFamily="34" charset="0"/>
                <a:cs typeface="Segoe UI" panose="020B0502040204020203" pitchFamily="34" charset="0"/>
              </a:rPr>
              <a:t>“As for me, I will see Your face </a:t>
            </a:r>
            <a:r>
              <a:rPr lang="en-US" sz="3200" b="1" dirty="0" smtClean="0">
                <a:latin typeface="Liberation Sans" panose="020B0604020202020204" pitchFamily="34" charset="0"/>
                <a:cs typeface="Segoe UI" panose="020B0502040204020203" pitchFamily="34" charset="0"/>
              </a:rPr>
              <a:t>in righteousness</a:t>
            </a:r>
            <a:r>
              <a:rPr lang="en-US" sz="3200" b="1" dirty="0">
                <a:latin typeface="Liberation Sans" panose="020B0604020202020204" pitchFamily="34" charset="0"/>
                <a:cs typeface="Segoe UI" panose="020B0502040204020203" pitchFamily="34" charset="0"/>
              </a:rPr>
              <a:t>; I shall be </a:t>
            </a:r>
            <a:r>
              <a:rPr lang="en-US" sz="3200" b="1" dirty="0" smtClean="0">
                <a:latin typeface="Liberation Sans" panose="020B0604020202020204" pitchFamily="34" charset="0"/>
                <a:cs typeface="Segoe UI" panose="020B0502040204020203" pitchFamily="34" charset="0"/>
              </a:rPr>
              <a:t>satisfied when </a:t>
            </a:r>
            <a:r>
              <a:rPr lang="en-US" sz="3200" b="1" dirty="0">
                <a:latin typeface="Liberation Sans" panose="020B0604020202020204" pitchFamily="34" charset="0"/>
                <a:cs typeface="Segoe UI" panose="020B0502040204020203" pitchFamily="34" charset="0"/>
              </a:rPr>
              <a:t>I awake in Your likeness.” </a:t>
            </a:r>
            <a:r>
              <a:rPr lang="en-US" sz="3200" dirty="0">
                <a:latin typeface="Liberation Sans" panose="020B0604020202020204" pitchFamily="34" charset="0"/>
                <a:cs typeface="Segoe UI" panose="020B0502040204020203" pitchFamily="34" charset="0"/>
              </a:rPr>
              <a:t>(Psalms 17:15)</a:t>
            </a:r>
          </a:p>
        </p:txBody>
      </p:sp>
      <p:sp>
        <p:nvSpPr>
          <p:cNvPr id="10" name="Rectangle 9"/>
          <p:cNvSpPr/>
          <p:nvPr/>
        </p:nvSpPr>
        <p:spPr>
          <a:xfrm>
            <a:off x="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ectangle 10"/>
          <p:cNvSpPr/>
          <p:nvPr/>
        </p:nvSpPr>
        <p:spPr>
          <a:xfrm>
            <a:off x="1196340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p:nvSpPr>
        <p:spPr>
          <a:xfrm>
            <a:off x="152400" y="6321623"/>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7924800" cy="5105400"/>
          </a:xfrm>
        </p:spPr>
        <p:txBody>
          <a:bodyPr/>
          <a:lstStyle/>
          <a:p>
            <a:r>
              <a:rPr lang="en-US" sz="3600" b="1" dirty="0">
                <a:latin typeface="Liberation Sans" panose="020B0604020202020204" pitchFamily="34" charset="0"/>
                <a:cs typeface="Segoe UI" panose="020B0502040204020203" pitchFamily="34" charset="0"/>
              </a:rPr>
              <a:t>Worldly pleasure</a:t>
            </a:r>
          </a:p>
          <a:p>
            <a:pPr lvl="1"/>
            <a:r>
              <a:rPr lang="en-US" sz="3400" dirty="0">
                <a:solidFill>
                  <a:srgbClr val="34411B"/>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Will not last</a:t>
            </a:r>
          </a:p>
          <a:p>
            <a:pPr lvl="2"/>
            <a:r>
              <a:rPr lang="en-US" sz="3200" dirty="0">
                <a:latin typeface="Liberation Sans" panose="020B0604020202020204" pitchFamily="34" charset="0"/>
                <a:cs typeface="Segoe UI" panose="020B0502040204020203" pitchFamily="34" charset="0"/>
              </a:rPr>
              <a:t>Psalms 17:14</a:t>
            </a:r>
          </a:p>
          <a:p>
            <a:pPr lvl="1"/>
            <a:r>
              <a:rPr lang="en-US" sz="3400" dirty="0">
                <a:solidFill>
                  <a:srgbClr val="34411B"/>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More to Life</a:t>
            </a:r>
          </a:p>
          <a:p>
            <a:pPr lvl="2"/>
            <a:r>
              <a:rPr lang="en-US" sz="3200" dirty="0">
                <a:latin typeface="Liberation Sans" panose="020B0604020202020204" pitchFamily="34" charset="0"/>
                <a:cs typeface="Segoe UI" panose="020B0502040204020203" pitchFamily="34" charset="0"/>
              </a:rPr>
              <a:t>Hebrews 11:24-26</a:t>
            </a:r>
          </a:p>
          <a:p>
            <a:r>
              <a:rPr lang="en-US" sz="3600" b="1" dirty="0">
                <a:latin typeface="Liberation Sans" panose="020B0604020202020204" pitchFamily="34" charset="0"/>
                <a:cs typeface="Segoe UI" panose="020B0502040204020203" pitchFamily="34" charset="0"/>
              </a:rPr>
              <a:t>Riches</a:t>
            </a:r>
          </a:p>
          <a:p>
            <a:pPr lvl="1"/>
            <a:r>
              <a:rPr lang="en-US" sz="3400" dirty="0">
                <a:latin typeface="Liberation Sans" panose="020B0604020202020204" pitchFamily="34" charset="0"/>
                <a:cs typeface="Segoe UI" panose="020B0502040204020203" pitchFamily="34" charset="0"/>
              </a:rPr>
              <a:t>Ecclesiastes 5:10-11</a:t>
            </a:r>
          </a:p>
          <a:p>
            <a:pPr lvl="1"/>
            <a:r>
              <a:rPr lang="en-US" sz="3400" dirty="0">
                <a:latin typeface="Liberation Sans" panose="020B0604020202020204" pitchFamily="34" charset="0"/>
                <a:cs typeface="Segoe UI" panose="020B0502040204020203" pitchFamily="34" charset="0"/>
              </a:rPr>
              <a:t>Proverbs 22:1; 30:8-9</a:t>
            </a:r>
          </a:p>
          <a:p>
            <a:pPr lvl="1"/>
            <a:endParaRPr lang="en-US" dirty="0">
              <a:latin typeface="Souvenir Lt BT" pitchFamily="18" charset="0"/>
            </a:endParaRPr>
          </a:p>
        </p:txBody>
      </p:sp>
      <p:sp>
        <p:nvSpPr>
          <p:cNvPr id="6" name="Rectangle 5"/>
          <p:cNvSpPr/>
          <p:nvPr/>
        </p:nvSpPr>
        <p:spPr>
          <a:xfrm>
            <a:off x="152400" y="0"/>
            <a:ext cx="1181100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Men Seek Contentmen</a:t>
            </a:r>
            <a:r>
              <a:rPr lang="en-US" sz="4800" b="1" dirty="0">
                <a:solidFill>
                  <a:schemeClr val="bg1"/>
                </a:solidFill>
                <a:latin typeface="Liberation Sans" panose="020B0604020202020204" pitchFamily="34" charset="0"/>
                <a:cs typeface="Segoe UI" panose="020B0502040204020203" pitchFamily="34" charset="0"/>
              </a:rPr>
              <a:t>t</a:t>
            </a:r>
          </a:p>
        </p:txBody>
      </p:sp>
      <p:pic>
        <p:nvPicPr>
          <p:cNvPr id="10" name="Picture 9" descr="Woman Bible Study.jpg"/>
          <p:cNvPicPr>
            <a:picLocks noChangeAspect="1"/>
          </p:cNvPicPr>
          <p:nvPr/>
        </p:nvPicPr>
        <p:blipFill>
          <a:blip r:embed="rId2" cstate="print"/>
          <a:stretch>
            <a:fillRect/>
          </a:stretch>
        </p:blipFill>
        <p:spPr>
          <a:xfrm>
            <a:off x="8305800" y="1371600"/>
            <a:ext cx="3509896" cy="4724400"/>
          </a:xfrm>
          <a:prstGeom prst="rect">
            <a:avLst/>
          </a:prstGeom>
          <a:ln>
            <a:noFill/>
          </a:ln>
          <a:effectLst>
            <a:softEdge rad="112500"/>
          </a:effectLst>
        </p:spPr>
      </p:pic>
      <p:sp>
        <p:nvSpPr>
          <p:cNvPr id="11" name="Rectangle 10"/>
          <p:cNvSpPr/>
          <p:nvPr/>
        </p:nvSpPr>
        <p:spPr>
          <a:xfrm>
            <a:off x="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p:nvSpPr>
        <p:spPr>
          <a:xfrm>
            <a:off x="1196340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Rectangle 12"/>
          <p:cNvSpPr/>
          <p:nvPr/>
        </p:nvSpPr>
        <p:spPr>
          <a:xfrm>
            <a:off x="152400" y="6321623"/>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2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dissolve">
                                      <p:cBhvr>
                                        <p:cTn id="38" dur="500"/>
                                        <p:tgtEl>
                                          <p:spTgt spid="3">
                                            <p:txEl>
                                              <p:pRg st="6" end="6"/>
                                            </p:txEl>
                                          </p:spTgt>
                                        </p:tgtEl>
                                      </p:cBhvr>
                                    </p:animEffect>
                                  </p:childTnLst>
                                </p:cTn>
                              </p:par>
                            </p:childTnLst>
                          </p:cTn>
                        </p:par>
                        <p:par>
                          <p:cTn id="39" fill="hold">
                            <p:stCondLst>
                              <p:cond delay="10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11430000" cy="5105400"/>
          </a:xfrm>
        </p:spPr>
        <p:txBody>
          <a:bodyPr>
            <a:normAutofit/>
          </a:bodyPr>
          <a:lstStyle/>
          <a:p>
            <a:r>
              <a:rPr lang="en-US" sz="3600" b="1" dirty="0">
                <a:latin typeface="Liberation Sans" panose="020B0604020202020204" pitchFamily="34" charset="0"/>
                <a:cs typeface="Segoe UI" panose="020B0502040204020203" pitchFamily="34" charset="0"/>
              </a:rPr>
              <a:t>Power</a:t>
            </a:r>
          </a:p>
          <a:p>
            <a:pPr lvl="1"/>
            <a:r>
              <a:rPr lang="en-US" sz="3400" dirty="0">
                <a:latin typeface="Liberation Sans" panose="020B0604020202020204" pitchFamily="34" charset="0"/>
                <a:cs typeface="Segoe UI" panose="020B0502040204020203" pitchFamily="34" charset="0"/>
              </a:rPr>
              <a:t>James 4:6</a:t>
            </a:r>
          </a:p>
          <a:p>
            <a:pPr lvl="1"/>
            <a:r>
              <a:rPr lang="en-US" sz="3400" dirty="0">
                <a:latin typeface="Liberation Sans" panose="020B0604020202020204" pitchFamily="34" charset="0"/>
                <a:cs typeface="Segoe UI" panose="020B0502040204020203" pitchFamily="34" charset="0"/>
              </a:rPr>
              <a:t>James 1:17</a:t>
            </a:r>
          </a:p>
          <a:p>
            <a:pPr lvl="1"/>
            <a:r>
              <a:rPr lang="en-US" sz="3400" dirty="0">
                <a:latin typeface="Liberation Sans" panose="020B0604020202020204" pitchFamily="34" charset="0"/>
                <a:cs typeface="Segoe UI" panose="020B0502040204020203" pitchFamily="34" charset="0"/>
              </a:rPr>
              <a:t>Jeremiah 10:23</a:t>
            </a:r>
          </a:p>
          <a:p>
            <a:r>
              <a:rPr lang="en-US" sz="3600" b="1" dirty="0">
                <a:latin typeface="Liberation Sans" panose="020B0604020202020204" pitchFamily="34" charset="0"/>
                <a:cs typeface="Segoe UI" panose="020B0502040204020203" pitchFamily="34" charset="0"/>
              </a:rPr>
              <a:t>Knowledge</a:t>
            </a:r>
          </a:p>
          <a:p>
            <a:pPr lvl="1"/>
            <a:r>
              <a:rPr lang="en-US" sz="3400" dirty="0">
                <a:latin typeface="Liberation Sans" panose="020B0604020202020204" pitchFamily="34" charset="0"/>
                <a:cs typeface="Segoe UI" panose="020B0502040204020203" pitchFamily="34" charset="0"/>
              </a:rPr>
              <a:t>A knowledge that does not lead one to acknowledge and subject himself to God is misdirected knowledge</a:t>
            </a:r>
          </a:p>
          <a:p>
            <a:pPr lvl="1"/>
            <a:r>
              <a:rPr lang="en-US" sz="3400" dirty="0">
                <a:latin typeface="Liberation Sans" panose="020B0604020202020204" pitchFamily="34" charset="0"/>
                <a:cs typeface="Segoe UI" panose="020B0502040204020203" pitchFamily="34" charset="0"/>
              </a:rPr>
              <a:t>1 Timothy 6:20-21</a:t>
            </a:r>
          </a:p>
        </p:txBody>
      </p:sp>
      <p:sp>
        <p:nvSpPr>
          <p:cNvPr id="6" name="Rectangle 5"/>
          <p:cNvSpPr/>
          <p:nvPr/>
        </p:nvSpPr>
        <p:spPr>
          <a:xfrm>
            <a:off x="152400" y="0"/>
            <a:ext cx="1181100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Men Seek Contentmen</a:t>
            </a:r>
            <a:r>
              <a:rPr lang="en-US" sz="4800" b="1" dirty="0">
                <a:solidFill>
                  <a:schemeClr val="bg1"/>
                </a:solidFill>
                <a:latin typeface="Liberation Sans" panose="020B0604020202020204" pitchFamily="34" charset="0"/>
                <a:cs typeface="Segoe UI" panose="020B0502040204020203" pitchFamily="34" charset="0"/>
              </a:rPr>
              <a:t>t</a:t>
            </a:r>
          </a:p>
        </p:txBody>
      </p:sp>
      <p:pic>
        <p:nvPicPr>
          <p:cNvPr id="9" name="Picture 8" descr="6a00d83451ee9f69e200e5501d5cea8833-800wi.jpg"/>
          <p:cNvPicPr>
            <a:picLocks noChangeAspect="1"/>
          </p:cNvPicPr>
          <p:nvPr/>
        </p:nvPicPr>
        <p:blipFill>
          <a:blip r:embed="rId2" cstate="print"/>
          <a:stretch>
            <a:fillRect/>
          </a:stretch>
        </p:blipFill>
        <p:spPr>
          <a:xfrm>
            <a:off x="7239000" y="1371600"/>
            <a:ext cx="4478776" cy="2971800"/>
          </a:xfrm>
          <a:prstGeom prst="rect">
            <a:avLst/>
          </a:prstGeom>
          <a:ln>
            <a:noFill/>
          </a:ln>
          <a:effectLst>
            <a:softEdge rad="112500"/>
          </a:effectLst>
        </p:spPr>
      </p:pic>
      <p:sp>
        <p:nvSpPr>
          <p:cNvPr id="11" name="Rectangle 10"/>
          <p:cNvSpPr/>
          <p:nvPr/>
        </p:nvSpPr>
        <p:spPr>
          <a:xfrm>
            <a:off x="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p:nvSpPr>
        <p:spPr>
          <a:xfrm>
            <a:off x="11963400" y="0"/>
            <a:ext cx="228600" cy="6858000"/>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Rectangle 12"/>
          <p:cNvSpPr/>
          <p:nvPr/>
        </p:nvSpPr>
        <p:spPr>
          <a:xfrm>
            <a:off x="152400" y="6321623"/>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dissolve">
                                      <p:cBhvr>
                                        <p:cTn id="35" dur="500"/>
                                        <p:tgtEl>
                                          <p:spTgt spid="3">
                                            <p:txEl>
                                              <p:pRg st="5" end="5"/>
                                            </p:txEl>
                                          </p:spTgt>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dissolv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9829800" cy="3352800"/>
          </a:xfrm>
        </p:spPr>
        <p:txBody>
          <a:bodyPr>
            <a:normAutofit/>
          </a:bodyPr>
          <a:lstStyle/>
          <a:p>
            <a:r>
              <a:rPr lang="en-US" sz="3600" b="1" dirty="0">
                <a:latin typeface="Liberation Sans" panose="020B0604020202020204" pitchFamily="34" charset="0"/>
                <a:cs typeface="Segoe UI" panose="020B0502040204020203" pitchFamily="34" charset="0"/>
              </a:rPr>
              <a:t>Living Righteously</a:t>
            </a:r>
          </a:p>
          <a:p>
            <a:pPr lvl="1"/>
            <a:r>
              <a:rPr lang="en-US" sz="3400" dirty="0">
                <a:latin typeface="Liberation Sans" panose="020B0604020202020204" pitchFamily="34" charset="0"/>
                <a:cs typeface="Segoe UI" panose="020B0502040204020203" pitchFamily="34" charset="0"/>
              </a:rPr>
              <a:t>Proverbs 14:34</a:t>
            </a:r>
          </a:p>
          <a:p>
            <a:pPr lvl="1"/>
            <a:r>
              <a:rPr lang="en-US" sz="3400" dirty="0">
                <a:latin typeface="Liberation Sans" panose="020B0604020202020204" pitchFamily="34" charset="0"/>
                <a:cs typeface="Segoe UI" panose="020B0502040204020203" pitchFamily="34" charset="0"/>
              </a:rPr>
              <a:t>2 Corinthians 3:18</a:t>
            </a:r>
          </a:p>
          <a:p>
            <a:r>
              <a:rPr lang="en-US" sz="3600" b="1" dirty="0">
                <a:latin typeface="Liberation Sans" panose="020B0604020202020204" pitchFamily="34" charset="0"/>
                <a:cs typeface="Segoe UI" panose="020B0502040204020203" pitchFamily="34" charset="0"/>
              </a:rPr>
              <a:t>Always keep focused on God</a:t>
            </a:r>
          </a:p>
          <a:p>
            <a:pPr lvl="1"/>
            <a:r>
              <a:rPr lang="en-US" sz="3400" dirty="0">
                <a:latin typeface="Liberation Sans" panose="020B0604020202020204" pitchFamily="34" charset="0"/>
                <a:cs typeface="Segoe UI" panose="020B0502040204020203" pitchFamily="34" charset="0"/>
              </a:rPr>
              <a:t>Eccl 6:9; Phil 4:11; Heb 13:5</a:t>
            </a:r>
          </a:p>
        </p:txBody>
      </p:sp>
      <p:sp>
        <p:nvSpPr>
          <p:cNvPr id="6" name="Rectangle 5"/>
          <p:cNvSpPr/>
          <p:nvPr/>
        </p:nvSpPr>
        <p:spPr>
          <a:xfrm>
            <a:off x="152400" y="0"/>
            <a:ext cx="1188720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True Contentmen</a:t>
            </a:r>
            <a:r>
              <a:rPr lang="en-US" sz="4800" b="1" dirty="0">
                <a:solidFill>
                  <a:schemeClr val="bg1"/>
                </a:solidFill>
                <a:latin typeface="Liberation Sans" panose="020B0604020202020204" pitchFamily="34" charset="0"/>
                <a:cs typeface="Segoe UI" panose="020B0502040204020203" pitchFamily="34" charset="0"/>
              </a:rPr>
              <a:t>t</a:t>
            </a:r>
          </a:p>
        </p:txBody>
      </p:sp>
      <p:sp>
        <p:nvSpPr>
          <p:cNvPr id="11" name="TextBox 10"/>
          <p:cNvSpPr txBox="1"/>
          <p:nvPr/>
        </p:nvSpPr>
        <p:spPr>
          <a:xfrm>
            <a:off x="381000" y="4466273"/>
            <a:ext cx="11390468" cy="1661993"/>
          </a:xfrm>
          <a:prstGeom prst="rect">
            <a:avLst/>
          </a:prstGeom>
          <a:solidFill>
            <a:srgbClr val="34411B"/>
          </a:solidFill>
          <a:ln>
            <a:solidFill>
              <a:srgbClr val="607731"/>
            </a:solidFill>
          </a:ln>
        </p:spPr>
        <p:txBody>
          <a:bodyPr wrap="square" rtlCol="0">
            <a:spAutoFit/>
          </a:bodyPr>
          <a:lstStyle/>
          <a:p>
            <a:pPr algn="ctr"/>
            <a:r>
              <a:rPr lang="en-US" sz="2600" b="1" dirty="0">
                <a:solidFill>
                  <a:schemeClr val="bg1"/>
                </a:solidFill>
                <a:latin typeface="Liberation Sans" panose="020B0604020202020204" pitchFamily="34" charset="0"/>
                <a:cs typeface="Segoe UI" panose="020B0502040204020203" pitchFamily="34" charset="0"/>
              </a:rPr>
              <a:t>“Now godliness with contentment is great gain. For we brought nothing into this world, and it is certain we can carry nothing out. And having food and clothing, with these we shall be content.”</a:t>
            </a:r>
            <a:br>
              <a:rPr lang="en-US" sz="2600" b="1" dirty="0">
                <a:solidFill>
                  <a:schemeClr val="bg1"/>
                </a:solidFill>
                <a:latin typeface="Liberation Sans" panose="020B0604020202020204" pitchFamily="34" charset="0"/>
                <a:cs typeface="Segoe UI" panose="020B0502040204020203" pitchFamily="34" charset="0"/>
              </a:rPr>
            </a:br>
            <a:r>
              <a:rPr lang="en-US" sz="2400" dirty="0">
                <a:solidFill>
                  <a:schemeClr val="bg1"/>
                </a:solidFill>
                <a:latin typeface="Liberation Sans" panose="020B0604020202020204" pitchFamily="34" charset="0"/>
                <a:cs typeface="Segoe UI" panose="020B0502040204020203" pitchFamily="34" charset="0"/>
              </a:rPr>
              <a:t>(1 Timothy 6:6-8)</a:t>
            </a:r>
          </a:p>
        </p:txBody>
      </p:sp>
      <p:pic>
        <p:nvPicPr>
          <p:cNvPr id="13" name="Picture 12" descr="dp1832360.jpg"/>
          <p:cNvPicPr>
            <a:picLocks noChangeAspect="1"/>
          </p:cNvPicPr>
          <p:nvPr/>
        </p:nvPicPr>
        <p:blipFill>
          <a:blip r:embed="rId2" cstate="print"/>
          <a:stretch>
            <a:fillRect/>
          </a:stretch>
        </p:blipFill>
        <p:spPr>
          <a:xfrm>
            <a:off x="7273949" y="1352550"/>
            <a:ext cx="4497519" cy="2990850"/>
          </a:xfrm>
          <a:prstGeom prst="rect">
            <a:avLst/>
          </a:prstGeom>
          <a:ln>
            <a:noFill/>
          </a:ln>
          <a:effectLst>
            <a:softEdge rad="112500"/>
          </a:effectLst>
        </p:spPr>
      </p:pic>
      <p:sp>
        <p:nvSpPr>
          <p:cNvPr id="10" name="TextBox 9"/>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
        <p:nvSpPr>
          <p:cNvPr id="12" name="Rectangle 11"/>
          <p:cNvSpPr/>
          <p:nvPr/>
        </p:nvSpPr>
        <p:spPr>
          <a:xfrm>
            <a:off x="0" y="0"/>
            <a:ext cx="228600" cy="6559154"/>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4" name="Rectangle 13"/>
          <p:cNvSpPr/>
          <p:nvPr/>
        </p:nvSpPr>
        <p:spPr>
          <a:xfrm>
            <a:off x="11963400" y="0"/>
            <a:ext cx="228600" cy="6559154"/>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5" name="Rectangle 14"/>
          <p:cNvSpPr/>
          <p:nvPr/>
        </p:nvSpPr>
        <p:spPr>
          <a:xfrm>
            <a:off x="152400" y="6330554"/>
            <a:ext cx="11887200" cy="2286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20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133600"/>
            <a:ext cx="11506200" cy="1295400"/>
          </a:xfrm>
        </p:spPr>
        <p:txBody>
          <a:bodyPr>
            <a:normAutofit/>
          </a:bodyPr>
          <a:lstStyle/>
          <a:p>
            <a:r>
              <a:rPr lang="en-US" sz="3400" b="1" dirty="0">
                <a:latin typeface="Liberation Sans" panose="020B0604020202020204" pitchFamily="34" charset="0"/>
                <a:cs typeface="Segoe UI" panose="020B0502040204020203" pitchFamily="34" charset="0"/>
              </a:rPr>
              <a:t>Happiness is the result of character</a:t>
            </a:r>
          </a:p>
          <a:p>
            <a:pPr lvl="1"/>
            <a:r>
              <a:rPr lang="en-US" sz="3200" b="1" dirty="0">
                <a:solidFill>
                  <a:srgbClr val="60773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NOT THINGS</a:t>
            </a:r>
          </a:p>
        </p:txBody>
      </p:sp>
      <p:sp>
        <p:nvSpPr>
          <p:cNvPr id="6" name="Rectangle 5"/>
          <p:cNvSpPr/>
          <p:nvPr/>
        </p:nvSpPr>
        <p:spPr>
          <a:xfrm>
            <a:off x="228600" y="0"/>
            <a:ext cx="11788140" cy="1143000"/>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11734800" cy="1143000"/>
          </a:xfrm>
        </p:spPr>
        <p:txBody>
          <a:bodyPr>
            <a:normAutofit/>
          </a:bodyPr>
          <a:lstStyle/>
          <a:p>
            <a:r>
              <a:rPr lang="en-US" sz="4800" b="1" dirty="0">
                <a:solidFill>
                  <a:schemeClr val="bg1"/>
                </a:solidFill>
                <a:effectLst>
                  <a:outerShdw blurRad="38100" dist="38100" dir="2700000" algn="tl">
                    <a:srgbClr val="000000">
                      <a:alpha val="43137"/>
                    </a:srgbClr>
                  </a:outerShdw>
                </a:effectLst>
                <a:latin typeface="Liberation Sans" panose="020B0604020202020204" pitchFamily="34" charset="0"/>
                <a:cs typeface="Segoe UI" panose="020B0502040204020203" pitchFamily="34" charset="0"/>
              </a:rPr>
              <a:t>Conclusion</a:t>
            </a:r>
            <a:endParaRPr lang="en-US" sz="4800" b="1" dirty="0">
              <a:solidFill>
                <a:schemeClr val="bg1"/>
              </a:solidFill>
              <a:latin typeface="Liberation Sans" panose="020B0604020202020204" pitchFamily="34" charset="0"/>
              <a:cs typeface="Segoe UI" panose="020B0502040204020203" pitchFamily="34" charset="0"/>
            </a:endParaRPr>
          </a:p>
        </p:txBody>
      </p:sp>
      <p:sp>
        <p:nvSpPr>
          <p:cNvPr id="11" name="TextBox 10"/>
          <p:cNvSpPr txBox="1"/>
          <p:nvPr/>
        </p:nvSpPr>
        <p:spPr>
          <a:xfrm>
            <a:off x="304800" y="1219200"/>
            <a:ext cx="11582400" cy="954107"/>
          </a:xfrm>
          <a:prstGeom prst="rect">
            <a:avLst/>
          </a:prstGeom>
          <a:solidFill>
            <a:srgbClr val="34411B"/>
          </a:solidFill>
          <a:ln>
            <a:solidFill>
              <a:srgbClr val="607731"/>
            </a:solidFill>
          </a:ln>
        </p:spPr>
        <p:txBody>
          <a:bodyPr wrap="square" rtlCol="0">
            <a:spAutoFit/>
          </a:bodyPr>
          <a:lstStyle/>
          <a:p>
            <a:pPr algn="ctr"/>
            <a:r>
              <a:rPr lang="en-US" sz="2800" b="1" dirty="0">
                <a:solidFill>
                  <a:schemeClr val="bg1"/>
                </a:solidFill>
                <a:latin typeface="Liberation Sans" panose="020B0604020202020204" pitchFamily="34" charset="0"/>
                <a:cs typeface="Segoe UI" panose="020B0502040204020203" pitchFamily="34" charset="0"/>
              </a:rPr>
              <a:t>“I shall be satisfied when I awake in Your likeness.”</a:t>
            </a:r>
            <a:br>
              <a:rPr lang="en-US" sz="2800" b="1" dirty="0">
                <a:solidFill>
                  <a:schemeClr val="bg1"/>
                </a:solidFill>
                <a:latin typeface="Liberation Sans" panose="020B0604020202020204" pitchFamily="34" charset="0"/>
                <a:cs typeface="Segoe UI" panose="020B0502040204020203" pitchFamily="34" charset="0"/>
              </a:rPr>
            </a:br>
            <a:r>
              <a:rPr lang="en-US" sz="2800" dirty="0">
                <a:solidFill>
                  <a:schemeClr val="bg1"/>
                </a:solidFill>
                <a:latin typeface="Liberation Sans" panose="020B0604020202020204" pitchFamily="34" charset="0"/>
                <a:cs typeface="Segoe UI" panose="020B0502040204020203" pitchFamily="34" charset="0"/>
              </a:rPr>
              <a:t>(Psalms 17:15)</a:t>
            </a:r>
          </a:p>
        </p:txBody>
      </p:sp>
      <p:sp>
        <p:nvSpPr>
          <p:cNvPr id="10" name="TextBox 9"/>
          <p:cNvSpPr txBox="1"/>
          <p:nvPr/>
        </p:nvSpPr>
        <p:spPr>
          <a:xfrm>
            <a:off x="381000" y="3429000"/>
            <a:ext cx="8183880" cy="2000548"/>
          </a:xfrm>
          <a:prstGeom prst="rect">
            <a:avLst/>
          </a:prstGeom>
          <a:solidFill>
            <a:srgbClr val="34411B"/>
          </a:solidFill>
        </p:spPr>
        <p:txBody>
          <a:bodyPr wrap="square" rtlCol="0">
            <a:spAutoFit/>
          </a:bodyPr>
          <a:lstStyle/>
          <a:p>
            <a:pPr algn="ctr"/>
            <a:r>
              <a:rPr lang="en-US" sz="3200" b="1" dirty="0">
                <a:solidFill>
                  <a:schemeClr val="bg1"/>
                </a:solidFill>
                <a:latin typeface="Liberation Sans" panose="020B0604020202020204" pitchFamily="34" charset="0"/>
                <a:cs typeface="Segoe UI" panose="020B0502040204020203" pitchFamily="34" charset="0"/>
              </a:rPr>
              <a:t>“But seek first the kingdom of God and His righteousness, and all these things shall be added to you.”</a:t>
            </a:r>
          </a:p>
          <a:p>
            <a:pPr algn="ctr"/>
            <a:r>
              <a:rPr lang="en-US" sz="2800" dirty="0">
                <a:solidFill>
                  <a:schemeClr val="bg1"/>
                </a:solidFill>
                <a:latin typeface="Liberation Sans" panose="020B0604020202020204" pitchFamily="34" charset="0"/>
                <a:cs typeface="Segoe UI" panose="020B0502040204020203" pitchFamily="34" charset="0"/>
              </a:rPr>
              <a:t>(Matthew 6:33)</a:t>
            </a:r>
          </a:p>
        </p:txBody>
      </p:sp>
      <p:pic>
        <p:nvPicPr>
          <p:cNvPr id="12" name="Picture 11" descr="is732049.jpg"/>
          <p:cNvPicPr>
            <a:picLocks noChangeAspect="1"/>
          </p:cNvPicPr>
          <p:nvPr/>
        </p:nvPicPr>
        <p:blipFill>
          <a:blip r:embed="rId2" cstate="print"/>
          <a:stretch>
            <a:fillRect/>
          </a:stretch>
        </p:blipFill>
        <p:spPr>
          <a:xfrm>
            <a:off x="8717280" y="2286000"/>
            <a:ext cx="3169920" cy="3962400"/>
          </a:xfrm>
          <a:prstGeom prst="rect">
            <a:avLst/>
          </a:prstGeom>
          <a:ln>
            <a:noFill/>
          </a:ln>
          <a:effectLst>
            <a:softEdge rad="112500"/>
          </a:effectLst>
        </p:spPr>
      </p:pic>
      <p:sp>
        <p:nvSpPr>
          <p:cNvPr id="13" name="TextBox 12"/>
          <p:cNvSpPr txBox="1"/>
          <p:nvPr/>
        </p:nvSpPr>
        <p:spPr>
          <a:xfrm>
            <a:off x="-14286" y="6550223"/>
            <a:ext cx="12206286" cy="307777"/>
          </a:xfrm>
          <a:prstGeom prst="rect">
            <a:avLst/>
          </a:prstGeom>
          <a:solidFill>
            <a:schemeClr val="tx1"/>
          </a:solidFill>
        </p:spPr>
        <p:txBody>
          <a:bodyPr wrap="square" rtlCol="0">
            <a:spAutoFit/>
          </a:bodyPr>
          <a:lstStyle/>
          <a:p>
            <a:r>
              <a:rPr lang="en-US" sz="1400" dirty="0" smtClean="0">
                <a:solidFill>
                  <a:schemeClr val="bg1"/>
                </a:solidFill>
                <a:latin typeface="Liberation Sans" panose="020B0604020202020204" pitchFamily="34" charset="0"/>
                <a:cs typeface="Segoe UI" panose="020B0502040204020203" pitchFamily="34" charset="0"/>
              </a:rPr>
              <a:t>Richie Thetford									                 www.thetfordcountry.com</a:t>
            </a:r>
            <a:endParaRPr lang="en-US" sz="1400" dirty="0">
              <a:solidFill>
                <a:schemeClr val="bg1"/>
              </a:solidFill>
              <a:latin typeface="Liberation Sans" panose="020B0604020202020204" pitchFamily="34" charset="0"/>
              <a:cs typeface="Segoe UI" panose="020B0502040204020203" pitchFamily="34" charset="0"/>
            </a:endParaRPr>
          </a:p>
        </p:txBody>
      </p:sp>
      <p:sp>
        <p:nvSpPr>
          <p:cNvPr id="14" name="Rectangle 13"/>
          <p:cNvSpPr/>
          <p:nvPr/>
        </p:nvSpPr>
        <p:spPr>
          <a:xfrm>
            <a:off x="0" y="0"/>
            <a:ext cx="228600" cy="6550223"/>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5" name="Rectangle 14"/>
          <p:cNvSpPr/>
          <p:nvPr/>
        </p:nvSpPr>
        <p:spPr>
          <a:xfrm>
            <a:off x="11963400" y="0"/>
            <a:ext cx="228600" cy="6550223"/>
          </a:xfrm>
          <a:prstGeom prst="rect">
            <a:avLst/>
          </a:prstGeom>
          <a:solidFill>
            <a:srgbClr val="627A3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6" name="Rectangle 15"/>
          <p:cNvSpPr/>
          <p:nvPr/>
        </p:nvSpPr>
        <p:spPr>
          <a:xfrm>
            <a:off x="129540" y="6331882"/>
            <a:ext cx="11887200" cy="218341"/>
          </a:xfrm>
          <a:prstGeom prst="rect">
            <a:avLst/>
          </a:prstGeom>
          <a:solidFill>
            <a:srgbClr val="627A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par>
                          <p:cTn id="18" fill="hold">
                            <p:stCondLst>
                              <p:cond delay="1000"/>
                            </p:stCondLst>
                            <p:childTnLst>
                              <p:par>
                                <p:cTn id="19" presetID="23" presetClass="entr" presetSubtype="16"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301</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Liberation Sans</vt:lpstr>
      <vt:lpstr>Segoe UI</vt:lpstr>
      <vt:lpstr>Souvenir Lt BT</vt:lpstr>
      <vt:lpstr>Office Theme</vt:lpstr>
      <vt:lpstr>CONTENTMENT</vt:lpstr>
      <vt:lpstr>Contentment</vt:lpstr>
      <vt:lpstr>Contentment</vt:lpstr>
      <vt:lpstr>Men Seek Contentment</vt:lpstr>
      <vt:lpstr>Men Seek Contentment</vt:lpstr>
      <vt:lpstr>True Contentment</vt:lpstr>
      <vt:lpstr>Conclusion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CONTENTMENT</dc:title>
  <dc:creator>Richard Thetford</dc:creator>
  <cp:lastModifiedBy>Richie Thetford</cp:lastModifiedBy>
  <cp:revision>25</cp:revision>
  <dcterms:created xsi:type="dcterms:W3CDTF">2009-11-18T16:28:11Z</dcterms:created>
  <dcterms:modified xsi:type="dcterms:W3CDTF">2015-09-13T01:18:55Z</dcterms:modified>
</cp:coreProperties>
</file>