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3300"/>
    <a:srgbClr val="C1FF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E8EB-2243-484B-B45B-220A238CC216}" type="datetimeFigureOut">
              <a:rPr lang="en-US" smtClean="0"/>
              <a:pPr/>
              <a:t>11/14/2015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F097-5353-4F2B-A7D2-95ECEC0378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E8EB-2243-484B-B45B-220A238CC216}" type="datetimeFigureOut">
              <a:rPr lang="en-US" smtClean="0"/>
              <a:pPr/>
              <a:t>11/14/2015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F097-5353-4F2B-A7D2-95ECEC0378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E8EB-2243-484B-B45B-220A238CC216}" type="datetimeFigureOut">
              <a:rPr lang="en-US" smtClean="0"/>
              <a:pPr/>
              <a:t>11/14/2015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F097-5353-4F2B-A7D2-95ECEC0378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E8EB-2243-484B-B45B-220A238CC216}" type="datetimeFigureOut">
              <a:rPr lang="en-US" smtClean="0"/>
              <a:pPr/>
              <a:t>11/14/2015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F097-5353-4F2B-A7D2-95ECEC0378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E8EB-2243-484B-B45B-220A238CC216}" type="datetimeFigureOut">
              <a:rPr lang="en-US" smtClean="0"/>
              <a:pPr/>
              <a:t>11/14/2015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F097-5353-4F2B-A7D2-95ECEC0378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E8EB-2243-484B-B45B-220A238CC216}" type="datetimeFigureOut">
              <a:rPr lang="en-US" smtClean="0"/>
              <a:pPr/>
              <a:t>11/14/2015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F097-5353-4F2B-A7D2-95ECEC0378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E8EB-2243-484B-B45B-220A238CC216}" type="datetimeFigureOut">
              <a:rPr lang="en-US" smtClean="0"/>
              <a:pPr/>
              <a:t>11/14/2015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F097-5353-4F2B-A7D2-95ECEC0378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E8EB-2243-484B-B45B-220A238CC216}" type="datetimeFigureOut">
              <a:rPr lang="en-US" smtClean="0"/>
              <a:pPr/>
              <a:t>11/14/2015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F097-5353-4F2B-A7D2-95ECEC0378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E8EB-2243-484B-B45B-220A238CC216}" type="datetimeFigureOut">
              <a:rPr lang="en-US" smtClean="0"/>
              <a:pPr/>
              <a:t>11/14/2015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F097-5353-4F2B-A7D2-95ECEC0378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E8EB-2243-484B-B45B-220A238CC216}" type="datetimeFigureOut">
              <a:rPr lang="en-US" smtClean="0"/>
              <a:pPr/>
              <a:t>11/14/2015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F097-5353-4F2B-A7D2-95ECEC0378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E8EB-2243-484B-B45B-220A238CC216}" type="datetimeFigureOut">
              <a:rPr lang="en-US" smtClean="0"/>
              <a:pPr/>
              <a:t>11/14/2015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F097-5353-4F2B-A7D2-95ECEC0378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2E8EB-2243-484B-B45B-220A238CC216}" type="datetimeFigureOut">
              <a:rPr lang="en-US" smtClean="0"/>
              <a:pPr/>
              <a:t>11/14/2015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BF097-5353-4F2B-A7D2-95ECEC0378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924050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Committing Ourselves to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Excellence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5105400" cy="3429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Segoe UI" panose="020B0502040204020203" pitchFamily="34" charset="0"/>
              </a:rPr>
              <a:t>“Study to shew thyself approved unto God, a workman that needeth not to be ashamed, rightly dividing the word of truth.”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Segoe UI" panose="020B0502040204020203" pitchFamily="34" charset="0"/>
              </a:rPr>
              <a:t>2 Timothy 2:15</a:t>
            </a:r>
            <a:endParaRPr lang="en-US" b="1" dirty="0">
              <a:solidFill>
                <a:schemeClr val="tx1"/>
              </a:solidFill>
              <a:latin typeface="Segoe UI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172200"/>
            <a:ext cx="9144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bible_read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86450" y="2743200"/>
            <a:ext cx="2571750" cy="3276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924800" cy="1143000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Mediocrity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  <a:latin typeface="Segoe UI" panose="020B0502040204020203" pitchFamily="34" charset="0"/>
              </a:rPr>
              <a:t>Nothing higher than “getting by”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</a:rPr>
              <a:t>Content with low level of quality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</a:rPr>
              <a:t>Nothing above “adequate” or “good enough”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</a:rPr>
              <a:t>Work offered is inferior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Haggai 1:4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Malachi 1:8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Proverbs 3:9</a:t>
            </a:r>
            <a:endParaRPr lang="en-US" sz="2800" dirty="0">
              <a:solidFill>
                <a:srgbClr val="C000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Bible-Read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32400" y="3657600"/>
            <a:ext cx="3378200" cy="2362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172200"/>
            <a:ext cx="9144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924800" cy="1143000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Mediocrity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3161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Segoe UI" panose="020B0502040204020203" pitchFamily="34" charset="0"/>
              </a:rPr>
              <a:t>“Mediocre”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</a:rPr>
              <a:t>Of moderate to low quality; average or inferior</a:t>
            </a:r>
          </a:p>
          <a:p>
            <a:r>
              <a:rPr lang="en-US" b="1" dirty="0" smtClean="0">
                <a:latin typeface="Segoe UI" panose="020B0502040204020203" pitchFamily="34" charset="0"/>
              </a:rPr>
              <a:t>When we do only “what is easy” then mediocrity increases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85800" y="1981200"/>
            <a:ext cx="7772400" cy="1447800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14400" y="2057400"/>
            <a:ext cx="7315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bg1"/>
                </a:solidFill>
                <a:latin typeface="Segoe UI" panose="020B0502040204020203" pitchFamily="34" charset="0"/>
              </a:rPr>
              <a:t>“The general tendency of things throughout the world is to render mediocrity the ascendant power among mankind.”  </a:t>
            </a:r>
            <a:r>
              <a:rPr lang="en-US" sz="2600" b="1" dirty="0" smtClean="0">
                <a:solidFill>
                  <a:schemeClr val="bg1"/>
                </a:solidFill>
                <a:latin typeface="Segoe UI" panose="020B0502040204020203" pitchFamily="34" charset="0"/>
              </a:rPr>
              <a:t>John Stuart Mill</a:t>
            </a:r>
            <a:endParaRPr lang="en-US" sz="2600" b="1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6172200"/>
            <a:ext cx="9144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924800" cy="1143000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Excellence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 should have a commitment to excellence in ALL we do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Ecclesiastes 9:10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Colossians 3:23-24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Should have a higher standard of excellence in the Lord’s work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Corinthians 15:58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Corinthians 9:6</a:t>
            </a:r>
          </a:p>
          <a:p>
            <a:endParaRPr lang="en-US" b="1" dirty="0" smtClean="0">
              <a:latin typeface="Segoe UI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RichardBibleSpi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7600" y="1828800"/>
            <a:ext cx="1076510" cy="4572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6172200"/>
            <a:ext cx="9144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ent Arrow 13"/>
          <p:cNvSpPr/>
          <p:nvPr/>
        </p:nvSpPr>
        <p:spPr>
          <a:xfrm rot="5400000">
            <a:off x="5962650" y="4552950"/>
            <a:ext cx="533400" cy="1028700"/>
          </a:xfrm>
          <a:prstGeom prst="bent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Bent Arrow 12"/>
          <p:cNvSpPr/>
          <p:nvPr/>
        </p:nvSpPr>
        <p:spPr>
          <a:xfrm rot="5400000">
            <a:off x="3219450" y="3867150"/>
            <a:ext cx="533400" cy="1028700"/>
          </a:xfrm>
          <a:prstGeom prst="bent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924800" cy="1143000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Excellence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209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Segoe UI" panose="020B0502040204020203" pitchFamily="34" charset="0"/>
              </a:rPr>
              <a:t>Take pride in our work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Galatians 6:4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</a:rPr>
              <a:t>We have a duty to</a:t>
            </a:r>
            <a:r>
              <a:rPr lang="en-US" sz="3000" i="1" dirty="0" smtClean="0">
                <a:solidFill>
                  <a:srgbClr val="C00000"/>
                </a:solidFill>
                <a:latin typeface="Segoe UI" panose="020B0502040204020203" pitchFamily="34" charset="0"/>
              </a:rPr>
              <a:t> “adorn the doctrine of God our Savior in all things” </a:t>
            </a:r>
            <a:r>
              <a:rPr lang="en-US" sz="3000" dirty="0" smtClean="0">
                <a:solidFill>
                  <a:srgbClr val="C00000"/>
                </a:solidFill>
                <a:latin typeface="Segoe UI" panose="020B0502040204020203" pitchFamily="34" charset="0"/>
              </a:rPr>
              <a:t>(Titus 2:10)</a:t>
            </a:r>
            <a:endParaRPr lang="en-US" b="1" dirty="0" smtClean="0">
              <a:latin typeface="Segoe UI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33400" y="3962400"/>
            <a:ext cx="2514600" cy="838200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3276600" y="4648200"/>
            <a:ext cx="2514600" cy="838200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019800" y="5334000"/>
            <a:ext cx="2514600" cy="838200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0" y="39624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Segoe UI" panose="020B0502040204020203" pitchFamily="34" charset="0"/>
              </a:rPr>
              <a:t>Quality</a:t>
            </a:r>
            <a:br>
              <a:rPr lang="en-US" sz="2400" dirty="0" smtClean="0">
                <a:solidFill>
                  <a:schemeClr val="bg1"/>
                </a:solidFill>
                <a:latin typeface="Segoe UI" panose="020B0502040204020203" pitchFamily="34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Segoe UI" panose="020B0502040204020203" pitchFamily="34" charset="0"/>
              </a:rPr>
              <a:t>Knowledge</a:t>
            </a:r>
            <a:endParaRPr lang="en-US" sz="2400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29000" y="46482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Segoe UI" panose="020B0502040204020203" pitchFamily="34" charset="0"/>
              </a:rPr>
              <a:t>Quality</a:t>
            </a:r>
            <a:br>
              <a:rPr lang="en-US" sz="2400" dirty="0" smtClean="0">
                <a:solidFill>
                  <a:schemeClr val="bg1"/>
                </a:solidFill>
                <a:latin typeface="Segoe UI" panose="020B0502040204020203" pitchFamily="34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Segoe UI" panose="020B0502040204020203" pitchFamily="34" charset="0"/>
              </a:rPr>
              <a:t>Principles</a:t>
            </a:r>
            <a:endParaRPr lang="en-US" sz="2400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72200" y="53340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Segoe UI" panose="020B0502040204020203" pitchFamily="34" charset="0"/>
              </a:rPr>
              <a:t>Quality</a:t>
            </a:r>
            <a:br>
              <a:rPr lang="en-US" sz="2400" dirty="0" smtClean="0">
                <a:solidFill>
                  <a:schemeClr val="bg1"/>
                </a:solidFill>
                <a:latin typeface="Segoe UI" panose="020B0502040204020203" pitchFamily="34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Segoe UI" panose="020B0502040204020203" pitchFamily="34" charset="0"/>
              </a:rPr>
              <a:t>Actions</a:t>
            </a:r>
            <a:endParaRPr lang="en-US" sz="2400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172200"/>
            <a:ext cx="9144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  <p:bldP spid="8" grpId="0" animBg="1"/>
      <p:bldP spid="9" grpId="0" animBg="1"/>
      <p:bldP spid="10" grpId="0" animBg="1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924800" cy="1143000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Excellence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Segoe UI" panose="020B0502040204020203" pitchFamily="34" charset="0"/>
              </a:rPr>
              <a:t>Commitment to excellence requires</a:t>
            </a:r>
            <a:br>
              <a:rPr lang="en-US" b="1" dirty="0" smtClean="0">
                <a:solidFill>
                  <a:srgbClr val="7030A0"/>
                </a:solidFill>
                <a:latin typeface="Segoe UI" panose="020B0502040204020203" pitchFamily="34" charset="0"/>
              </a:rPr>
            </a:br>
            <a:r>
              <a:rPr lang="en-US" b="1" dirty="0" smtClean="0">
                <a:solidFill>
                  <a:srgbClr val="7030A0"/>
                </a:solidFill>
                <a:latin typeface="Segoe UI" panose="020B0502040204020203" pitchFamily="34" charset="0"/>
              </a:rPr>
              <a:t>extra effort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</a:rPr>
              <a:t>Carefulness and hard work are required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33400" y="3494544"/>
            <a:ext cx="8077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Segoe UI" panose="020B0502040204020203" pitchFamily="34" charset="0"/>
              </a:rPr>
              <a:t>“See then that you walk circumspectly, not as</a:t>
            </a:r>
            <a:br>
              <a:rPr lang="en-US" sz="2800" dirty="0" smtClean="0">
                <a:solidFill>
                  <a:srgbClr val="C00000"/>
                </a:solidFill>
                <a:latin typeface="Segoe UI" panose="020B0502040204020203" pitchFamily="34" charset="0"/>
              </a:rPr>
            </a:br>
            <a:r>
              <a:rPr lang="en-US" sz="2800" dirty="0" smtClean="0">
                <a:solidFill>
                  <a:srgbClr val="C00000"/>
                </a:solidFill>
                <a:latin typeface="Segoe UI" panose="020B0502040204020203" pitchFamily="34" charset="0"/>
              </a:rPr>
              <a:t>fools but as wise” </a:t>
            </a:r>
            <a:r>
              <a:rPr lang="en-US" sz="2800" b="1" dirty="0" smtClean="0">
                <a:solidFill>
                  <a:srgbClr val="C00000"/>
                </a:solidFill>
                <a:latin typeface="Segoe UI" panose="020B0502040204020203" pitchFamily="34" charset="0"/>
              </a:rPr>
              <a:t>Ephesians 5:15 </a:t>
            </a:r>
            <a:r>
              <a:rPr lang="en-US" sz="2800" dirty="0" smtClean="0">
                <a:solidFill>
                  <a:srgbClr val="C00000"/>
                </a:solidFill>
                <a:latin typeface="Segoe UI" panose="020B0502040204020203" pitchFamily="34" charset="0"/>
              </a:rPr>
              <a:t>(NKJV)</a:t>
            </a:r>
          </a:p>
          <a:p>
            <a:pPr algn="ctr"/>
            <a:endParaRPr lang="en-US" sz="2800" dirty="0" smtClean="0">
              <a:solidFill>
                <a:srgbClr val="C00000"/>
              </a:solidFill>
              <a:latin typeface="Segoe UI" panose="020B0502040204020203" pitchFamily="34" charset="0"/>
            </a:endParaRPr>
          </a:p>
          <a:p>
            <a:pPr algn="ctr"/>
            <a:r>
              <a:rPr lang="en-US" sz="2800" dirty="0" smtClean="0">
                <a:solidFill>
                  <a:srgbClr val="C00000"/>
                </a:solidFill>
                <a:latin typeface="Segoe UI" panose="020B0502040204020203" pitchFamily="34" charset="0"/>
              </a:rPr>
              <a:t>“Study to shew thyself approved unto God, a workman that needeth not to be ashamed, rightly dividing the word of truth.” </a:t>
            </a:r>
            <a:r>
              <a:rPr lang="en-US" sz="2800" b="1" dirty="0" smtClean="0">
                <a:solidFill>
                  <a:srgbClr val="C00000"/>
                </a:solidFill>
                <a:latin typeface="Segoe UI" panose="020B0502040204020203" pitchFamily="34" charset="0"/>
              </a:rPr>
              <a:t>2 Timothy 2:15 </a:t>
            </a:r>
            <a:r>
              <a:rPr lang="en-US" sz="2800" dirty="0" smtClean="0">
                <a:solidFill>
                  <a:srgbClr val="C00000"/>
                </a:solidFill>
                <a:latin typeface="Segoe UI" panose="020B0502040204020203" pitchFamily="34" charset="0"/>
              </a:rPr>
              <a:t>(KJV)</a:t>
            </a:r>
            <a:endParaRPr lang="en-US" sz="2800" dirty="0">
              <a:solidFill>
                <a:srgbClr val="C00000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172200"/>
            <a:ext cx="9144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924800" cy="1143000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Conclusion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200400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Segoe UI" panose="020B0502040204020203" pitchFamily="34" charset="0"/>
              </a:rPr>
              <a:t>Strive to “give of our best” to the Master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</a:rPr>
              <a:t>Go “beyond ordinary”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</a:rPr>
              <a:t>Strive for the “quality life”</a:t>
            </a:r>
          </a:p>
          <a:p>
            <a:pPr lvl="1"/>
            <a:endParaRPr lang="en-US" sz="26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</a:endParaRPr>
          </a:p>
          <a:p>
            <a:r>
              <a:rPr lang="en-US" sz="3000" b="1" dirty="0" smtClean="0">
                <a:solidFill>
                  <a:srgbClr val="7030A0"/>
                </a:solidFill>
                <a:latin typeface="Segoe UI" panose="020B0502040204020203" pitchFamily="34" charset="0"/>
              </a:rPr>
              <a:t>Nothing but the best is good enough for the Lord who gave His life for us!</a:t>
            </a:r>
            <a:endParaRPr lang="en-US" sz="3000" b="1" dirty="0">
              <a:solidFill>
                <a:srgbClr val="7030A0"/>
              </a:solidFill>
              <a:latin typeface="Segoe UI" panose="020B0502040204020203" pitchFamily="34" charset="0"/>
            </a:endParaRPr>
          </a:p>
          <a:p>
            <a:pPr lvl="1"/>
            <a:endParaRPr lang="en-US" sz="2600" dirty="0" smtClean="0">
              <a:latin typeface="Segoe UI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33400" y="3352800"/>
            <a:ext cx="8077200" cy="457200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328678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Segoe UI" panose="020B0502040204020203" pitchFamily="34" charset="0"/>
              </a:rPr>
              <a:t>It is not a shame to fail; it is a shame to aim low</a:t>
            </a:r>
            <a:endParaRPr lang="en-US" sz="2800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4725650"/>
            <a:ext cx="838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C00000"/>
                </a:solidFill>
                <a:latin typeface="Segoe UI" panose="020B0502040204020203" pitchFamily="34" charset="0"/>
              </a:rPr>
              <a:t>For the love of Christ compels us, because we judge thus: that if One died for all, then all died; and He died for all, that those who live </a:t>
            </a:r>
            <a:r>
              <a:rPr lang="en-US" sz="2200" b="1" dirty="0" smtClean="0">
                <a:solidFill>
                  <a:srgbClr val="C00000"/>
                </a:solidFill>
                <a:latin typeface="Segoe UI" panose="020B0502040204020203" pitchFamily="34" charset="0"/>
              </a:rPr>
              <a:t>should live no longer for themselves</a:t>
            </a:r>
            <a:r>
              <a:rPr lang="en-US" sz="2200" dirty="0" smtClean="0">
                <a:solidFill>
                  <a:srgbClr val="C00000"/>
                </a:solidFill>
                <a:latin typeface="Segoe UI" panose="020B0502040204020203" pitchFamily="34" charset="0"/>
              </a:rPr>
              <a:t>, but for Him who died for them and rose again. </a:t>
            </a:r>
            <a:r>
              <a:rPr lang="en-US" sz="2200" b="1" dirty="0" smtClean="0">
                <a:solidFill>
                  <a:srgbClr val="C00000"/>
                </a:solidFill>
                <a:latin typeface="Segoe UI" panose="020B0502040204020203" pitchFamily="34" charset="0"/>
              </a:rPr>
              <a:t>2 Corinthians 5:14-15</a:t>
            </a:r>
            <a:endParaRPr lang="en-US" sz="2200" b="1" dirty="0">
              <a:solidFill>
                <a:srgbClr val="C00000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172200"/>
            <a:ext cx="9144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318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Segoe UI Semibold</vt:lpstr>
      <vt:lpstr>Office Theme</vt:lpstr>
      <vt:lpstr>Committing Ourselves to Excellence</vt:lpstr>
      <vt:lpstr>Mediocrity</vt:lpstr>
      <vt:lpstr>Mediocrity</vt:lpstr>
      <vt:lpstr>Excellence</vt:lpstr>
      <vt:lpstr>Excellence</vt:lpstr>
      <vt:lpstr>Excellence</vt:lpstr>
      <vt:lpstr>Conclusion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Committing Ourselves to Excellence</dc:title>
  <dc:creator>Richard Thetford</dc:creator>
  <cp:lastModifiedBy>Richard Thetford</cp:lastModifiedBy>
  <cp:revision>26</cp:revision>
  <dcterms:created xsi:type="dcterms:W3CDTF">2012-03-20T16:51:53Z</dcterms:created>
  <dcterms:modified xsi:type="dcterms:W3CDTF">2015-11-15T00:32:32Z</dcterms:modified>
</cp:coreProperties>
</file>