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6" r:id="rId9"/>
    <p:sldId id="269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C6EA-F264-423E-9A90-BF4530DAEF27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4BB4-D6BA-4BF0-BCF8-B0F7A54BD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C6EA-F264-423E-9A90-BF4530DAEF27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4BB4-D6BA-4BF0-BCF8-B0F7A54BD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C6EA-F264-423E-9A90-BF4530DAEF27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4BB4-D6BA-4BF0-BCF8-B0F7A54BD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C6EA-F264-423E-9A90-BF4530DAEF27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4BB4-D6BA-4BF0-BCF8-B0F7A54BD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C6EA-F264-423E-9A90-BF4530DAEF27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4BB4-D6BA-4BF0-BCF8-B0F7A54BD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C6EA-F264-423E-9A90-BF4530DAEF27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4BB4-D6BA-4BF0-BCF8-B0F7A54BD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C6EA-F264-423E-9A90-BF4530DAEF27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4BB4-D6BA-4BF0-BCF8-B0F7A54BD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C6EA-F264-423E-9A90-BF4530DAEF27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4BB4-D6BA-4BF0-BCF8-B0F7A54BD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C6EA-F264-423E-9A90-BF4530DAEF27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4BB4-D6BA-4BF0-BCF8-B0F7A54BD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C6EA-F264-423E-9A90-BF4530DAEF27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4BB4-D6BA-4BF0-BCF8-B0F7A54BD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C6EA-F264-423E-9A90-BF4530DAEF27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A4BB4-D6BA-4BF0-BCF8-B0F7A54BD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C6EA-F264-423E-9A90-BF4530DAEF27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A4BB4-D6BA-4BF0-BCF8-B0F7A54BD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685799"/>
          </a:xfrm>
          <a:solidFill>
            <a:srgbClr val="008000"/>
          </a:solidFill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Christmas and Christ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344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3810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" y="62484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christmas-tree-deco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447800"/>
            <a:ext cx="4724400" cy="4724399"/>
          </a:xfrm>
          <a:prstGeom prst="rect">
            <a:avLst/>
          </a:prstGeom>
        </p:spPr>
      </p:pic>
      <p:pic>
        <p:nvPicPr>
          <p:cNvPr id="13" name="Picture 12" descr="Bibl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6400" y="1447800"/>
            <a:ext cx="2971800" cy="4724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4800600" cy="160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Christmas</a:t>
            </a:r>
            <a:b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itchFamily="34" charset="0"/>
              </a:rPr>
              <a:t>and</a:t>
            </a:r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08237"/>
            <a:ext cx="7772400" cy="3992563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008000"/>
                </a:solidFill>
                <a:latin typeface="Calibri" panose="020F0502020204030204" pitchFamily="34" charset="0"/>
                <a:cs typeface="Arial" pitchFamily="34" charset="0"/>
              </a:rPr>
              <a:t>Conclusion</a:t>
            </a:r>
          </a:p>
          <a:p>
            <a:pPr lvl="1"/>
            <a:r>
              <a:rPr lang="en-US" sz="3200" b="1" dirty="0">
                <a:latin typeface="Calibri" panose="020F0502020204030204" pitchFamily="34" charset="0"/>
                <a:cs typeface="Arial" pitchFamily="34" charset="0"/>
              </a:rPr>
              <a:t>We can do non-religious things on Christmas if we desire</a:t>
            </a:r>
          </a:p>
          <a:p>
            <a:pPr lvl="1"/>
            <a:r>
              <a:rPr lang="en-US" sz="3200" b="1" dirty="0">
                <a:latin typeface="Calibri" panose="020F0502020204030204" pitchFamily="34" charset="0"/>
                <a:cs typeface="Arial" pitchFamily="34" charset="0"/>
              </a:rPr>
              <a:t>Practicing things of Christmas to commemorate the birth of Christ is done so without Bible authority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John 14:15, 21; Matthew 15:9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344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3810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62484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hristmas-tree-deco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685800"/>
            <a:ext cx="1524000" cy="1524000"/>
          </a:xfrm>
          <a:prstGeom prst="rect">
            <a:avLst/>
          </a:prstGeom>
        </p:spPr>
      </p:pic>
      <p:pic>
        <p:nvPicPr>
          <p:cNvPr id="14" name="Picture 13" descr="Bibl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685800"/>
            <a:ext cx="1447800" cy="15240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685800" y="2286000"/>
            <a:ext cx="7772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4800600" cy="160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Christmas</a:t>
            </a:r>
            <a:b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itchFamily="34" charset="0"/>
              </a:rPr>
              <a:t>and</a:t>
            </a:r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08237"/>
            <a:ext cx="7772400" cy="3763963"/>
          </a:xfrm>
        </p:spPr>
        <p:txBody>
          <a:bodyPr/>
          <a:lstStyle/>
          <a:p>
            <a:r>
              <a:rPr lang="en-US" sz="3400" b="1" dirty="0">
                <a:solidFill>
                  <a:srgbClr val="008000"/>
                </a:solidFill>
                <a:latin typeface="Calibri" panose="020F0502020204030204" pitchFamily="34" charset="0"/>
                <a:cs typeface="Arial" pitchFamily="34" charset="0"/>
              </a:rPr>
              <a:t>False reasons for not celebrating Christmas as Christ’s birthday</a:t>
            </a:r>
          </a:p>
          <a:p>
            <a:pPr lvl="1"/>
            <a:r>
              <a:rPr lang="en-US" sz="3200" b="1" dirty="0">
                <a:latin typeface="Calibri" panose="020F0502020204030204" pitchFamily="34" charset="0"/>
                <a:cs typeface="Arial" pitchFamily="34" charset="0"/>
              </a:rPr>
              <a:t>We do not think the birth of Christ is important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Matthew 1:20-21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344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3810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62484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hristmas-tree-deco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685800"/>
            <a:ext cx="1524000" cy="1524000"/>
          </a:xfrm>
          <a:prstGeom prst="rect">
            <a:avLst/>
          </a:prstGeom>
        </p:spPr>
      </p:pic>
      <p:pic>
        <p:nvPicPr>
          <p:cNvPr id="14" name="Picture 13" descr="Bibl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685800"/>
            <a:ext cx="1447800" cy="15240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685800" y="2286000"/>
            <a:ext cx="7772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4800600" cy="160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Christmas</a:t>
            </a:r>
            <a:b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itchFamily="34" charset="0"/>
              </a:rPr>
              <a:t>and</a:t>
            </a:r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08237"/>
            <a:ext cx="7772400" cy="3763963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008000"/>
                </a:solidFill>
                <a:latin typeface="Calibri" panose="020F0502020204030204" pitchFamily="34" charset="0"/>
                <a:cs typeface="Arial" pitchFamily="34" charset="0"/>
              </a:rPr>
              <a:t>False reasons for not celebrating Christmas as Christ’s birthday</a:t>
            </a:r>
          </a:p>
          <a:p>
            <a:pPr lvl="1"/>
            <a:r>
              <a:rPr lang="en-US" sz="3200" b="1" dirty="0">
                <a:latin typeface="Calibri" panose="020F0502020204030204" pitchFamily="34" charset="0"/>
                <a:cs typeface="Arial" pitchFamily="34" charset="0"/>
              </a:rPr>
              <a:t>We do not want to honor or remember Christ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Acts 11:26; 1 Corinthians 11:23-26;</a:t>
            </a:r>
            <a:b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Acts 20:7; Colossians 2:14-16;</a:t>
            </a:r>
            <a:b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1 Peter 2:24; Hebrews 9:15-17</a:t>
            </a:r>
          </a:p>
          <a:p>
            <a:pPr lvl="3"/>
            <a:endParaRPr lang="en-US" sz="2600" dirty="0">
              <a:solidFill>
                <a:srgbClr val="FF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344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3810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62484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hristmas-tree-deco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685800"/>
            <a:ext cx="1524000" cy="1524000"/>
          </a:xfrm>
          <a:prstGeom prst="rect">
            <a:avLst/>
          </a:prstGeom>
        </p:spPr>
      </p:pic>
      <p:pic>
        <p:nvPicPr>
          <p:cNvPr id="14" name="Picture 13" descr="Bibl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685800"/>
            <a:ext cx="1447800" cy="15240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685800" y="2286000"/>
            <a:ext cx="7772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4800600" cy="160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Christmas</a:t>
            </a:r>
            <a:b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itchFamily="34" charset="0"/>
              </a:rPr>
              <a:t>and</a:t>
            </a:r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08237"/>
            <a:ext cx="7772400" cy="3763963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008000"/>
                </a:solidFill>
                <a:latin typeface="Calibri" panose="020F0502020204030204" pitchFamily="34" charset="0"/>
                <a:cs typeface="Arial" pitchFamily="34" charset="0"/>
              </a:rPr>
              <a:t>Reasons we do not celebrate Christmas as Christ’s birthday</a:t>
            </a:r>
          </a:p>
          <a:p>
            <a:pPr lvl="1"/>
            <a:r>
              <a:rPr lang="en-US" sz="3200" b="1" dirty="0">
                <a:latin typeface="Calibri" panose="020F0502020204030204" pitchFamily="34" charset="0"/>
                <a:cs typeface="Arial" pitchFamily="34" charset="0"/>
              </a:rPr>
              <a:t>Bible does not give the date of Christ’s birth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Matthew 2:1; Luke 3:1-3; Luke 2:7-18;</a:t>
            </a:r>
            <a:b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</a:br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Matthew 2:1-11</a:t>
            </a:r>
          </a:p>
          <a:p>
            <a:pPr lvl="3"/>
            <a:endParaRPr lang="en-US" sz="2600" dirty="0">
              <a:solidFill>
                <a:srgbClr val="FF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344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3810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62484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hristmas-tree-deco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685800"/>
            <a:ext cx="1524000" cy="1524000"/>
          </a:xfrm>
          <a:prstGeom prst="rect">
            <a:avLst/>
          </a:prstGeom>
        </p:spPr>
      </p:pic>
      <p:pic>
        <p:nvPicPr>
          <p:cNvPr id="14" name="Picture 13" descr="Bibl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685800"/>
            <a:ext cx="1447800" cy="15240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685800" y="2286000"/>
            <a:ext cx="7772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4800600" cy="160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Christmas</a:t>
            </a:r>
            <a:b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itchFamily="34" charset="0"/>
              </a:rPr>
              <a:t>and</a:t>
            </a:r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08237"/>
            <a:ext cx="7772400" cy="3763963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008000"/>
                </a:solidFill>
                <a:latin typeface="Calibri" panose="020F0502020204030204" pitchFamily="34" charset="0"/>
                <a:cs typeface="Arial" pitchFamily="34" charset="0"/>
              </a:rPr>
              <a:t>Reasons we do not celebrate Christmas as Christ’s birthday</a:t>
            </a:r>
          </a:p>
          <a:p>
            <a:pPr lvl="1"/>
            <a:r>
              <a:rPr lang="en-US" sz="3200" b="1" dirty="0">
                <a:latin typeface="Calibri" panose="020F0502020204030204" pitchFamily="34" charset="0"/>
                <a:cs typeface="Arial" pitchFamily="34" charset="0"/>
              </a:rPr>
              <a:t>Doing so violates many divine principles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2 Timothy 3:16-17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Ephesians 2:10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Matthew 7:23</a:t>
            </a:r>
            <a:endParaRPr lang="en-US" sz="2600" dirty="0">
              <a:solidFill>
                <a:srgbClr val="FF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344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3810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62484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hristmas-tree-deco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685800"/>
            <a:ext cx="1524000" cy="1524000"/>
          </a:xfrm>
          <a:prstGeom prst="rect">
            <a:avLst/>
          </a:prstGeom>
        </p:spPr>
      </p:pic>
      <p:pic>
        <p:nvPicPr>
          <p:cNvPr id="14" name="Picture 13" descr="Bibl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685800"/>
            <a:ext cx="1447800" cy="15240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685800" y="2286000"/>
            <a:ext cx="7772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4800600" cy="160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Christmas</a:t>
            </a:r>
            <a:b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itchFamily="34" charset="0"/>
              </a:rPr>
              <a:t>and</a:t>
            </a:r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08237"/>
            <a:ext cx="7772400" cy="3763963"/>
          </a:xfrm>
        </p:spPr>
        <p:txBody>
          <a:bodyPr>
            <a:normAutofit/>
          </a:bodyPr>
          <a:lstStyle/>
          <a:p>
            <a:pPr lvl="1"/>
            <a:r>
              <a:rPr lang="en-US" sz="3400" dirty="0">
                <a:latin typeface="Calibri" panose="020F0502020204030204" pitchFamily="34" charset="0"/>
                <a:cs typeface="Arial" pitchFamily="34" charset="0"/>
              </a:rPr>
              <a:t>One does not have God (</a:t>
            </a:r>
            <a:r>
              <a:rPr lang="en-US" sz="34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2 John 9)</a:t>
            </a:r>
          </a:p>
          <a:p>
            <a:pPr lvl="1"/>
            <a:r>
              <a:rPr lang="en-US" sz="3400" dirty="0">
                <a:latin typeface="Calibri" panose="020F0502020204030204" pitchFamily="34" charset="0"/>
                <a:cs typeface="Arial" pitchFamily="34" charset="0"/>
              </a:rPr>
              <a:t>It is a presumption </a:t>
            </a:r>
            <a:r>
              <a:rPr lang="en-US" sz="34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(Psalm 19:13)</a:t>
            </a:r>
          </a:p>
          <a:p>
            <a:pPr lvl="1"/>
            <a:r>
              <a:rPr lang="en-US" sz="3400" dirty="0">
                <a:latin typeface="Calibri" panose="020F0502020204030204" pitchFamily="34" charset="0"/>
                <a:cs typeface="Arial" pitchFamily="34" charset="0"/>
              </a:rPr>
              <a:t>It is of man </a:t>
            </a:r>
            <a:r>
              <a:rPr lang="en-US" sz="34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(Matthew 15:9)</a:t>
            </a:r>
          </a:p>
          <a:p>
            <a:pPr lvl="1"/>
            <a:r>
              <a:rPr lang="en-US" sz="3400" dirty="0">
                <a:latin typeface="Calibri" panose="020F0502020204030204" pitchFamily="34" charset="0"/>
                <a:cs typeface="Arial" pitchFamily="34" charset="0"/>
              </a:rPr>
              <a:t>It is adding to the Word </a:t>
            </a:r>
            <a:r>
              <a:rPr lang="en-US" sz="34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(Rev 22:18)</a:t>
            </a:r>
          </a:p>
          <a:p>
            <a:pPr lvl="1"/>
            <a:r>
              <a:rPr lang="en-US" sz="3400" dirty="0">
                <a:latin typeface="Calibri" panose="020F0502020204030204" pitchFamily="34" charset="0"/>
                <a:cs typeface="Arial" pitchFamily="34" charset="0"/>
              </a:rPr>
              <a:t>It is another gospel </a:t>
            </a:r>
            <a:r>
              <a:rPr lang="en-US" sz="34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(Galatians 1:8)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344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3810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62484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hristmas-tree-deco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685800"/>
            <a:ext cx="1524000" cy="1524000"/>
          </a:xfrm>
          <a:prstGeom prst="rect">
            <a:avLst/>
          </a:prstGeom>
        </p:spPr>
      </p:pic>
      <p:pic>
        <p:nvPicPr>
          <p:cNvPr id="14" name="Picture 13" descr="Bibl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685800"/>
            <a:ext cx="1447800" cy="15240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685800" y="2286000"/>
            <a:ext cx="7772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4800600" cy="160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Christmas</a:t>
            </a:r>
            <a:b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itchFamily="34" charset="0"/>
              </a:rPr>
              <a:t>and</a:t>
            </a:r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08237"/>
            <a:ext cx="7772400" cy="3306763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008000"/>
                </a:solidFill>
                <a:latin typeface="Calibri" panose="020F0502020204030204" pitchFamily="34" charset="0"/>
                <a:cs typeface="Arial" pitchFamily="34" charset="0"/>
              </a:rPr>
              <a:t>Reasons we do not celebrate Christmas as Christ’s birthday</a:t>
            </a:r>
          </a:p>
          <a:p>
            <a:pPr lvl="1"/>
            <a:r>
              <a:rPr lang="en-US" sz="3200" b="1" dirty="0">
                <a:latin typeface="Calibri" panose="020F0502020204030204" pitchFamily="34" charset="0"/>
                <a:cs typeface="Arial" pitchFamily="34" charset="0"/>
              </a:rPr>
              <a:t>It is of human origin</a:t>
            </a:r>
          </a:p>
          <a:p>
            <a:pPr lvl="2"/>
            <a:r>
              <a:rPr lang="en-US" sz="2800" dirty="0">
                <a:latin typeface="Calibri" panose="020F0502020204030204" pitchFamily="34" charset="0"/>
                <a:cs typeface="Arial" pitchFamily="34" charset="0"/>
              </a:rPr>
              <a:t>Encyclopedia of Religion by Fern</a:t>
            </a:r>
          </a:p>
          <a:p>
            <a:pPr lvl="2"/>
            <a:r>
              <a:rPr lang="en-US" sz="2800" dirty="0">
                <a:latin typeface="Calibri" panose="020F0502020204030204" pitchFamily="34" charset="0"/>
                <a:cs typeface="Arial" pitchFamily="34" charset="0"/>
              </a:rPr>
              <a:t>World Book Encyclopedia</a:t>
            </a:r>
          </a:p>
          <a:p>
            <a:pPr lvl="2"/>
            <a:r>
              <a:rPr lang="en-US" sz="2800" dirty="0">
                <a:latin typeface="Calibri" panose="020F0502020204030204" pitchFamily="34" charset="0"/>
                <a:cs typeface="Arial" pitchFamily="34" charset="0"/>
              </a:rPr>
              <a:t>Britannica Encyclopedia</a:t>
            </a:r>
            <a:endParaRPr lang="en-US" sz="26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344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3810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62484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hristmas-tree-deco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685800"/>
            <a:ext cx="1524000" cy="1524000"/>
          </a:xfrm>
          <a:prstGeom prst="rect">
            <a:avLst/>
          </a:prstGeom>
        </p:spPr>
      </p:pic>
      <p:pic>
        <p:nvPicPr>
          <p:cNvPr id="14" name="Picture 13" descr="Bibl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685800"/>
            <a:ext cx="1447800" cy="15240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685800" y="2286000"/>
            <a:ext cx="7772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762000" y="5714999"/>
            <a:ext cx="7620000" cy="4572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5710535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“Christmas”  --  “Christ and Mass”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4800600" cy="160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Christmas</a:t>
            </a:r>
            <a:b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itchFamily="34" charset="0"/>
              </a:rPr>
              <a:t>and</a:t>
            </a:r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08237"/>
            <a:ext cx="7772400" cy="3840163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008000"/>
                </a:solidFill>
                <a:latin typeface="Calibri" panose="020F0502020204030204" pitchFamily="34" charset="0"/>
                <a:cs typeface="Arial" pitchFamily="34" charset="0"/>
              </a:rPr>
              <a:t>What about the non-religious aspect of Christmas?</a:t>
            </a:r>
          </a:p>
          <a:p>
            <a:pPr lvl="1"/>
            <a:r>
              <a:rPr lang="en-US" sz="3200" b="1" dirty="0">
                <a:latin typeface="Calibri" panose="020F0502020204030204" pitchFamily="34" charset="0"/>
                <a:cs typeface="Arial" pitchFamily="34" charset="0"/>
              </a:rPr>
              <a:t>Christmas is both religious and secular in nature</a:t>
            </a:r>
          </a:p>
          <a:p>
            <a:pPr lvl="1"/>
            <a:r>
              <a:rPr lang="en-US" sz="3200" b="1" dirty="0">
                <a:latin typeface="Calibri" panose="020F0502020204030204" pitchFamily="34" charset="0"/>
                <a:cs typeface="Arial" pitchFamily="34" charset="0"/>
              </a:rPr>
              <a:t>Christians can do certain things of a secular nature on Christmas day</a:t>
            </a:r>
          </a:p>
          <a:p>
            <a:pPr lvl="2"/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Arial" pitchFamily="34" charset="0"/>
              </a:rPr>
              <a:t>1 Corinthians 8:4-8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344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3810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62484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hristmas-tree-deco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685800"/>
            <a:ext cx="1524000" cy="1524000"/>
          </a:xfrm>
          <a:prstGeom prst="rect">
            <a:avLst/>
          </a:prstGeom>
        </p:spPr>
      </p:pic>
      <p:pic>
        <p:nvPicPr>
          <p:cNvPr id="14" name="Picture 13" descr="Bibl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685800"/>
            <a:ext cx="1447800" cy="15240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685800" y="2286000"/>
            <a:ext cx="7772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4800600" cy="160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Christmas</a:t>
            </a:r>
            <a:br>
              <a:rPr lang="en-US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itchFamily="34" charset="0"/>
              </a:rPr>
              <a:t>and</a:t>
            </a:r>
            <a:r>
              <a:rPr lang="en-US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08237"/>
            <a:ext cx="7772400" cy="3992563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008000"/>
                </a:solidFill>
                <a:latin typeface="Calibri" panose="020F0502020204030204" pitchFamily="34" charset="0"/>
                <a:cs typeface="Arial" pitchFamily="34" charset="0"/>
              </a:rPr>
              <a:t>What about the non-religious aspect of Christmas?</a:t>
            </a:r>
          </a:p>
          <a:p>
            <a:pPr lvl="1"/>
            <a:r>
              <a:rPr lang="en-US" sz="3200" b="1" dirty="0">
                <a:latin typeface="Calibri" panose="020F0502020204030204" pitchFamily="34" charset="0"/>
                <a:cs typeface="Arial" pitchFamily="34" charset="0"/>
              </a:rPr>
              <a:t>Christians must be careful not to attach religious significance to Christmas</a:t>
            </a:r>
          </a:p>
          <a:p>
            <a:pPr lvl="2"/>
            <a:r>
              <a:rPr lang="en-US" sz="3000" dirty="0">
                <a:latin typeface="Calibri" panose="020F0502020204030204" pitchFamily="34" charset="0"/>
                <a:cs typeface="Arial" pitchFamily="34" charset="0"/>
              </a:rPr>
              <a:t>Be careful not to give the impression of believing it to be Christ’s birthday</a:t>
            </a:r>
          </a:p>
          <a:p>
            <a:pPr lvl="3">
              <a:buNone/>
            </a:pPr>
            <a:endParaRPr lang="en-US" sz="1600" b="1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534400" y="457200"/>
            <a:ext cx="228600" cy="5943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3810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6248400"/>
            <a:ext cx="8382000" cy="2286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hristmas-tree-decor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685800"/>
            <a:ext cx="1524000" cy="1524000"/>
          </a:xfrm>
          <a:prstGeom prst="rect">
            <a:avLst/>
          </a:prstGeom>
        </p:spPr>
      </p:pic>
      <p:pic>
        <p:nvPicPr>
          <p:cNvPr id="14" name="Picture 13" descr="Bibl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685800"/>
            <a:ext cx="1447800" cy="15240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685800" y="2286000"/>
            <a:ext cx="7772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282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Christmas and Christ</vt:lpstr>
      <vt:lpstr>Christmas and Christ</vt:lpstr>
      <vt:lpstr>Christmas and Christ</vt:lpstr>
      <vt:lpstr>Christmas and Christ</vt:lpstr>
      <vt:lpstr>Christmas and Christ</vt:lpstr>
      <vt:lpstr>Christmas and Christ</vt:lpstr>
      <vt:lpstr>Christmas and Christ</vt:lpstr>
      <vt:lpstr>Christmas and Christ</vt:lpstr>
      <vt:lpstr>Christmas and Christ</vt:lpstr>
      <vt:lpstr>Christmas and Christ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26</cp:revision>
  <dcterms:created xsi:type="dcterms:W3CDTF">2011-11-11T19:18:59Z</dcterms:created>
  <dcterms:modified xsi:type="dcterms:W3CDTF">2016-12-26T22:45:42Z</dcterms:modified>
</cp:coreProperties>
</file>