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91" d="100"/>
          <a:sy n="91" d="100"/>
        </p:scale>
        <p:origin x="7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1451" y="177350"/>
            <a:ext cx="11849100" cy="941163"/>
          </a:xfrm>
        </p:spPr>
        <p:txBody>
          <a:bodyPr/>
          <a:lstStyle>
            <a:lvl1pPr algn="ctr">
              <a:defRPr b="1">
                <a:latin typeface="Roboto" panose="02000000000000000000" pitchFamily="2"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83024" y="1335764"/>
            <a:ext cx="11628669" cy="4983393"/>
          </a:xfrm>
        </p:spPr>
        <p:txBody>
          <a:bodyPr/>
          <a:lstStyle>
            <a:lvl1pPr>
              <a:lnSpc>
                <a:spcPct val="100000"/>
              </a:lnSpc>
              <a:defRPr sz="3600" b="1">
                <a:latin typeface="Roboto" panose="02000000000000000000" pitchFamily="2" charset="0"/>
                <a:cs typeface="Arial" panose="020B0604020202020204" pitchFamily="34" charset="0"/>
              </a:defRPr>
            </a:lvl1pPr>
            <a:lvl2pPr>
              <a:lnSpc>
                <a:spcPct val="100000"/>
              </a:lnSpc>
              <a:defRPr sz="3400">
                <a:latin typeface="Roboto" panose="02000000000000000000" pitchFamily="2" charset="0"/>
                <a:cs typeface="Arial" panose="020B0604020202020204" pitchFamily="34" charset="0"/>
              </a:defRPr>
            </a:lvl2pPr>
            <a:lvl3pPr>
              <a:lnSpc>
                <a:spcPct val="100000"/>
              </a:lnSpc>
              <a:defRPr sz="3200">
                <a:latin typeface="Roboto" panose="02000000000000000000" pitchFamily="2" charset="0"/>
                <a:cs typeface="Arial" panose="020B0604020202020204" pitchFamily="34" charset="0"/>
              </a:defRPr>
            </a:lvl3pPr>
            <a:lvl4pPr>
              <a:lnSpc>
                <a:spcPct val="100000"/>
              </a:lnSpc>
              <a:defRPr sz="3000">
                <a:latin typeface="Roboto" panose="02000000000000000000" pitchFamily="2" charset="0"/>
                <a:cs typeface="Arial" panose="020B0604020202020204" pitchFamily="34" charset="0"/>
              </a:defRPr>
            </a:lvl4pPr>
            <a:lvl5pPr>
              <a:defRPr>
                <a:latin typeface="Souvenir Lt BT" panose="020805030405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Rectangle 6"/>
          <p:cNvSpPr/>
          <p:nvPr/>
        </p:nvSpPr>
        <p:spPr>
          <a:xfrm>
            <a:off x="1" y="-4265"/>
            <a:ext cx="171451" cy="68580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p:cNvSpPr/>
          <p:nvPr/>
        </p:nvSpPr>
        <p:spPr>
          <a:xfrm>
            <a:off x="12020549" y="-4265"/>
            <a:ext cx="171451" cy="68580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p:cNvSpPr/>
          <p:nvPr/>
        </p:nvSpPr>
        <p:spPr>
          <a:xfrm>
            <a:off x="0" y="-4265"/>
            <a:ext cx="12192000" cy="17145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p:cNvSpPr/>
          <p:nvPr/>
        </p:nvSpPr>
        <p:spPr>
          <a:xfrm>
            <a:off x="0" y="6380656"/>
            <a:ext cx="12192000" cy="17145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p:cNvSpPr txBox="1"/>
          <p:nvPr/>
        </p:nvSpPr>
        <p:spPr>
          <a:xfrm>
            <a:off x="0" y="6552107"/>
            <a:ext cx="12192000" cy="307777"/>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Segoe UI" panose="020B0502040204020203" pitchFamily="34" charset="0"/>
                <a:ea typeface="+mn-ea"/>
                <a:cs typeface="Segoe UI" panose="020B0502040204020203" pitchFamily="34" charset="0"/>
              </a:rPr>
              <a:t>Richie Thetford					         			                                   www.thetfordcountry.com</a:t>
            </a:r>
          </a:p>
        </p:txBody>
      </p:sp>
      <p:cxnSp>
        <p:nvCxnSpPr>
          <p:cNvPr id="13" name="Straight Connector 12"/>
          <p:cNvCxnSpPr/>
          <p:nvPr/>
        </p:nvCxnSpPr>
        <p:spPr>
          <a:xfrm>
            <a:off x="228605" y="1143008"/>
            <a:ext cx="11732079" cy="32657"/>
          </a:xfrm>
          <a:prstGeom prst="line">
            <a:avLst/>
          </a:prstGeom>
          <a:ln w="57150">
            <a:solidFill>
              <a:srgbClr val="00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9184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24544" y="1122363"/>
            <a:ext cx="11332029" cy="2387600"/>
          </a:xfrm>
        </p:spPr>
        <p:txBody>
          <a:bodyPr anchor="b">
            <a:normAutofit/>
          </a:bodyPr>
          <a:lstStyle>
            <a:lvl1pPr algn="ctr">
              <a:defRPr sz="4800" b="1">
                <a:latin typeface="Roboto" panose="02000000000000000000" pitchFamily="2"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772887" y="3602038"/>
            <a:ext cx="10722429" cy="1655762"/>
          </a:xfrm>
        </p:spPr>
        <p:txBody>
          <a:bodyPr>
            <a:normAutofit/>
          </a:bodyPr>
          <a:lstStyle>
            <a:lvl1pPr marL="0" indent="0" algn="ctr">
              <a:buNone/>
              <a:defRPr sz="4000">
                <a:latin typeface="Roboto" panose="02000000000000000000" pitchFamily="2"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Rectangle 6"/>
          <p:cNvSpPr/>
          <p:nvPr/>
        </p:nvSpPr>
        <p:spPr>
          <a:xfrm>
            <a:off x="1" y="0"/>
            <a:ext cx="171451" cy="68580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6600"/>
              </a:solidFill>
              <a:effectLst/>
              <a:uLnTx/>
              <a:uFillTx/>
              <a:latin typeface="Calibri" panose="020F0502020204030204"/>
              <a:ea typeface="+mn-ea"/>
              <a:cs typeface="+mn-cs"/>
            </a:endParaRPr>
          </a:p>
        </p:txBody>
      </p:sp>
      <p:sp>
        <p:nvSpPr>
          <p:cNvPr id="8" name="Rectangle 7"/>
          <p:cNvSpPr/>
          <p:nvPr/>
        </p:nvSpPr>
        <p:spPr>
          <a:xfrm>
            <a:off x="12020549" y="0"/>
            <a:ext cx="171451" cy="685800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6600"/>
              </a:solidFill>
              <a:effectLst/>
              <a:uLnTx/>
              <a:uFillTx/>
              <a:latin typeface="Calibri" panose="020F0502020204030204"/>
              <a:ea typeface="+mn-ea"/>
              <a:cs typeface="+mn-cs"/>
            </a:endParaRPr>
          </a:p>
        </p:txBody>
      </p:sp>
      <p:sp>
        <p:nvSpPr>
          <p:cNvPr id="9" name="Rectangle 8"/>
          <p:cNvSpPr/>
          <p:nvPr/>
        </p:nvSpPr>
        <p:spPr>
          <a:xfrm>
            <a:off x="0" y="0"/>
            <a:ext cx="12192000" cy="17145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6600"/>
              </a:solidFill>
              <a:effectLst/>
              <a:uLnTx/>
              <a:uFillTx/>
              <a:latin typeface="Calibri" panose="020F0502020204030204"/>
              <a:ea typeface="+mn-ea"/>
              <a:cs typeface="+mn-cs"/>
            </a:endParaRPr>
          </a:p>
        </p:txBody>
      </p:sp>
      <p:sp>
        <p:nvSpPr>
          <p:cNvPr id="10" name="Rectangle 9"/>
          <p:cNvSpPr/>
          <p:nvPr/>
        </p:nvSpPr>
        <p:spPr>
          <a:xfrm>
            <a:off x="0" y="6384921"/>
            <a:ext cx="12192000" cy="171450"/>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6600"/>
              </a:solidFill>
              <a:effectLst/>
              <a:uLnTx/>
              <a:uFillTx/>
              <a:latin typeface="Calibri" panose="020F0502020204030204"/>
              <a:ea typeface="+mn-ea"/>
              <a:cs typeface="+mn-cs"/>
            </a:endParaRPr>
          </a:p>
        </p:txBody>
      </p:sp>
      <p:sp>
        <p:nvSpPr>
          <p:cNvPr id="11" name="TextBox 10"/>
          <p:cNvSpPr txBox="1"/>
          <p:nvPr/>
        </p:nvSpPr>
        <p:spPr>
          <a:xfrm>
            <a:off x="0" y="6556376"/>
            <a:ext cx="12192000" cy="307777"/>
          </a:xfrm>
          <a:prstGeom prst="rect">
            <a:avLst/>
          </a:prstGeom>
          <a:solidFill>
            <a:schemeClr val="tx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Roboto" panose="02000000000000000000" pitchFamily="2" charset="0"/>
                <a:ea typeface="+mn-ea"/>
                <a:cs typeface="Arial" panose="020B0604020202020204" pitchFamily="34" charset="0"/>
              </a:rPr>
              <a:t>Richie Thetford					         		                   		                 www.thetfordcountry.com</a:t>
            </a:r>
          </a:p>
        </p:txBody>
      </p:sp>
    </p:spTree>
    <p:extLst>
      <p:ext uri="{BB962C8B-B14F-4D97-AF65-F5344CB8AC3E}">
        <p14:creationId xmlns:p14="http://schemas.microsoft.com/office/powerpoint/2010/main" val="1944464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8500C-B908-4C85-AED4-4504CFC486BD}" type="datetimeFigureOut">
              <a:rPr lang="en-US" smtClean="0"/>
              <a:t>6/18/2023</a:t>
            </a:fld>
            <a:endParaRPr lang="en-US"/>
          </a:p>
        </p:txBody>
      </p:sp>
      <p:sp>
        <p:nvSpPr>
          <p:cNvPr id="5" name="Footer Placeholder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C931F-FCC8-4643-AD2C-9A4D158AC4E7}" type="slidenum">
              <a:rPr lang="en-US" smtClean="0"/>
              <a:t>‹#›</a:t>
            </a:fld>
            <a:endParaRPr lang="en-US"/>
          </a:p>
        </p:txBody>
      </p:sp>
    </p:spTree>
    <p:extLst>
      <p:ext uri="{BB962C8B-B14F-4D97-AF65-F5344CB8AC3E}">
        <p14:creationId xmlns:p14="http://schemas.microsoft.com/office/powerpoint/2010/main" val="1249765380"/>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42408" y="644603"/>
            <a:ext cx="8499022" cy="1069504"/>
          </a:xfrm>
        </p:spPr>
        <p:txBody>
          <a:bodyPr>
            <a:normAutofit/>
          </a:bodyPr>
          <a:lstStyle/>
          <a:p>
            <a:r>
              <a:rPr lang="en-US" dirty="0"/>
              <a:t>Christian </a:t>
            </a:r>
            <a:r>
              <a:rPr lang="en-US" dirty="0">
                <a:solidFill>
                  <a:srgbClr val="006600"/>
                </a:solidFill>
              </a:rPr>
              <a:t>Fathers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3633" y="1995613"/>
            <a:ext cx="3904734" cy="3904734"/>
          </a:xfrm>
          <a:prstGeom prst="rect">
            <a:avLst/>
          </a:prstGeom>
        </p:spPr>
      </p:pic>
    </p:spTree>
    <p:extLst>
      <p:ext uri="{BB962C8B-B14F-4D97-AF65-F5344CB8AC3E}">
        <p14:creationId xmlns:p14="http://schemas.microsoft.com/office/powerpoint/2010/main" val="29034442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Christian </a:t>
            </a:r>
            <a:r>
              <a:rPr lang="en-US" dirty="0">
                <a:solidFill>
                  <a:srgbClr val="006600"/>
                </a:solidFill>
              </a:rPr>
              <a:t>Father </a:t>
            </a:r>
            <a:r>
              <a:rPr lang="en-US" dirty="0"/>
              <a:t>Should Be: </a:t>
            </a:r>
          </a:p>
        </p:txBody>
      </p:sp>
      <p:sp>
        <p:nvSpPr>
          <p:cNvPr id="3" name="Content Placeholder 2"/>
          <p:cNvSpPr>
            <a:spLocks noGrp="1"/>
          </p:cNvSpPr>
          <p:nvPr>
            <p:ph idx="1"/>
          </p:nvPr>
        </p:nvSpPr>
        <p:spPr/>
        <p:txBody>
          <a:bodyPr/>
          <a:lstStyle/>
          <a:p>
            <a:r>
              <a:rPr lang="en-US" dirty="0"/>
              <a:t>A friend to his family</a:t>
            </a:r>
          </a:p>
          <a:p>
            <a:pPr lvl="1"/>
            <a:r>
              <a:rPr lang="en-US" dirty="0">
                <a:solidFill>
                  <a:srgbClr val="C00000"/>
                </a:solidFill>
                <a:latin typeface="Roboto Medium" panose="02000000000000000000" pitchFamily="2" charset="0"/>
                <a:ea typeface="Roboto Medium" panose="02000000000000000000" pitchFamily="2" charset="0"/>
              </a:rPr>
              <a:t>John 15:12-14</a:t>
            </a:r>
          </a:p>
          <a:p>
            <a:r>
              <a:rPr lang="en-US" dirty="0"/>
              <a:t>A teacher to his family</a:t>
            </a:r>
          </a:p>
          <a:p>
            <a:pPr lvl="1"/>
            <a:r>
              <a:rPr lang="en-US" dirty="0">
                <a:solidFill>
                  <a:srgbClr val="C00000"/>
                </a:solidFill>
                <a:latin typeface="Roboto Medium" panose="02000000000000000000" pitchFamily="2" charset="0"/>
                <a:ea typeface="Roboto Medium" panose="02000000000000000000" pitchFamily="2" charset="0"/>
              </a:rPr>
              <a:t>Ephesians 6:4</a:t>
            </a:r>
          </a:p>
          <a:p>
            <a:pPr lvl="1"/>
            <a:r>
              <a:rPr lang="en-US" dirty="0">
                <a:solidFill>
                  <a:srgbClr val="C00000"/>
                </a:solidFill>
                <a:latin typeface="Roboto Medium" panose="02000000000000000000" pitchFamily="2" charset="0"/>
                <a:ea typeface="Roboto Medium" panose="02000000000000000000" pitchFamily="2" charset="0"/>
              </a:rPr>
              <a:t>Colossians 3:20</a:t>
            </a:r>
          </a:p>
          <a:p>
            <a:r>
              <a:rPr lang="en-US" dirty="0"/>
              <a:t>A protector to his family</a:t>
            </a:r>
          </a:p>
          <a:p>
            <a:pPr lvl="1"/>
            <a:r>
              <a:rPr lang="en-US" dirty="0">
                <a:solidFill>
                  <a:srgbClr val="C00000"/>
                </a:solidFill>
                <a:latin typeface="Roboto Medium" panose="02000000000000000000" pitchFamily="2" charset="0"/>
                <a:ea typeface="Roboto Medium" panose="02000000000000000000" pitchFamily="2" charset="0"/>
              </a:rPr>
              <a:t>1 Timothy 5:8</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78608" y="1335764"/>
            <a:ext cx="3330368" cy="4930464"/>
          </a:xfrm>
          <a:prstGeom prst="rect">
            <a:avLst/>
          </a:prstGeom>
        </p:spPr>
      </p:pic>
    </p:spTree>
    <p:extLst>
      <p:ext uri="{BB962C8B-B14F-4D97-AF65-F5344CB8AC3E}">
        <p14:creationId xmlns:p14="http://schemas.microsoft.com/office/powerpoint/2010/main" val="41193771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500"/>
                                        <p:tgtEl>
                                          <p:spTgt spid="3">
                                            <p:txEl>
                                              <p:pRg st="5" end="5"/>
                                            </p:txEl>
                                          </p:spTgt>
                                        </p:tgtEl>
                                      </p:cBhvr>
                                    </p:animEffect>
                                  </p:childTnLst>
                                </p:cTn>
                              </p:par>
                            </p:childTnLst>
                          </p:cTn>
                        </p:par>
                        <p:par>
                          <p:cTn id="29" fill="hold">
                            <p:stCondLst>
                              <p:cond delay="500"/>
                            </p:stCondLst>
                            <p:childTnLst>
                              <p:par>
                                <p:cTn id="30" presetID="53" presetClass="entr" presetSubtype="16"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Christian </a:t>
            </a:r>
            <a:r>
              <a:rPr lang="en-US" dirty="0">
                <a:solidFill>
                  <a:srgbClr val="006600"/>
                </a:solidFill>
              </a:rPr>
              <a:t>Father </a:t>
            </a:r>
            <a:r>
              <a:rPr lang="en-US" dirty="0"/>
              <a:t>Should Be: </a:t>
            </a:r>
          </a:p>
        </p:txBody>
      </p:sp>
      <p:sp>
        <p:nvSpPr>
          <p:cNvPr id="3" name="Content Placeholder 2"/>
          <p:cNvSpPr>
            <a:spLocks noGrp="1"/>
          </p:cNvSpPr>
          <p:nvPr>
            <p:ph idx="1"/>
          </p:nvPr>
        </p:nvSpPr>
        <p:spPr/>
        <p:txBody>
          <a:bodyPr/>
          <a:lstStyle/>
          <a:p>
            <a:r>
              <a:rPr lang="en-US" dirty="0"/>
              <a:t>A leader to his family</a:t>
            </a:r>
          </a:p>
          <a:p>
            <a:pPr lvl="1"/>
            <a:r>
              <a:rPr lang="en-US" dirty="0">
                <a:solidFill>
                  <a:srgbClr val="C00000"/>
                </a:solidFill>
                <a:latin typeface="Roboto Medium" panose="02000000000000000000" pitchFamily="2" charset="0"/>
                <a:ea typeface="Roboto Medium" panose="02000000000000000000" pitchFamily="2" charset="0"/>
              </a:rPr>
              <a:t>Ephesians 5:23</a:t>
            </a:r>
          </a:p>
        </p:txBody>
      </p:sp>
      <p:sp>
        <p:nvSpPr>
          <p:cNvPr id="4" name="Rounded Rectangle 3"/>
          <p:cNvSpPr/>
          <p:nvPr/>
        </p:nvSpPr>
        <p:spPr>
          <a:xfrm>
            <a:off x="439750" y="2723643"/>
            <a:ext cx="11342748" cy="3402227"/>
          </a:xfrm>
          <a:prstGeom prst="round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5" name="TextBox 4"/>
          <p:cNvSpPr txBox="1"/>
          <p:nvPr/>
        </p:nvSpPr>
        <p:spPr>
          <a:xfrm>
            <a:off x="956281" y="3000080"/>
            <a:ext cx="10344585" cy="2862322"/>
          </a:xfrm>
          <a:prstGeom prst="rect">
            <a:avLst/>
          </a:prstGeom>
          <a:noFill/>
        </p:spPr>
        <p:txBody>
          <a:bodyPr wrap="square" rtlCol="0">
            <a:spAutoFit/>
          </a:bodyPr>
          <a:lstStyle/>
          <a:p>
            <a:pPr algn="ctr"/>
            <a:r>
              <a:rPr lang="en-US" sz="3000" dirty="0">
                <a:solidFill>
                  <a:prstClr val="white"/>
                </a:solidFill>
                <a:effectLst>
                  <a:outerShdw blurRad="38100" dist="38100" dir="2700000" algn="tl">
                    <a:srgbClr val="000000">
                      <a:alpha val="43137"/>
                    </a:srgbClr>
                  </a:outerShdw>
                </a:effectLst>
                <a:latin typeface="Roboto" panose="02000000000000000000" pitchFamily="2" charset="0"/>
                <a:cs typeface="Arial" panose="020B0604020202020204" pitchFamily="34" charset="0"/>
              </a:rPr>
              <a:t>“And if it seems evil to you to serve the LORD, choose for yourselves this day whom you will serve, whether the gods which your fathers served that were on the other side of the River, or the gods of the Amorites, in whose land you dwell. But as for me and my house, we will serve the LORD.”</a:t>
            </a:r>
          </a:p>
          <a:p>
            <a:pPr algn="ctr"/>
            <a:r>
              <a:rPr lang="en-US" sz="3000" b="1" dirty="0">
                <a:solidFill>
                  <a:prstClr val="white"/>
                </a:solidFill>
                <a:effectLst>
                  <a:outerShdw blurRad="38100" dist="38100" dir="2700000" algn="tl">
                    <a:srgbClr val="000000">
                      <a:alpha val="43137"/>
                    </a:srgbClr>
                  </a:outerShdw>
                </a:effectLst>
                <a:latin typeface="Roboto" panose="02000000000000000000" pitchFamily="2" charset="0"/>
                <a:cs typeface="Arial" panose="020B0604020202020204" pitchFamily="34" charset="0"/>
              </a:rPr>
              <a:t>Joshua 24:15</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2566" y="1324026"/>
            <a:ext cx="2309932" cy="1399617"/>
          </a:xfrm>
          <a:prstGeom prst="rect">
            <a:avLst/>
          </a:prstGeom>
        </p:spPr>
      </p:pic>
    </p:spTree>
    <p:extLst>
      <p:ext uri="{BB962C8B-B14F-4D97-AF65-F5344CB8AC3E}">
        <p14:creationId xmlns:p14="http://schemas.microsoft.com/office/powerpoint/2010/main" val="4156817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Importance of a Christian </a:t>
            </a:r>
            <a:r>
              <a:rPr lang="en-US" dirty="0">
                <a:solidFill>
                  <a:srgbClr val="006600"/>
                </a:solidFill>
              </a:rPr>
              <a:t>Father</a:t>
            </a:r>
          </a:p>
        </p:txBody>
      </p:sp>
      <p:sp>
        <p:nvSpPr>
          <p:cNvPr id="3" name="Content Placeholder 2"/>
          <p:cNvSpPr>
            <a:spLocks noGrp="1"/>
          </p:cNvSpPr>
          <p:nvPr>
            <p:ph idx="1"/>
          </p:nvPr>
        </p:nvSpPr>
        <p:spPr/>
        <p:txBody>
          <a:bodyPr/>
          <a:lstStyle/>
          <a:p>
            <a:r>
              <a:rPr lang="en-US" dirty="0"/>
              <a:t>Need for strong fathers</a:t>
            </a:r>
          </a:p>
          <a:p>
            <a:pPr lvl="1"/>
            <a:r>
              <a:rPr lang="en-US" dirty="0"/>
              <a:t>Elders must be successful fathers</a:t>
            </a:r>
          </a:p>
          <a:p>
            <a:pPr lvl="2"/>
            <a:r>
              <a:rPr lang="en-US" dirty="0">
                <a:solidFill>
                  <a:srgbClr val="C00000"/>
                </a:solidFill>
                <a:latin typeface="Roboto Medium" panose="02000000000000000000" pitchFamily="2" charset="0"/>
                <a:ea typeface="Roboto Medium" panose="02000000000000000000" pitchFamily="2" charset="0"/>
              </a:rPr>
              <a:t>Hebrews 12:9-11</a:t>
            </a:r>
          </a:p>
          <a:p>
            <a:pPr lvl="2"/>
            <a:r>
              <a:rPr lang="en-US" dirty="0">
                <a:solidFill>
                  <a:srgbClr val="C00000"/>
                </a:solidFill>
                <a:latin typeface="Roboto Medium" panose="02000000000000000000" pitchFamily="2" charset="0"/>
                <a:ea typeface="Roboto Medium" panose="02000000000000000000" pitchFamily="2" charset="0"/>
              </a:rPr>
              <a:t>Proverbs 13:24</a:t>
            </a:r>
          </a:p>
          <a:p>
            <a:pPr lvl="1"/>
            <a:r>
              <a:rPr lang="en-US" dirty="0"/>
              <a:t>Must teach his children</a:t>
            </a:r>
          </a:p>
          <a:p>
            <a:pPr lvl="2"/>
            <a:r>
              <a:rPr lang="en-US" dirty="0">
                <a:solidFill>
                  <a:schemeClr val="tx1">
                    <a:lumMod val="75000"/>
                    <a:lumOff val="25000"/>
                  </a:schemeClr>
                </a:solidFill>
              </a:rPr>
              <a:t>Before he can teach</a:t>
            </a:r>
            <a:br>
              <a:rPr lang="en-US" dirty="0">
                <a:solidFill>
                  <a:schemeClr val="tx1">
                    <a:lumMod val="75000"/>
                    <a:lumOff val="25000"/>
                  </a:schemeClr>
                </a:solidFill>
              </a:rPr>
            </a:br>
            <a:r>
              <a:rPr lang="en-US" dirty="0">
                <a:solidFill>
                  <a:schemeClr val="tx1">
                    <a:lumMod val="75000"/>
                    <a:lumOff val="25000"/>
                  </a:schemeClr>
                </a:solidFill>
              </a:rPr>
              <a:t>God’s people</a:t>
            </a:r>
          </a:p>
          <a:p>
            <a:pPr lvl="1"/>
            <a:endParaRPr lang="en-US" dirty="0"/>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3505" y="1335764"/>
            <a:ext cx="4235471" cy="4934534"/>
          </a:xfrm>
          <a:prstGeom prst="rect">
            <a:avLst/>
          </a:prstGeom>
        </p:spPr>
      </p:pic>
    </p:spTree>
    <p:extLst>
      <p:ext uri="{BB962C8B-B14F-4D97-AF65-F5344CB8AC3E}">
        <p14:creationId xmlns:p14="http://schemas.microsoft.com/office/powerpoint/2010/main" val="739544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Importance of a Christian </a:t>
            </a:r>
            <a:r>
              <a:rPr lang="en-US" dirty="0">
                <a:solidFill>
                  <a:srgbClr val="006600"/>
                </a:solidFill>
              </a:rPr>
              <a:t>Father</a:t>
            </a:r>
          </a:p>
        </p:txBody>
      </p:sp>
      <p:sp>
        <p:nvSpPr>
          <p:cNvPr id="3" name="Content Placeholder 2"/>
          <p:cNvSpPr>
            <a:spLocks noGrp="1"/>
          </p:cNvSpPr>
          <p:nvPr>
            <p:ph idx="1"/>
          </p:nvPr>
        </p:nvSpPr>
        <p:spPr/>
        <p:txBody>
          <a:bodyPr/>
          <a:lstStyle/>
          <a:p>
            <a:r>
              <a:rPr lang="en-US" dirty="0"/>
              <a:t>Should strive to live and think on these things:</a:t>
            </a:r>
          </a:p>
          <a:p>
            <a:pPr lvl="1"/>
            <a:r>
              <a:rPr lang="en-US" dirty="0"/>
              <a:t>Love of all men</a:t>
            </a:r>
          </a:p>
          <a:p>
            <a:pPr lvl="1"/>
            <a:r>
              <a:rPr lang="en-US" dirty="0"/>
              <a:t>Do good to the best of his ability</a:t>
            </a:r>
          </a:p>
          <a:p>
            <a:pPr lvl="1"/>
            <a:r>
              <a:rPr lang="en-US" dirty="0"/>
              <a:t>Honor and obey God’s laws</a:t>
            </a:r>
          </a:p>
          <a:p>
            <a:pPr lvl="1"/>
            <a:r>
              <a:rPr lang="en-US" dirty="0"/>
              <a:t>Hold to the one hope</a:t>
            </a:r>
          </a:p>
          <a:p>
            <a:pPr lvl="1"/>
            <a:r>
              <a:rPr lang="en-US" dirty="0"/>
              <a:t>To seek truth and right</a:t>
            </a:r>
          </a:p>
          <a:p>
            <a:pPr lvl="1"/>
            <a:r>
              <a:rPr lang="en-US" dirty="0"/>
              <a:t>To know that he reaps what he sows</a:t>
            </a:r>
          </a:p>
          <a:p>
            <a:pPr lvl="1"/>
            <a:r>
              <a:rPr lang="en-US" dirty="0"/>
              <a:t>To love Jesus Christ </a:t>
            </a:r>
            <a:r>
              <a:rPr lang="en-US" b="1" dirty="0"/>
              <a:t>FIRST</a:t>
            </a:r>
            <a:r>
              <a:rPr lang="en-US" dirty="0"/>
              <a:t> in his life!</a:t>
            </a:r>
          </a:p>
        </p:txBody>
      </p:sp>
    </p:spTree>
    <p:extLst>
      <p:ext uri="{BB962C8B-B14F-4D97-AF65-F5344CB8AC3E}">
        <p14:creationId xmlns:p14="http://schemas.microsoft.com/office/powerpoint/2010/main" val="3006315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Conclusion</a:t>
            </a:r>
          </a:p>
        </p:txBody>
      </p:sp>
      <p:sp>
        <p:nvSpPr>
          <p:cNvPr id="3" name="Content Placeholder 2"/>
          <p:cNvSpPr>
            <a:spLocks noGrp="1"/>
          </p:cNvSpPr>
          <p:nvPr>
            <p:ph idx="1"/>
          </p:nvPr>
        </p:nvSpPr>
        <p:spPr>
          <a:xfrm>
            <a:off x="300147" y="1335765"/>
            <a:ext cx="10157623" cy="2733728"/>
          </a:xfrm>
        </p:spPr>
        <p:txBody>
          <a:bodyPr>
            <a:normAutofit lnSpcReduction="10000"/>
          </a:bodyPr>
          <a:lstStyle/>
          <a:p>
            <a:r>
              <a:rPr lang="en-US" dirty="0"/>
              <a:t>Fathers are very important</a:t>
            </a:r>
          </a:p>
          <a:p>
            <a:pPr lvl="1"/>
            <a:r>
              <a:rPr lang="en-US" dirty="0"/>
              <a:t>Children:</a:t>
            </a:r>
          </a:p>
          <a:p>
            <a:pPr lvl="2"/>
            <a:r>
              <a:rPr lang="en-US" dirty="0"/>
              <a:t>Love your father</a:t>
            </a:r>
          </a:p>
          <a:p>
            <a:pPr lvl="1"/>
            <a:r>
              <a:rPr lang="en-US" dirty="0"/>
              <a:t>Fathers:</a:t>
            </a:r>
          </a:p>
          <a:p>
            <a:pPr lvl="2"/>
            <a:r>
              <a:rPr lang="en-US" dirty="0"/>
              <a:t>Love your children</a:t>
            </a:r>
          </a:p>
        </p:txBody>
      </p:sp>
      <p:sp>
        <p:nvSpPr>
          <p:cNvPr id="4" name="Rounded Rectangle 3"/>
          <p:cNvSpPr/>
          <p:nvPr/>
        </p:nvSpPr>
        <p:spPr>
          <a:xfrm>
            <a:off x="369949" y="4125271"/>
            <a:ext cx="7962414" cy="2080086"/>
          </a:xfrm>
          <a:prstGeom prst="round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TextBox 4"/>
          <p:cNvSpPr txBox="1"/>
          <p:nvPr/>
        </p:nvSpPr>
        <p:spPr>
          <a:xfrm>
            <a:off x="374610" y="4272352"/>
            <a:ext cx="7957752" cy="1815882"/>
          </a:xfrm>
          <a:prstGeom prst="rect">
            <a:avLst/>
          </a:prstGeom>
          <a:noFill/>
        </p:spPr>
        <p:txBody>
          <a:bodyPr wrap="square" rtlCol="0">
            <a:spAutoFit/>
          </a:bodyPr>
          <a:lstStyle/>
          <a:p>
            <a:pPr algn="ctr"/>
            <a:r>
              <a:rPr lang="en-US" sz="2800" dirty="0">
                <a:solidFill>
                  <a:srgbClr val="FFFF00"/>
                </a:solidFill>
                <a:effectLst>
                  <a:outerShdw blurRad="38100" dist="38100" dir="2700000" algn="tl">
                    <a:srgbClr val="000000">
                      <a:alpha val="43137"/>
                    </a:srgbClr>
                  </a:outerShdw>
                </a:effectLst>
                <a:latin typeface="Roboto Medium" panose="02000000000000000000" pitchFamily="2" charset="0"/>
                <a:ea typeface="Roboto Medium" panose="02000000000000000000" pitchFamily="2" charset="0"/>
                <a:cs typeface="Arial" panose="020B0604020202020204" pitchFamily="34" charset="0"/>
              </a:rPr>
              <a:t>Fathers have a great influence on their children. </a:t>
            </a:r>
            <a:r>
              <a:rPr lang="en-US" sz="2800" dirty="0">
                <a:solidFill>
                  <a:prstClr val="white"/>
                </a:solidFill>
                <a:effectLst>
                  <a:outerShdw blurRad="38100" dist="38100" dir="2700000" algn="tl">
                    <a:srgbClr val="000000">
                      <a:alpha val="43137"/>
                    </a:srgbClr>
                  </a:outerShdw>
                </a:effectLst>
                <a:latin typeface="Roboto Medium" panose="02000000000000000000" pitchFamily="2" charset="0"/>
                <a:ea typeface="Roboto Medium" panose="02000000000000000000" pitchFamily="2" charset="0"/>
                <a:cs typeface="Arial" panose="020B0604020202020204" pitchFamily="34" charset="0"/>
              </a:rPr>
              <a:t>Children are always watching and their own character begins to be molded based on the character that they witness every day.</a:t>
            </a:r>
          </a:p>
        </p:txBody>
      </p:sp>
      <p:pic>
        <p:nvPicPr>
          <p:cNvPr id="8" name="Picture 7" descr="A family eating at a table&#10;&#10;Description automatically generated with low confidence">
            <a:extLst>
              <a:ext uri="{FF2B5EF4-FFF2-40B4-BE49-F238E27FC236}">
                <a16:creationId xmlns:a16="http://schemas.microsoft.com/office/drawing/2014/main" id="{334616EE-9746-4FE1-96CA-F9BFB927BB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0489" y="1335765"/>
            <a:ext cx="3451364" cy="4869591"/>
          </a:xfrm>
          <a:prstGeom prst="rect">
            <a:avLst/>
          </a:prstGeom>
        </p:spPr>
      </p:pic>
    </p:spTree>
    <p:extLst>
      <p:ext uri="{BB962C8B-B14F-4D97-AF65-F5344CB8AC3E}">
        <p14:creationId xmlns:p14="http://schemas.microsoft.com/office/powerpoint/2010/main" val="2329765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2" dur="500"/>
                                        <p:tgtEl>
                                          <p:spTgt spid="3">
                                            <p:txEl>
                                              <p:pRg st="3" end="3"/>
                                            </p:txEl>
                                          </p:spTgt>
                                        </p:tgtEl>
                                      </p:cBhvr>
                                    </p:animEffect>
                                  </p:childTnLst>
                                </p:cTn>
                              </p:par>
                            </p:childTnLst>
                          </p:cTn>
                        </p:par>
                        <p:par>
                          <p:cTn id="23" fill="hold">
                            <p:stCondLst>
                              <p:cond delay="500"/>
                            </p:stCondLst>
                            <p:childTnLst>
                              <p:par>
                                <p:cTn id="24" presetID="53" presetClass="entr" presetSubtype="16"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500" fill="hold"/>
                                        <p:tgtEl>
                                          <p:spTgt spid="4"/>
                                        </p:tgtEl>
                                        <p:attrNameLst>
                                          <p:attrName>ppt_w</p:attrName>
                                        </p:attrNameLst>
                                      </p:cBhvr>
                                      <p:tavLst>
                                        <p:tav tm="0">
                                          <p:val>
                                            <p:fltVal val="0"/>
                                          </p:val>
                                        </p:tav>
                                        <p:tav tm="100000">
                                          <p:val>
                                            <p:strVal val="#ppt_w"/>
                                          </p:val>
                                        </p:tav>
                                      </p:tavLst>
                                    </p:anim>
                                    <p:anim calcmode="lin" valueType="num">
                                      <p:cBhvr>
                                        <p:cTn id="34" dur="500" fill="hold"/>
                                        <p:tgtEl>
                                          <p:spTgt spid="4"/>
                                        </p:tgtEl>
                                        <p:attrNameLst>
                                          <p:attrName>ppt_h</p:attrName>
                                        </p:attrNameLst>
                                      </p:cBhvr>
                                      <p:tavLst>
                                        <p:tav tm="0">
                                          <p:val>
                                            <p:fltVal val="0"/>
                                          </p:val>
                                        </p:tav>
                                        <p:tav tm="100000">
                                          <p:val>
                                            <p:strVal val="#ppt_h"/>
                                          </p:val>
                                        </p:tav>
                                      </p:tavLst>
                                    </p:anim>
                                    <p:animEffect transition="in" filter="fade">
                                      <p:cBhvr>
                                        <p:cTn id="35" dur="500"/>
                                        <p:tgtEl>
                                          <p:spTgt spid="4"/>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p:cTn id="38" dur="500" fill="hold"/>
                                        <p:tgtEl>
                                          <p:spTgt spid="5"/>
                                        </p:tgtEl>
                                        <p:attrNameLst>
                                          <p:attrName>ppt_w</p:attrName>
                                        </p:attrNameLst>
                                      </p:cBhvr>
                                      <p:tavLst>
                                        <p:tav tm="0">
                                          <p:val>
                                            <p:fltVal val="0"/>
                                          </p:val>
                                        </p:tav>
                                        <p:tav tm="100000">
                                          <p:val>
                                            <p:strVal val="#ppt_w"/>
                                          </p:val>
                                        </p:tav>
                                      </p:tavLst>
                                    </p:anim>
                                    <p:anim calcmode="lin" valueType="num">
                                      <p:cBhvr>
                                        <p:cTn id="39" dur="500" fill="hold"/>
                                        <p:tgtEl>
                                          <p:spTgt spid="5"/>
                                        </p:tgtEl>
                                        <p:attrNameLst>
                                          <p:attrName>ppt_h</p:attrName>
                                        </p:attrNameLst>
                                      </p:cBhvr>
                                      <p:tavLst>
                                        <p:tav tm="0">
                                          <p:val>
                                            <p:fltVal val="0"/>
                                          </p:val>
                                        </p:tav>
                                        <p:tav tm="100000">
                                          <p:val>
                                            <p:strVal val="#ppt_h"/>
                                          </p:val>
                                        </p:tav>
                                      </p:tavLst>
                                    </p:anim>
                                    <p:animEffect transition="in" filter="fad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Richard Thetford Sego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chard Thetford Segoe" id="{E9C3AD85-4BDD-487B-8BB6-28B4D9D196C7}" vid="{0F9B03BF-148A-4A27-8CB2-AB1A02E0AB53}"/>
    </a:ext>
  </a:extLst>
</a:theme>
</file>

<file path=docProps/app.xml><?xml version="1.0" encoding="utf-8"?>
<Properties xmlns="http://schemas.openxmlformats.org/officeDocument/2006/extended-properties" xmlns:vt="http://schemas.openxmlformats.org/officeDocument/2006/docPropsVTypes">
  <TotalTime>27</TotalTime>
  <Words>248</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Roboto</vt:lpstr>
      <vt:lpstr>Roboto Medium</vt:lpstr>
      <vt:lpstr>Segoe UI</vt:lpstr>
      <vt:lpstr>Souvenir Lt BT</vt:lpstr>
      <vt:lpstr>Richard Thetford Segoe</vt:lpstr>
      <vt:lpstr>Christian Fathers</vt:lpstr>
      <vt:lpstr>A Christian Father Should Be: </vt:lpstr>
      <vt:lpstr>A Christian Father Should Be: </vt:lpstr>
      <vt:lpstr>Importance of a Christian Father</vt:lpstr>
      <vt:lpstr>Importance of a Christian Father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7</cp:revision>
  <dcterms:created xsi:type="dcterms:W3CDTF">2022-10-21T01:34:13Z</dcterms:created>
  <dcterms:modified xsi:type="dcterms:W3CDTF">2023-06-18T19:14:28Z</dcterms:modified>
</cp:coreProperties>
</file>