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91" d="100"/>
          <a:sy n="91" d="100"/>
        </p:scale>
        <p:origin x="7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1451" y="177350"/>
            <a:ext cx="11849100" cy="941163"/>
          </a:xfrm>
        </p:spPr>
        <p:txBody>
          <a:bodyPr/>
          <a:lstStyle>
            <a:lvl1pPr algn="ctr">
              <a:defRPr b="1">
                <a:latin typeface="Roboto" panose="02000000000000000000" pitchFamily="2"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283024" y="1335764"/>
            <a:ext cx="11628669" cy="4983393"/>
          </a:xfrm>
        </p:spPr>
        <p:txBody>
          <a:bodyPr/>
          <a:lstStyle>
            <a:lvl1pPr>
              <a:lnSpc>
                <a:spcPct val="100000"/>
              </a:lnSpc>
              <a:defRPr sz="3600" b="1">
                <a:latin typeface="Roboto" panose="02000000000000000000" pitchFamily="2" charset="0"/>
                <a:cs typeface="Arial" panose="020B0604020202020204" pitchFamily="34" charset="0"/>
              </a:defRPr>
            </a:lvl1pPr>
            <a:lvl2pPr>
              <a:lnSpc>
                <a:spcPct val="100000"/>
              </a:lnSpc>
              <a:defRPr sz="3400">
                <a:latin typeface="Roboto" panose="02000000000000000000" pitchFamily="2" charset="0"/>
                <a:cs typeface="Arial" panose="020B0604020202020204" pitchFamily="34" charset="0"/>
              </a:defRPr>
            </a:lvl2pPr>
            <a:lvl3pPr>
              <a:lnSpc>
                <a:spcPct val="100000"/>
              </a:lnSpc>
              <a:defRPr sz="3200">
                <a:latin typeface="Roboto" panose="02000000000000000000" pitchFamily="2" charset="0"/>
                <a:cs typeface="Arial" panose="020B0604020202020204" pitchFamily="34" charset="0"/>
              </a:defRPr>
            </a:lvl3pPr>
            <a:lvl4pPr>
              <a:lnSpc>
                <a:spcPct val="100000"/>
              </a:lnSpc>
              <a:defRPr sz="3000">
                <a:latin typeface="Roboto" panose="02000000000000000000" pitchFamily="2" charset="0"/>
                <a:cs typeface="Arial" panose="020B0604020202020204" pitchFamily="34" charset="0"/>
              </a:defRPr>
            </a:lvl4pPr>
            <a:lvl5pPr>
              <a:defRPr>
                <a:latin typeface="Souvenir Lt BT" panose="02080503040505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Rectangle 6"/>
          <p:cNvSpPr/>
          <p:nvPr/>
        </p:nvSpPr>
        <p:spPr>
          <a:xfrm>
            <a:off x="1" y="-4265"/>
            <a:ext cx="171451" cy="685800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Rectangle 7"/>
          <p:cNvSpPr/>
          <p:nvPr/>
        </p:nvSpPr>
        <p:spPr>
          <a:xfrm>
            <a:off x="12020549" y="-4265"/>
            <a:ext cx="171451" cy="685800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p:cNvSpPr/>
          <p:nvPr/>
        </p:nvSpPr>
        <p:spPr>
          <a:xfrm>
            <a:off x="0" y="-4265"/>
            <a:ext cx="12192000" cy="17145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p:cNvSpPr/>
          <p:nvPr/>
        </p:nvSpPr>
        <p:spPr>
          <a:xfrm>
            <a:off x="0" y="6380656"/>
            <a:ext cx="12192000" cy="17145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extBox 10"/>
          <p:cNvSpPr txBox="1"/>
          <p:nvPr/>
        </p:nvSpPr>
        <p:spPr>
          <a:xfrm>
            <a:off x="0" y="6552107"/>
            <a:ext cx="12192000" cy="307777"/>
          </a:xfrm>
          <a:prstGeom prst="rect">
            <a:avLst/>
          </a:prstGeom>
          <a:solidFill>
            <a:schemeClr val="tx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Segoe UI" panose="020B0502040204020203" pitchFamily="34" charset="0"/>
                <a:ea typeface="+mn-ea"/>
                <a:cs typeface="Segoe UI" panose="020B0502040204020203" pitchFamily="34" charset="0"/>
              </a:rPr>
              <a:t>Richie Thetford					         			                                   www.thetfordcountry.com</a:t>
            </a:r>
          </a:p>
        </p:txBody>
      </p:sp>
      <p:cxnSp>
        <p:nvCxnSpPr>
          <p:cNvPr id="13" name="Straight Connector 12"/>
          <p:cNvCxnSpPr/>
          <p:nvPr/>
        </p:nvCxnSpPr>
        <p:spPr>
          <a:xfrm>
            <a:off x="228605" y="1143008"/>
            <a:ext cx="11732079" cy="32657"/>
          </a:xfrm>
          <a:prstGeom prst="line">
            <a:avLst/>
          </a:prstGeom>
          <a:ln w="57150">
            <a:solidFill>
              <a:srgbClr val="00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918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24544" y="1122363"/>
            <a:ext cx="11332029" cy="2387600"/>
          </a:xfrm>
        </p:spPr>
        <p:txBody>
          <a:bodyPr anchor="b">
            <a:normAutofit/>
          </a:bodyPr>
          <a:lstStyle>
            <a:lvl1pPr algn="ctr">
              <a:defRPr sz="4800" b="1">
                <a:latin typeface="Roboto" panose="02000000000000000000" pitchFamily="2"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772887" y="3602038"/>
            <a:ext cx="10722429" cy="1655762"/>
          </a:xfrm>
        </p:spPr>
        <p:txBody>
          <a:bodyPr>
            <a:normAutofit/>
          </a:bodyPr>
          <a:lstStyle>
            <a:lvl1pPr marL="0" indent="0" algn="ctr">
              <a:buNone/>
              <a:defRPr sz="4000">
                <a:latin typeface="Roboto" panose="02000000000000000000" pitchFamily="2"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p:cNvSpPr/>
          <p:nvPr/>
        </p:nvSpPr>
        <p:spPr>
          <a:xfrm>
            <a:off x="1" y="0"/>
            <a:ext cx="171451" cy="685800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6600"/>
              </a:solidFill>
              <a:effectLst/>
              <a:uLnTx/>
              <a:uFillTx/>
              <a:latin typeface="Calibri" panose="020F0502020204030204"/>
              <a:ea typeface="+mn-ea"/>
              <a:cs typeface="+mn-cs"/>
            </a:endParaRPr>
          </a:p>
        </p:txBody>
      </p:sp>
      <p:sp>
        <p:nvSpPr>
          <p:cNvPr id="8" name="Rectangle 7"/>
          <p:cNvSpPr/>
          <p:nvPr/>
        </p:nvSpPr>
        <p:spPr>
          <a:xfrm>
            <a:off x="12020549" y="0"/>
            <a:ext cx="171451" cy="685800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6600"/>
              </a:solidFill>
              <a:effectLst/>
              <a:uLnTx/>
              <a:uFillTx/>
              <a:latin typeface="Calibri" panose="020F0502020204030204"/>
              <a:ea typeface="+mn-ea"/>
              <a:cs typeface="+mn-cs"/>
            </a:endParaRPr>
          </a:p>
        </p:txBody>
      </p:sp>
      <p:sp>
        <p:nvSpPr>
          <p:cNvPr id="9" name="Rectangle 8"/>
          <p:cNvSpPr/>
          <p:nvPr/>
        </p:nvSpPr>
        <p:spPr>
          <a:xfrm>
            <a:off x="0" y="0"/>
            <a:ext cx="12192000" cy="17145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6600"/>
              </a:solidFill>
              <a:effectLst/>
              <a:uLnTx/>
              <a:uFillTx/>
              <a:latin typeface="Calibri" panose="020F0502020204030204"/>
              <a:ea typeface="+mn-ea"/>
              <a:cs typeface="+mn-cs"/>
            </a:endParaRPr>
          </a:p>
        </p:txBody>
      </p:sp>
      <p:sp>
        <p:nvSpPr>
          <p:cNvPr id="10" name="Rectangle 9"/>
          <p:cNvSpPr/>
          <p:nvPr/>
        </p:nvSpPr>
        <p:spPr>
          <a:xfrm>
            <a:off x="0" y="6384921"/>
            <a:ext cx="12192000" cy="17145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6600"/>
              </a:solidFill>
              <a:effectLst/>
              <a:uLnTx/>
              <a:uFillTx/>
              <a:latin typeface="Calibri" panose="020F0502020204030204"/>
              <a:ea typeface="+mn-ea"/>
              <a:cs typeface="+mn-cs"/>
            </a:endParaRPr>
          </a:p>
        </p:txBody>
      </p:sp>
      <p:sp>
        <p:nvSpPr>
          <p:cNvPr id="11" name="TextBox 10"/>
          <p:cNvSpPr txBox="1"/>
          <p:nvPr/>
        </p:nvSpPr>
        <p:spPr>
          <a:xfrm>
            <a:off x="0" y="6556376"/>
            <a:ext cx="12192000" cy="307777"/>
          </a:xfrm>
          <a:prstGeom prst="rect">
            <a:avLst/>
          </a:prstGeom>
          <a:solidFill>
            <a:schemeClr val="tx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Roboto" panose="02000000000000000000" pitchFamily="2" charset="0"/>
                <a:ea typeface="+mn-ea"/>
                <a:cs typeface="Arial" panose="020B0604020202020204" pitchFamily="34" charset="0"/>
              </a:rPr>
              <a:t>Richie Thetford					         		                   		                 www.thetfordcountry.com</a:t>
            </a:r>
          </a:p>
        </p:txBody>
      </p:sp>
    </p:spTree>
    <p:extLst>
      <p:ext uri="{BB962C8B-B14F-4D97-AF65-F5344CB8AC3E}">
        <p14:creationId xmlns:p14="http://schemas.microsoft.com/office/powerpoint/2010/main" val="1944464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8500C-B908-4C85-AED4-4504CFC486BD}" type="datetimeFigureOut">
              <a:rPr lang="en-US" smtClean="0"/>
              <a:t>6/18/2023</a:t>
            </a:fld>
            <a:endParaRPr lang="en-US"/>
          </a:p>
        </p:txBody>
      </p:sp>
      <p:sp>
        <p:nvSpPr>
          <p:cNvPr id="5" name="Footer Placeholder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CC931F-FCC8-4643-AD2C-9A4D158AC4E7}" type="slidenum">
              <a:rPr lang="en-US" smtClean="0"/>
              <a:t>‹#›</a:t>
            </a:fld>
            <a:endParaRPr lang="en-US"/>
          </a:p>
        </p:txBody>
      </p:sp>
    </p:spTree>
    <p:extLst>
      <p:ext uri="{BB962C8B-B14F-4D97-AF65-F5344CB8AC3E}">
        <p14:creationId xmlns:p14="http://schemas.microsoft.com/office/powerpoint/2010/main" val="1249765380"/>
      </p:ext>
    </p:extLst>
  </p:cSld>
  <p:clrMap bg1="lt1" tx1="dk1" bg2="lt2" tx2="dk2" accent1="accent1" accent2="accent2" accent3="accent3" accent4="accent4" accent5="accent5" accent6="accent6" hlink="hlink" folHlink="folHlink"/>
  <p:sldLayoutIdLst>
    <p:sldLayoutId id="2147483661" r:id="rId1"/>
    <p:sldLayoutId id="2147483662" r:id="rId2"/>
  </p:sldLayoutIdLst>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2408" y="644603"/>
            <a:ext cx="8499022" cy="1069504"/>
          </a:xfrm>
        </p:spPr>
        <p:txBody>
          <a:bodyPr>
            <a:normAutofit/>
          </a:bodyPr>
          <a:lstStyle/>
          <a:p>
            <a:r>
              <a:rPr lang="en-US" dirty="0"/>
              <a:t>Christian </a:t>
            </a:r>
            <a:r>
              <a:rPr lang="en-US" dirty="0">
                <a:solidFill>
                  <a:srgbClr val="006600"/>
                </a:solidFill>
              </a:rPr>
              <a:t>Fathers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43633" y="1995613"/>
            <a:ext cx="3904734" cy="3904734"/>
          </a:xfrm>
          <a:prstGeom prst="rect">
            <a:avLst/>
          </a:prstGeom>
        </p:spPr>
      </p:pic>
    </p:spTree>
    <p:extLst>
      <p:ext uri="{BB962C8B-B14F-4D97-AF65-F5344CB8AC3E}">
        <p14:creationId xmlns:p14="http://schemas.microsoft.com/office/powerpoint/2010/main" val="29034442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Christian </a:t>
            </a:r>
            <a:r>
              <a:rPr lang="en-US" dirty="0">
                <a:solidFill>
                  <a:srgbClr val="006600"/>
                </a:solidFill>
              </a:rPr>
              <a:t>Father </a:t>
            </a:r>
            <a:r>
              <a:rPr lang="en-US" dirty="0"/>
              <a:t>Should Be: </a:t>
            </a:r>
          </a:p>
        </p:txBody>
      </p:sp>
      <p:sp>
        <p:nvSpPr>
          <p:cNvPr id="3" name="Content Placeholder 2"/>
          <p:cNvSpPr>
            <a:spLocks noGrp="1"/>
          </p:cNvSpPr>
          <p:nvPr>
            <p:ph idx="1"/>
          </p:nvPr>
        </p:nvSpPr>
        <p:spPr/>
        <p:txBody>
          <a:bodyPr/>
          <a:lstStyle/>
          <a:p>
            <a:r>
              <a:rPr lang="en-US" dirty="0"/>
              <a:t>A friend to his family</a:t>
            </a:r>
          </a:p>
          <a:p>
            <a:pPr lvl="1"/>
            <a:r>
              <a:rPr lang="en-US" dirty="0">
                <a:solidFill>
                  <a:srgbClr val="C00000"/>
                </a:solidFill>
                <a:latin typeface="Roboto Medium" panose="02000000000000000000" pitchFamily="2" charset="0"/>
                <a:ea typeface="Roboto Medium" panose="02000000000000000000" pitchFamily="2" charset="0"/>
              </a:rPr>
              <a:t>John 15:12-14</a:t>
            </a:r>
          </a:p>
          <a:p>
            <a:r>
              <a:rPr lang="en-US" dirty="0"/>
              <a:t>A teacher to his family</a:t>
            </a:r>
          </a:p>
          <a:p>
            <a:pPr lvl="1"/>
            <a:r>
              <a:rPr lang="en-US" dirty="0">
                <a:solidFill>
                  <a:srgbClr val="C00000"/>
                </a:solidFill>
                <a:latin typeface="Roboto Medium" panose="02000000000000000000" pitchFamily="2" charset="0"/>
                <a:ea typeface="Roboto Medium" panose="02000000000000000000" pitchFamily="2" charset="0"/>
              </a:rPr>
              <a:t>Ephesians 6:4</a:t>
            </a:r>
          </a:p>
          <a:p>
            <a:pPr lvl="1"/>
            <a:r>
              <a:rPr lang="en-US" dirty="0">
                <a:solidFill>
                  <a:srgbClr val="C00000"/>
                </a:solidFill>
                <a:latin typeface="Roboto Medium" panose="02000000000000000000" pitchFamily="2" charset="0"/>
                <a:ea typeface="Roboto Medium" panose="02000000000000000000" pitchFamily="2" charset="0"/>
              </a:rPr>
              <a:t>Colossians 3:20</a:t>
            </a:r>
          </a:p>
          <a:p>
            <a:r>
              <a:rPr lang="en-US" dirty="0"/>
              <a:t>A protector to his family</a:t>
            </a:r>
          </a:p>
          <a:p>
            <a:pPr lvl="1"/>
            <a:r>
              <a:rPr lang="en-US" dirty="0">
                <a:solidFill>
                  <a:srgbClr val="C00000"/>
                </a:solidFill>
                <a:latin typeface="Roboto Medium" panose="02000000000000000000" pitchFamily="2" charset="0"/>
                <a:ea typeface="Roboto Medium" panose="02000000000000000000" pitchFamily="2" charset="0"/>
              </a:rPr>
              <a:t>1 Timothy 5:8</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8608" y="1335764"/>
            <a:ext cx="3330368" cy="4930464"/>
          </a:xfrm>
          <a:prstGeom prst="rect">
            <a:avLst/>
          </a:prstGeom>
        </p:spPr>
      </p:pic>
    </p:spTree>
    <p:extLst>
      <p:ext uri="{BB962C8B-B14F-4D97-AF65-F5344CB8AC3E}">
        <p14:creationId xmlns:p14="http://schemas.microsoft.com/office/powerpoint/2010/main" val="41193771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5" dur="500"/>
                                        <p:tgtEl>
                                          <p:spTgt spid="3">
                                            <p:txEl>
                                              <p:pRg st="3" end="3"/>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8" dur="500"/>
                                        <p:tgtEl>
                                          <p:spTgt spid="3">
                                            <p:txEl>
                                              <p:pRg st="5" end="5"/>
                                            </p:txEl>
                                          </p:spTgt>
                                        </p:tgtEl>
                                      </p:cBhvr>
                                    </p:animEffect>
                                  </p:childTnLst>
                                </p:cTn>
                              </p:par>
                            </p:childTnLst>
                          </p:cTn>
                        </p:par>
                        <p:par>
                          <p:cTn id="29" fill="hold">
                            <p:stCondLst>
                              <p:cond delay="500"/>
                            </p:stCondLst>
                            <p:childTnLst>
                              <p:par>
                                <p:cTn id="30" presetID="53" presetClass="entr" presetSubtype="16"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Christian </a:t>
            </a:r>
            <a:r>
              <a:rPr lang="en-US" dirty="0">
                <a:solidFill>
                  <a:srgbClr val="006600"/>
                </a:solidFill>
              </a:rPr>
              <a:t>Father </a:t>
            </a:r>
            <a:r>
              <a:rPr lang="en-US" dirty="0"/>
              <a:t>Should Be: </a:t>
            </a:r>
          </a:p>
        </p:txBody>
      </p:sp>
      <p:sp>
        <p:nvSpPr>
          <p:cNvPr id="3" name="Content Placeholder 2"/>
          <p:cNvSpPr>
            <a:spLocks noGrp="1"/>
          </p:cNvSpPr>
          <p:nvPr>
            <p:ph idx="1"/>
          </p:nvPr>
        </p:nvSpPr>
        <p:spPr/>
        <p:txBody>
          <a:bodyPr/>
          <a:lstStyle/>
          <a:p>
            <a:r>
              <a:rPr lang="en-US" dirty="0"/>
              <a:t>A leader to his family</a:t>
            </a:r>
          </a:p>
          <a:p>
            <a:pPr lvl="1"/>
            <a:r>
              <a:rPr lang="en-US" dirty="0">
                <a:solidFill>
                  <a:srgbClr val="C00000"/>
                </a:solidFill>
                <a:latin typeface="Roboto Medium" panose="02000000000000000000" pitchFamily="2" charset="0"/>
                <a:ea typeface="Roboto Medium" panose="02000000000000000000" pitchFamily="2" charset="0"/>
              </a:rPr>
              <a:t>Ephesians 5:23</a:t>
            </a:r>
          </a:p>
        </p:txBody>
      </p:sp>
      <p:sp>
        <p:nvSpPr>
          <p:cNvPr id="4" name="Rounded Rectangle 3"/>
          <p:cNvSpPr/>
          <p:nvPr/>
        </p:nvSpPr>
        <p:spPr>
          <a:xfrm>
            <a:off x="439750" y="2723643"/>
            <a:ext cx="11342748" cy="3402227"/>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sp>
        <p:nvSpPr>
          <p:cNvPr id="5" name="TextBox 4"/>
          <p:cNvSpPr txBox="1"/>
          <p:nvPr/>
        </p:nvSpPr>
        <p:spPr>
          <a:xfrm>
            <a:off x="956281" y="3000080"/>
            <a:ext cx="10344585" cy="2862322"/>
          </a:xfrm>
          <a:prstGeom prst="rect">
            <a:avLst/>
          </a:prstGeom>
          <a:noFill/>
        </p:spPr>
        <p:txBody>
          <a:bodyPr wrap="square" rtlCol="0">
            <a:spAutoFit/>
          </a:bodyPr>
          <a:lstStyle/>
          <a:p>
            <a:pPr algn="ctr"/>
            <a:r>
              <a:rPr lang="en-US" sz="3000" dirty="0">
                <a:solidFill>
                  <a:prstClr val="white"/>
                </a:solidFill>
                <a:effectLst>
                  <a:outerShdw blurRad="38100" dist="38100" dir="2700000" algn="tl">
                    <a:srgbClr val="000000">
                      <a:alpha val="43137"/>
                    </a:srgbClr>
                  </a:outerShdw>
                </a:effectLst>
                <a:latin typeface="Roboto" panose="02000000000000000000" pitchFamily="2" charset="0"/>
                <a:cs typeface="Arial" panose="020B0604020202020204" pitchFamily="34" charset="0"/>
              </a:rPr>
              <a:t>“And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pPr algn="ctr"/>
            <a:r>
              <a:rPr lang="en-US" sz="3000" b="1" dirty="0">
                <a:solidFill>
                  <a:prstClr val="white"/>
                </a:solidFill>
                <a:effectLst>
                  <a:outerShdw blurRad="38100" dist="38100" dir="2700000" algn="tl">
                    <a:srgbClr val="000000">
                      <a:alpha val="43137"/>
                    </a:srgbClr>
                  </a:outerShdw>
                </a:effectLst>
                <a:latin typeface="Roboto" panose="02000000000000000000" pitchFamily="2" charset="0"/>
                <a:cs typeface="Arial" panose="020B0604020202020204" pitchFamily="34" charset="0"/>
              </a:rPr>
              <a:t>Joshua 24:15</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2566" y="1324026"/>
            <a:ext cx="2309932" cy="1399617"/>
          </a:xfrm>
          <a:prstGeom prst="rect">
            <a:avLst/>
          </a:prstGeom>
        </p:spPr>
      </p:pic>
    </p:spTree>
    <p:extLst>
      <p:ext uri="{BB962C8B-B14F-4D97-AF65-F5344CB8AC3E}">
        <p14:creationId xmlns:p14="http://schemas.microsoft.com/office/powerpoint/2010/main" val="4156817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Importance of a Christian </a:t>
            </a:r>
            <a:r>
              <a:rPr lang="en-US" dirty="0">
                <a:solidFill>
                  <a:srgbClr val="006600"/>
                </a:solidFill>
              </a:rPr>
              <a:t>Father</a:t>
            </a:r>
          </a:p>
        </p:txBody>
      </p:sp>
      <p:sp>
        <p:nvSpPr>
          <p:cNvPr id="3" name="Content Placeholder 2"/>
          <p:cNvSpPr>
            <a:spLocks noGrp="1"/>
          </p:cNvSpPr>
          <p:nvPr>
            <p:ph idx="1"/>
          </p:nvPr>
        </p:nvSpPr>
        <p:spPr/>
        <p:txBody>
          <a:bodyPr/>
          <a:lstStyle/>
          <a:p>
            <a:r>
              <a:rPr lang="en-US" dirty="0"/>
              <a:t>Need for strong fathers</a:t>
            </a:r>
          </a:p>
          <a:p>
            <a:pPr lvl="1"/>
            <a:r>
              <a:rPr lang="en-US" dirty="0"/>
              <a:t>Elders must be successful fathers</a:t>
            </a:r>
          </a:p>
          <a:p>
            <a:pPr lvl="2"/>
            <a:r>
              <a:rPr lang="en-US" dirty="0">
                <a:solidFill>
                  <a:srgbClr val="C00000"/>
                </a:solidFill>
                <a:latin typeface="Roboto Medium" panose="02000000000000000000" pitchFamily="2" charset="0"/>
                <a:ea typeface="Roboto Medium" panose="02000000000000000000" pitchFamily="2" charset="0"/>
              </a:rPr>
              <a:t>Hebrews 12:9-11</a:t>
            </a:r>
          </a:p>
          <a:p>
            <a:pPr lvl="2"/>
            <a:r>
              <a:rPr lang="en-US" dirty="0">
                <a:solidFill>
                  <a:srgbClr val="C00000"/>
                </a:solidFill>
                <a:latin typeface="Roboto Medium" panose="02000000000000000000" pitchFamily="2" charset="0"/>
                <a:ea typeface="Roboto Medium" panose="02000000000000000000" pitchFamily="2" charset="0"/>
              </a:rPr>
              <a:t>Proverbs 13:24</a:t>
            </a:r>
          </a:p>
          <a:p>
            <a:pPr lvl="1"/>
            <a:r>
              <a:rPr lang="en-US" dirty="0"/>
              <a:t>Must teach his children</a:t>
            </a:r>
          </a:p>
          <a:p>
            <a:pPr lvl="2"/>
            <a:r>
              <a:rPr lang="en-US" dirty="0">
                <a:solidFill>
                  <a:schemeClr val="tx1">
                    <a:lumMod val="75000"/>
                    <a:lumOff val="25000"/>
                  </a:schemeClr>
                </a:solidFill>
              </a:rPr>
              <a:t>Before he can teach</a:t>
            </a:r>
            <a:br>
              <a:rPr lang="en-US" dirty="0">
                <a:solidFill>
                  <a:schemeClr val="tx1">
                    <a:lumMod val="75000"/>
                    <a:lumOff val="25000"/>
                  </a:schemeClr>
                </a:solidFill>
              </a:rPr>
            </a:br>
            <a:r>
              <a:rPr lang="en-US" dirty="0">
                <a:solidFill>
                  <a:schemeClr val="tx1">
                    <a:lumMod val="75000"/>
                    <a:lumOff val="25000"/>
                  </a:schemeClr>
                </a:solidFill>
              </a:rPr>
              <a:t>God’s people</a:t>
            </a:r>
          </a:p>
          <a:p>
            <a:pPr lvl="1"/>
            <a:endParaRPr lang="en-US" dirty="0"/>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3505" y="1335764"/>
            <a:ext cx="4235471" cy="4934534"/>
          </a:xfrm>
          <a:prstGeom prst="rect">
            <a:avLst/>
          </a:prstGeom>
        </p:spPr>
      </p:pic>
    </p:spTree>
    <p:extLst>
      <p:ext uri="{BB962C8B-B14F-4D97-AF65-F5344CB8AC3E}">
        <p14:creationId xmlns:p14="http://schemas.microsoft.com/office/powerpoint/2010/main" val="7395443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3">
                                            <p:txEl>
                                              <p:pRg st="4" end="4"/>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p:cTn id="1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1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Importance of a Christian </a:t>
            </a:r>
            <a:r>
              <a:rPr lang="en-US" dirty="0">
                <a:solidFill>
                  <a:srgbClr val="006600"/>
                </a:solidFill>
              </a:rPr>
              <a:t>Father</a:t>
            </a:r>
          </a:p>
        </p:txBody>
      </p:sp>
      <p:sp>
        <p:nvSpPr>
          <p:cNvPr id="3" name="Content Placeholder 2"/>
          <p:cNvSpPr>
            <a:spLocks noGrp="1"/>
          </p:cNvSpPr>
          <p:nvPr>
            <p:ph idx="1"/>
          </p:nvPr>
        </p:nvSpPr>
        <p:spPr/>
        <p:txBody>
          <a:bodyPr/>
          <a:lstStyle/>
          <a:p>
            <a:r>
              <a:rPr lang="en-US" dirty="0"/>
              <a:t>Should strive to live and think on these things:</a:t>
            </a:r>
          </a:p>
          <a:p>
            <a:pPr lvl="1"/>
            <a:r>
              <a:rPr lang="en-US" dirty="0"/>
              <a:t>Love of all men</a:t>
            </a:r>
          </a:p>
          <a:p>
            <a:pPr lvl="1"/>
            <a:r>
              <a:rPr lang="en-US" dirty="0"/>
              <a:t>Do good to the best of his ability</a:t>
            </a:r>
          </a:p>
          <a:p>
            <a:pPr lvl="1"/>
            <a:r>
              <a:rPr lang="en-US" dirty="0"/>
              <a:t>Honor and obey God’s laws</a:t>
            </a:r>
          </a:p>
          <a:p>
            <a:pPr lvl="1"/>
            <a:r>
              <a:rPr lang="en-US" dirty="0"/>
              <a:t>Hold to the one hope</a:t>
            </a:r>
          </a:p>
          <a:p>
            <a:pPr lvl="1"/>
            <a:r>
              <a:rPr lang="en-US" dirty="0"/>
              <a:t>To seek truth and right</a:t>
            </a:r>
          </a:p>
          <a:p>
            <a:pPr lvl="1"/>
            <a:r>
              <a:rPr lang="en-US" dirty="0"/>
              <a:t>To know that he reaps what he sows</a:t>
            </a:r>
          </a:p>
          <a:p>
            <a:pPr lvl="1"/>
            <a:r>
              <a:rPr lang="en-US" dirty="0"/>
              <a:t>To love Jesus Christ </a:t>
            </a:r>
            <a:r>
              <a:rPr lang="en-US" b="1" dirty="0"/>
              <a:t>FIRST</a:t>
            </a:r>
            <a:r>
              <a:rPr lang="en-US" dirty="0"/>
              <a:t> in his life!</a:t>
            </a:r>
          </a:p>
        </p:txBody>
      </p:sp>
    </p:spTree>
    <p:extLst>
      <p:ext uri="{BB962C8B-B14F-4D97-AF65-F5344CB8AC3E}">
        <p14:creationId xmlns:p14="http://schemas.microsoft.com/office/powerpoint/2010/main" val="3006315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Conclusion</a:t>
            </a:r>
          </a:p>
        </p:txBody>
      </p:sp>
      <p:sp>
        <p:nvSpPr>
          <p:cNvPr id="3" name="Content Placeholder 2"/>
          <p:cNvSpPr>
            <a:spLocks noGrp="1"/>
          </p:cNvSpPr>
          <p:nvPr>
            <p:ph idx="1"/>
          </p:nvPr>
        </p:nvSpPr>
        <p:spPr>
          <a:xfrm>
            <a:off x="300147" y="1335765"/>
            <a:ext cx="10157623" cy="2733728"/>
          </a:xfrm>
        </p:spPr>
        <p:txBody>
          <a:bodyPr>
            <a:normAutofit lnSpcReduction="10000"/>
          </a:bodyPr>
          <a:lstStyle/>
          <a:p>
            <a:r>
              <a:rPr lang="en-US" dirty="0"/>
              <a:t>Fathers are very important</a:t>
            </a:r>
          </a:p>
          <a:p>
            <a:pPr lvl="1"/>
            <a:r>
              <a:rPr lang="en-US" dirty="0"/>
              <a:t>Children:</a:t>
            </a:r>
          </a:p>
          <a:p>
            <a:pPr lvl="2"/>
            <a:r>
              <a:rPr lang="en-US" dirty="0"/>
              <a:t>Love your father</a:t>
            </a:r>
          </a:p>
          <a:p>
            <a:pPr lvl="1"/>
            <a:r>
              <a:rPr lang="en-US" dirty="0"/>
              <a:t>Fathers:</a:t>
            </a:r>
          </a:p>
          <a:p>
            <a:pPr lvl="2"/>
            <a:r>
              <a:rPr lang="en-US" dirty="0"/>
              <a:t>Love your children</a:t>
            </a:r>
          </a:p>
        </p:txBody>
      </p:sp>
      <p:sp>
        <p:nvSpPr>
          <p:cNvPr id="4" name="Rounded Rectangle 3"/>
          <p:cNvSpPr/>
          <p:nvPr/>
        </p:nvSpPr>
        <p:spPr>
          <a:xfrm>
            <a:off x="369949" y="4125271"/>
            <a:ext cx="7962414" cy="2080086"/>
          </a:xfrm>
          <a:prstGeom prst="round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 name="TextBox 4"/>
          <p:cNvSpPr txBox="1"/>
          <p:nvPr/>
        </p:nvSpPr>
        <p:spPr>
          <a:xfrm>
            <a:off x="374610" y="4272352"/>
            <a:ext cx="7957752" cy="1815882"/>
          </a:xfrm>
          <a:prstGeom prst="rect">
            <a:avLst/>
          </a:prstGeom>
          <a:noFill/>
        </p:spPr>
        <p:txBody>
          <a:bodyPr wrap="square" rtlCol="0">
            <a:spAutoFit/>
          </a:bodyPr>
          <a:lstStyle/>
          <a:p>
            <a:pPr algn="ctr"/>
            <a:r>
              <a:rPr lang="en-US" sz="2800" dirty="0">
                <a:solidFill>
                  <a:srgbClr val="FFFF00"/>
                </a:solidFill>
                <a:effectLst>
                  <a:outerShdw blurRad="38100" dist="38100" dir="2700000" algn="tl">
                    <a:srgbClr val="000000">
                      <a:alpha val="43137"/>
                    </a:srgbClr>
                  </a:outerShdw>
                </a:effectLst>
                <a:latin typeface="Roboto Medium" panose="02000000000000000000" pitchFamily="2" charset="0"/>
                <a:ea typeface="Roboto Medium" panose="02000000000000000000" pitchFamily="2" charset="0"/>
                <a:cs typeface="Arial" panose="020B0604020202020204" pitchFamily="34" charset="0"/>
              </a:rPr>
              <a:t>Fathers have a great influence on their children. </a:t>
            </a:r>
            <a:r>
              <a:rPr lang="en-US" sz="2800" dirty="0">
                <a:solidFill>
                  <a:prstClr val="white"/>
                </a:solidFill>
                <a:effectLst>
                  <a:outerShdw blurRad="38100" dist="38100" dir="2700000" algn="tl">
                    <a:srgbClr val="000000">
                      <a:alpha val="43137"/>
                    </a:srgbClr>
                  </a:outerShdw>
                </a:effectLst>
                <a:latin typeface="Roboto Medium" panose="02000000000000000000" pitchFamily="2" charset="0"/>
                <a:ea typeface="Roboto Medium" panose="02000000000000000000" pitchFamily="2" charset="0"/>
                <a:cs typeface="Arial" panose="020B0604020202020204" pitchFamily="34" charset="0"/>
              </a:rPr>
              <a:t>Children are always watching and their own character begins to be molded based on the character that they witness every day.</a:t>
            </a:r>
          </a:p>
        </p:txBody>
      </p:sp>
      <p:pic>
        <p:nvPicPr>
          <p:cNvPr id="8" name="Picture 7" descr="A family eating at a table&#10;&#10;Description automatically generated with low confidence">
            <a:extLst>
              <a:ext uri="{FF2B5EF4-FFF2-40B4-BE49-F238E27FC236}">
                <a16:creationId xmlns:a16="http://schemas.microsoft.com/office/drawing/2014/main" id="{334616EE-9746-4FE1-96CA-F9BFB927BB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0489" y="1335765"/>
            <a:ext cx="3451364" cy="4869591"/>
          </a:xfrm>
          <a:prstGeom prst="rect">
            <a:avLst/>
          </a:prstGeom>
        </p:spPr>
      </p:pic>
    </p:spTree>
    <p:extLst>
      <p:ext uri="{BB962C8B-B14F-4D97-AF65-F5344CB8AC3E}">
        <p14:creationId xmlns:p14="http://schemas.microsoft.com/office/powerpoint/2010/main" val="23297655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3">
                                            <p:txEl>
                                              <p:pRg st="3" end="3"/>
                                            </p:txEl>
                                          </p:spTgt>
                                        </p:tgtEl>
                                      </p:cBhvr>
                                    </p:animEffect>
                                  </p:childTnLst>
                                </p:cTn>
                              </p:par>
                            </p:childTnLst>
                          </p:cTn>
                        </p:par>
                        <p:par>
                          <p:cTn id="23" fill="hold">
                            <p:stCondLst>
                              <p:cond delay="500"/>
                            </p:stCondLst>
                            <p:childTnLst>
                              <p:par>
                                <p:cTn id="24" presetID="53" presetClass="entr" presetSubtype="16"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500" fill="hold"/>
                                        <p:tgtEl>
                                          <p:spTgt spid="4"/>
                                        </p:tgtEl>
                                        <p:attrNameLst>
                                          <p:attrName>ppt_w</p:attrName>
                                        </p:attrNameLst>
                                      </p:cBhvr>
                                      <p:tavLst>
                                        <p:tav tm="0">
                                          <p:val>
                                            <p:fltVal val="0"/>
                                          </p:val>
                                        </p:tav>
                                        <p:tav tm="100000">
                                          <p:val>
                                            <p:strVal val="#ppt_w"/>
                                          </p:val>
                                        </p:tav>
                                      </p:tavLst>
                                    </p:anim>
                                    <p:anim calcmode="lin" valueType="num">
                                      <p:cBhvr>
                                        <p:cTn id="34" dur="500" fill="hold"/>
                                        <p:tgtEl>
                                          <p:spTgt spid="4"/>
                                        </p:tgtEl>
                                        <p:attrNameLst>
                                          <p:attrName>ppt_h</p:attrName>
                                        </p:attrNameLst>
                                      </p:cBhvr>
                                      <p:tavLst>
                                        <p:tav tm="0">
                                          <p:val>
                                            <p:fltVal val="0"/>
                                          </p:val>
                                        </p:tav>
                                        <p:tav tm="100000">
                                          <p:val>
                                            <p:strVal val="#ppt_h"/>
                                          </p:val>
                                        </p:tav>
                                      </p:tavLst>
                                    </p:anim>
                                    <p:animEffect transition="in" filter="fade">
                                      <p:cBhvr>
                                        <p:cTn id="35" dur="500"/>
                                        <p:tgtEl>
                                          <p:spTgt spid="4"/>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 calcmode="lin" valueType="num">
                                      <p:cBhvr>
                                        <p:cTn id="38" dur="500" fill="hold"/>
                                        <p:tgtEl>
                                          <p:spTgt spid="5"/>
                                        </p:tgtEl>
                                        <p:attrNameLst>
                                          <p:attrName>ppt_w</p:attrName>
                                        </p:attrNameLst>
                                      </p:cBhvr>
                                      <p:tavLst>
                                        <p:tav tm="0">
                                          <p:val>
                                            <p:fltVal val="0"/>
                                          </p:val>
                                        </p:tav>
                                        <p:tav tm="100000">
                                          <p:val>
                                            <p:strVal val="#ppt_w"/>
                                          </p:val>
                                        </p:tav>
                                      </p:tavLst>
                                    </p:anim>
                                    <p:anim calcmode="lin" valueType="num">
                                      <p:cBhvr>
                                        <p:cTn id="39" dur="500" fill="hold"/>
                                        <p:tgtEl>
                                          <p:spTgt spid="5"/>
                                        </p:tgtEl>
                                        <p:attrNameLst>
                                          <p:attrName>ppt_h</p:attrName>
                                        </p:attrNameLst>
                                      </p:cBhvr>
                                      <p:tavLst>
                                        <p:tav tm="0">
                                          <p:val>
                                            <p:fltVal val="0"/>
                                          </p:val>
                                        </p:tav>
                                        <p:tav tm="100000">
                                          <p:val>
                                            <p:strVal val="#ppt_h"/>
                                          </p:val>
                                        </p:tav>
                                      </p:tavLst>
                                    </p:anim>
                                    <p:animEffect transition="in" filter="fade">
                                      <p:cBhvr>
                                        <p:cTn id="4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Richard Thetford Sego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chard Thetford Segoe" id="{E9C3AD85-4BDD-487B-8BB6-28B4D9D196C7}" vid="{0F9B03BF-148A-4A27-8CB2-AB1A02E0AB53}"/>
    </a:ext>
  </a:extLst>
</a:theme>
</file>

<file path=docProps/app.xml><?xml version="1.0" encoding="utf-8"?>
<Properties xmlns="http://schemas.openxmlformats.org/officeDocument/2006/extended-properties" xmlns:vt="http://schemas.openxmlformats.org/officeDocument/2006/docPropsVTypes">
  <TotalTime>27</TotalTime>
  <Words>248</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Roboto</vt:lpstr>
      <vt:lpstr>Roboto Medium</vt:lpstr>
      <vt:lpstr>Segoe UI</vt:lpstr>
      <vt:lpstr>Souvenir Lt BT</vt:lpstr>
      <vt:lpstr>Richard Thetford Segoe</vt:lpstr>
      <vt:lpstr>Christian Fathers</vt:lpstr>
      <vt:lpstr>A Christian Father Should Be: </vt:lpstr>
      <vt:lpstr>A Christian Father Should Be: </vt:lpstr>
      <vt:lpstr>Importance of a Christian Father</vt:lpstr>
      <vt:lpstr>Importance of a Christian Father</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Thetford</dc:creator>
  <cp:lastModifiedBy>Richard Thetford</cp:lastModifiedBy>
  <cp:revision>7</cp:revision>
  <dcterms:created xsi:type="dcterms:W3CDTF">2022-10-21T01:34:13Z</dcterms:created>
  <dcterms:modified xsi:type="dcterms:W3CDTF">2023-06-18T19:14:28Z</dcterms:modified>
</cp:coreProperties>
</file>