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1"/>
  </p:notesMasterIdLst>
  <p:handoutMasterIdLst>
    <p:handoutMasterId r:id="rId12"/>
  </p:handoutMasterIdLst>
  <p:sldIdLst>
    <p:sldId id="266" r:id="rId2"/>
    <p:sldId id="282" r:id="rId3"/>
    <p:sldId id="283" r:id="rId4"/>
    <p:sldId id="284" r:id="rId5"/>
    <p:sldId id="285" r:id="rId6"/>
    <p:sldId id="286" r:id="rId7"/>
    <p:sldId id="287" r:id="rId8"/>
    <p:sldId id="289" r:id="rId9"/>
    <p:sldId id="290" r:id="rId10"/>
  </p:sldIdLst>
  <p:sldSz cx="9144000" cy="6858000" type="screen4x3"/>
  <p:notesSz cx="9117013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A7C9FF"/>
    <a:srgbClr val="9B9BFF"/>
    <a:srgbClr val="FF0000"/>
    <a:srgbClr val="FFCD9B"/>
    <a:srgbClr val="003A00"/>
    <a:srgbClr val="660066"/>
    <a:srgbClr val="BE05FF"/>
    <a:srgbClr val="9900CC"/>
    <a:srgbClr val="E7A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504" autoAdjust="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512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64138" y="0"/>
            <a:ext cx="395128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512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64138" y="6513513"/>
            <a:ext cx="395128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A2A0582C-4A80-49CB-8B21-E95DAA1A73A2}" type="slidenum">
              <a:rPr lang="en-US">
                <a:latin typeface="Calibri" panose="020F0502020204030204" pitchFamily="34" charset="0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51288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64138" y="0"/>
            <a:ext cx="3951287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9F8B6D-06DD-49C0-9457-8F1522B60122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14663" y="857250"/>
            <a:ext cx="3087687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1225" y="3300413"/>
            <a:ext cx="7294563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51288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64138" y="6513513"/>
            <a:ext cx="3951287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EBF04-AB77-4E1A-AD33-02BFD6593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65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EBF04-AB77-4E1A-AD33-02BFD6593A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01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7499D-5629-4B3A-A708-F1F17C865B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7FBFF-6D0C-43E2-A802-41CB2C342C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D23EE-3C34-454D-AA4E-0CE8B952D2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07B5297-378F-4CE7-8698-FB1E31A9A7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85F2E-965C-4DC3-B509-426797F0B4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50581-D1AB-4950-B958-D9CE65D2C5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D99DB-FF28-4726-A873-866A9E77EC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C73CF-14BA-4A16-B6A9-F6EC3A7E76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663DB-3099-41E5-9E76-733A068C04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9B399-74A9-42EA-9497-F8C86ED52C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575366-02DF-44C8-A2D4-6A56F030C5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D49FA-E894-44B5-9EA6-6BF78F3386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C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fld id="{2B38D007-3781-4F37-BB8A-FA48DCA8651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</p:sldLayoutIdLst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228600" y="2590800"/>
            <a:ext cx="86868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800" dirty="0">
                <a:latin typeface="Calibri" panose="020F0502020204030204" pitchFamily="34" charset="0"/>
                <a:cs typeface="Segoe UI" panose="020B0502040204020203" pitchFamily="34" charset="0"/>
              </a:rPr>
              <a:t>Most think of love as the outward acts</a:t>
            </a:r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29" name="Rectangle 13"/>
          <p:cNvSpPr>
            <a:spLocks noChangeArrowheads="1"/>
          </p:cNvSpPr>
          <p:nvPr/>
        </p:nvSpPr>
        <p:spPr bwMode="auto">
          <a:xfrm>
            <a:off x="457200" y="3276600"/>
            <a:ext cx="3810000" cy="2209800"/>
          </a:xfrm>
          <a:prstGeom prst="rect">
            <a:avLst/>
          </a:prstGeom>
          <a:solidFill>
            <a:schemeClr val="accent2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32" name="Text Box 16"/>
          <p:cNvSpPr txBox="1">
            <a:spLocks noChangeArrowheads="1"/>
          </p:cNvSpPr>
          <p:nvPr/>
        </p:nvSpPr>
        <p:spPr bwMode="auto">
          <a:xfrm>
            <a:off x="457200" y="3286542"/>
            <a:ext cx="3810000" cy="212365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solidFill>
                  <a:srgbClr val="A7C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Segoe UI" panose="020B0502040204020203" pitchFamily="34" charset="0"/>
              </a:rPr>
              <a:t>The gift of the Father was the act of </a:t>
            </a:r>
            <a:r>
              <a:rPr 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love</a:t>
            </a:r>
          </a:p>
        </p:txBody>
      </p:sp>
      <p:pic>
        <p:nvPicPr>
          <p:cNvPr id="86033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3130550"/>
            <a:ext cx="4343400" cy="31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6034" name="Text Box 18"/>
          <p:cNvSpPr txBox="1">
            <a:spLocks noChangeArrowheads="1"/>
          </p:cNvSpPr>
          <p:nvPr/>
        </p:nvSpPr>
        <p:spPr bwMode="auto">
          <a:xfrm>
            <a:off x="4876800" y="3276600"/>
            <a:ext cx="35814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600" dirty="0">
                <a:latin typeface="Calibri" panose="020F0502020204030204" pitchFamily="34" charset="0"/>
                <a:cs typeface="Segoe UI" panose="020B0502040204020203" pitchFamily="34" charset="0"/>
              </a:rPr>
              <a:t>“For God </a:t>
            </a:r>
            <a:r>
              <a:rPr lang="en-US" sz="2600" b="1" dirty="0">
                <a:latin typeface="Calibri" panose="020F0502020204030204" pitchFamily="34" charset="0"/>
                <a:cs typeface="Segoe UI" panose="020B0502040204020203" pitchFamily="34" charset="0"/>
              </a:rPr>
              <a:t>so loved the world</a:t>
            </a:r>
            <a:r>
              <a:rPr lang="en-US" sz="2600" dirty="0">
                <a:latin typeface="Calibri" panose="020F0502020204030204" pitchFamily="34" charset="0"/>
                <a:cs typeface="Segoe UI" panose="020B0502040204020203" pitchFamily="34" charset="0"/>
              </a:rPr>
              <a:t> that He gave His only begotten Son, that whoever believes in Him should not perish but have everlasting life.”</a:t>
            </a:r>
          </a:p>
        </p:txBody>
      </p:sp>
      <p:sp>
        <p:nvSpPr>
          <p:cNvPr id="86035" name="Text Box 19"/>
          <p:cNvSpPr txBox="1">
            <a:spLocks noChangeArrowheads="1"/>
          </p:cNvSpPr>
          <p:nvPr/>
        </p:nvSpPr>
        <p:spPr bwMode="auto">
          <a:xfrm>
            <a:off x="457200" y="5486400"/>
            <a:ext cx="381000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John 3:16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57200" y="457200"/>
            <a:ext cx="8229600" cy="1600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" y="457200"/>
            <a:ext cx="8229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Christian Characteristics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/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LOVE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600" y="20574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n w="12700">
                  <a:solidFill>
                    <a:srgbClr val="000000"/>
                  </a:solidFill>
                </a:ln>
                <a:solidFill>
                  <a:srgbClr val="FFFFFF"/>
                </a:solidFill>
                <a:latin typeface="Calibri" panose="020F0502020204030204" pitchFamily="34" charset="0"/>
              </a:rPr>
              <a:t>2 Peter 1:5-10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6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6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6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6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6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9" grpId="0" animBg="1"/>
      <p:bldP spid="86032" grpId="0"/>
      <p:bldP spid="86034" grpId="0"/>
      <p:bldP spid="860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362200"/>
            <a:ext cx="8382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dirty="0"/>
              <a:t>Promises shown:</a:t>
            </a:r>
          </a:p>
          <a:p>
            <a:pPr lvl="1">
              <a:lnSpc>
                <a:spcPct val="90000"/>
              </a:lnSpc>
            </a:pPr>
            <a:r>
              <a:rPr lang="en-US" sz="3400" dirty="0">
                <a:solidFill>
                  <a:srgbClr val="0000CC"/>
                </a:solidFill>
                <a:cs typeface="Segoe UI Semibold" panose="020B0702040204020203" pitchFamily="34" charset="0"/>
              </a:rPr>
              <a:t>God dwells in us</a:t>
            </a:r>
          </a:p>
          <a:p>
            <a:pPr lvl="2">
              <a:lnSpc>
                <a:spcPct val="90000"/>
              </a:lnSpc>
            </a:pPr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1 John 4:16</a:t>
            </a:r>
          </a:p>
          <a:p>
            <a:pPr lvl="1">
              <a:lnSpc>
                <a:spcPct val="90000"/>
              </a:lnSpc>
            </a:pPr>
            <a:r>
              <a:rPr lang="en-US" sz="3400" dirty="0">
                <a:solidFill>
                  <a:srgbClr val="0000CC"/>
                </a:solidFill>
                <a:cs typeface="Segoe UI Semibold" panose="020B0702040204020203" pitchFamily="34" charset="0"/>
              </a:rPr>
              <a:t>Heirs of the kingdom</a:t>
            </a:r>
          </a:p>
          <a:p>
            <a:pPr lvl="2">
              <a:lnSpc>
                <a:spcPct val="90000"/>
              </a:lnSpc>
            </a:pPr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James 2:5</a:t>
            </a:r>
          </a:p>
          <a:p>
            <a:pPr lvl="1">
              <a:lnSpc>
                <a:spcPct val="90000"/>
              </a:lnSpc>
            </a:pPr>
            <a:r>
              <a:rPr lang="en-US" sz="3400" dirty="0">
                <a:solidFill>
                  <a:srgbClr val="0000CC"/>
                </a:solidFill>
                <a:cs typeface="Segoe UI Semibold" panose="020B0702040204020203" pitchFamily="34" charset="0"/>
              </a:rPr>
              <a:t>Receive the crown of life</a:t>
            </a:r>
          </a:p>
          <a:p>
            <a:pPr lvl="2">
              <a:lnSpc>
                <a:spcPct val="90000"/>
              </a:lnSpc>
            </a:pPr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James 1:12</a:t>
            </a:r>
          </a:p>
        </p:txBody>
      </p:sp>
      <p:sp>
        <p:nvSpPr>
          <p:cNvPr id="102403" name="Text Box 3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vantGarde Md BT" pitchFamily="34" charset="0"/>
            </a:endParaRP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08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15" name="AutoShape 15"/>
          <p:cNvSpPr>
            <a:spLocks noChangeArrowheads="1"/>
          </p:cNvSpPr>
          <p:nvPr/>
        </p:nvSpPr>
        <p:spPr bwMode="auto">
          <a:xfrm>
            <a:off x="381000" y="1600200"/>
            <a:ext cx="8305800" cy="685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 cap="sq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92F57B"/>
              </a:solidFill>
            </a:endParaRPr>
          </a:p>
        </p:txBody>
      </p:sp>
      <p:sp>
        <p:nvSpPr>
          <p:cNvPr id="102416" name="WordArt 16"/>
          <p:cNvSpPr>
            <a:spLocks noChangeArrowheads="1" noChangeShapeType="1" noTextEdit="1"/>
          </p:cNvSpPr>
          <p:nvPr/>
        </p:nvSpPr>
        <p:spPr bwMode="auto">
          <a:xfrm>
            <a:off x="533400" y="1676400"/>
            <a:ext cx="8077200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0000CC"/>
                </a:solidFill>
                <a:effectLst>
                  <a:outerShdw dist="53882" dir="2700000" algn="ctr" rotWithShape="0">
                    <a:schemeClr val="bg1"/>
                  </a:outerShdw>
                </a:effectLst>
                <a:latin typeface="Calibri" panose="020F0502020204030204" pitchFamily="34" charset="0"/>
                <a:cs typeface="Segoe UI Semibold" panose="020B0702040204020203" pitchFamily="34" charset="0"/>
              </a:rPr>
              <a:t>1 Corinthians 13:1-13</a:t>
            </a:r>
          </a:p>
        </p:txBody>
      </p:sp>
      <p:sp>
        <p:nvSpPr>
          <p:cNvPr id="16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chemeClr val="accent2"/>
          </a:solidFill>
          <a:ln/>
          <a:effectLst/>
        </p:spPr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Importance of Christian Love</a:t>
            </a:r>
          </a:p>
        </p:txBody>
      </p:sp>
      <p:pic>
        <p:nvPicPr>
          <p:cNvPr id="18" name="Picture 17" descr="you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6400800" y="2354714"/>
            <a:ext cx="2286000" cy="40460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	                www.thetfordcountry.com</a:t>
            </a: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2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2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15" grpId="0" animBg="1"/>
      <p:bldP spid="1024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524000"/>
            <a:ext cx="8382000" cy="4953000"/>
          </a:xfrm>
        </p:spPr>
        <p:txBody>
          <a:bodyPr/>
          <a:lstStyle/>
          <a:p>
            <a:r>
              <a:rPr lang="en-US" sz="3600" b="1" dirty="0">
                <a:cs typeface="Segoe UI" panose="020B0502040204020203" pitchFamily="34" charset="0"/>
              </a:rPr>
              <a:t>Patience</a:t>
            </a:r>
          </a:p>
          <a:p>
            <a:pPr lvl="1"/>
            <a:r>
              <a:rPr lang="en-US" sz="3400" dirty="0">
                <a:solidFill>
                  <a:srgbClr val="0000CC"/>
                </a:solidFill>
                <a:cs typeface="Segoe UI Semibold" panose="020B0702040204020203" pitchFamily="34" charset="0"/>
              </a:rPr>
              <a:t>“suffers long”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1 Corinthians 13:4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1 Peter 2:19-21</a:t>
            </a:r>
          </a:p>
          <a:p>
            <a:r>
              <a:rPr lang="en-US" sz="3600" b="1" dirty="0">
                <a:cs typeface="Segoe UI" panose="020B0502040204020203" pitchFamily="34" charset="0"/>
              </a:rPr>
              <a:t>Kindness</a:t>
            </a:r>
          </a:p>
          <a:p>
            <a:pPr lvl="1"/>
            <a:r>
              <a:rPr lang="en-US" sz="3400" dirty="0">
                <a:solidFill>
                  <a:srgbClr val="0000CC"/>
                </a:solidFill>
                <a:cs typeface="Segoe UI Semibold" panose="020B0702040204020203" pitchFamily="34" charset="0"/>
              </a:rPr>
              <a:t>“is kind”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Ephesians 4:32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1 Corinthians 8:12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vantGarde Md BT" pitchFamily="34" charset="0"/>
            </a:endParaRPr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3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4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chemeClr val="accent2"/>
          </a:solidFill>
          <a:ln/>
          <a:effectLst/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Characteristics of Christian Love</a:t>
            </a:r>
          </a:p>
        </p:txBody>
      </p:sp>
      <p:pic>
        <p:nvPicPr>
          <p:cNvPr id="16" name="Picture 15" descr="patience_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0" y="1600200"/>
            <a:ext cx="3359175" cy="228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Picture 16" descr="kindness_102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23840" y="3810000"/>
            <a:ext cx="3362960" cy="25222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	                www.thetfordcountry.com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1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1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1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1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1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1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1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1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1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1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16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16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16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16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1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1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524000"/>
            <a:ext cx="8382000" cy="4953000"/>
          </a:xfrm>
        </p:spPr>
        <p:txBody>
          <a:bodyPr/>
          <a:lstStyle/>
          <a:p>
            <a:r>
              <a:rPr lang="en-US" sz="3600" b="1" dirty="0">
                <a:cs typeface="Segoe UI" panose="020B0502040204020203" pitchFamily="34" charset="0"/>
              </a:rPr>
              <a:t>Liberality</a:t>
            </a:r>
          </a:p>
          <a:p>
            <a:pPr lvl="1"/>
            <a:r>
              <a:rPr lang="en-US" sz="3400" dirty="0">
                <a:solidFill>
                  <a:srgbClr val="0000CC"/>
                </a:solidFill>
                <a:cs typeface="Segoe UI Semibold" panose="020B0702040204020203" pitchFamily="34" charset="0"/>
              </a:rPr>
              <a:t>“does not envy”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Romans 12:15</a:t>
            </a:r>
          </a:p>
          <a:p>
            <a:r>
              <a:rPr lang="en-US" sz="3600" b="1" dirty="0">
                <a:cs typeface="Segoe UI" panose="020B0502040204020203" pitchFamily="34" charset="0"/>
              </a:rPr>
              <a:t>Humility</a:t>
            </a:r>
          </a:p>
          <a:p>
            <a:pPr lvl="1"/>
            <a:r>
              <a:rPr lang="en-US" sz="3400" dirty="0">
                <a:solidFill>
                  <a:srgbClr val="0000CC"/>
                </a:solidFill>
                <a:cs typeface="Segoe UI Semibold" panose="020B0702040204020203" pitchFamily="34" charset="0"/>
              </a:rPr>
              <a:t>“does not brag and is not arrogant”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Proverbs 16:18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Matthew 18:1-4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vantGarde Md BT" pitchFamily="34" charset="0"/>
            </a:endParaRPr>
          </a:p>
        </p:txBody>
      </p:sp>
      <p:sp>
        <p:nvSpPr>
          <p:cNvPr id="112646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47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48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15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chemeClr val="accent2"/>
          </a:solidFill>
          <a:ln/>
          <a:effectLst/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Characteristics of Christian Love</a:t>
            </a:r>
          </a:p>
        </p:txBody>
      </p:sp>
      <p:pic>
        <p:nvPicPr>
          <p:cNvPr id="16" name="Picture 15" descr="bible-stud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4400" y="1771650"/>
            <a:ext cx="3962400" cy="21145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Picture 16" descr="Humilit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4593413"/>
            <a:ext cx="2895600" cy="17041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	                www.thetfordcountry.com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6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6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6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6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6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6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26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26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8382000" cy="4953000"/>
          </a:xfrm>
        </p:spPr>
        <p:txBody>
          <a:bodyPr/>
          <a:lstStyle/>
          <a:p>
            <a:r>
              <a:rPr lang="en-US" sz="3600" b="1" dirty="0"/>
              <a:t>Courtesy</a:t>
            </a:r>
          </a:p>
          <a:p>
            <a:pPr lvl="1"/>
            <a:r>
              <a:rPr lang="en-US" sz="3400" dirty="0">
                <a:solidFill>
                  <a:srgbClr val="0000CC"/>
                </a:solidFill>
                <a:cs typeface="Segoe UI Semibold" panose="020B0702040204020203" pitchFamily="34" charset="0"/>
              </a:rPr>
              <a:t>“does not behave rudely”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1 Corinthians 13:5</a:t>
            </a:r>
          </a:p>
          <a:p>
            <a:r>
              <a:rPr lang="en-US" sz="3600" b="1" dirty="0"/>
              <a:t>Unselfish</a:t>
            </a:r>
          </a:p>
          <a:p>
            <a:pPr lvl="1"/>
            <a:r>
              <a:rPr lang="en-US" sz="3400" dirty="0">
                <a:solidFill>
                  <a:srgbClr val="0000CC"/>
                </a:solidFill>
                <a:cs typeface="Segoe UI Semibold" panose="020B0702040204020203" pitchFamily="34" charset="0"/>
              </a:rPr>
              <a:t>“does not seek its own”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Philippians 2:4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1 Corinthians 10:33</a:t>
            </a:r>
          </a:p>
        </p:txBody>
      </p:sp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vantGarde Md BT" pitchFamily="34" charset="0"/>
            </a:endParaRPr>
          </a:p>
        </p:txBody>
      </p:sp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671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67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chemeClr val="accent2"/>
          </a:solidFill>
          <a:ln/>
          <a:effectLst/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Characteristics of Christian Love</a:t>
            </a:r>
          </a:p>
        </p:txBody>
      </p:sp>
      <p:pic>
        <p:nvPicPr>
          <p:cNvPr id="16" name="Picture 15" descr="Bible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7400" y="1676399"/>
            <a:ext cx="2895600" cy="18288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Picture 16" descr="k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38800" y="3581400"/>
            <a:ext cx="3200400" cy="266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	                www.thetfordcountry.com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3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3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3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3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36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36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36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36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36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36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8382000" cy="4953000"/>
          </a:xfrm>
        </p:spPr>
        <p:txBody>
          <a:bodyPr/>
          <a:lstStyle/>
          <a:p>
            <a:r>
              <a:rPr lang="en-US" sz="3600" b="1" dirty="0">
                <a:cs typeface="Segoe UI" panose="020B0502040204020203" pitchFamily="34" charset="0"/>
              </a:rPr>
              <a:t>Good Temper</a:t>
            </a:r>
          </a:p>
          <a:p>
            <a:pPr lvl="1"/>
            <a:r>
              <a:rPr lang="en-US" sz="3400" dirty="0">
                <a:solidFill>
                  <a:srgbClr val="0000CC"/>
                </a:solidFill>
                <a:cs typeface="Segoe UI Semibold" panose="020B0702040204020203" pitchFamily="34" charset="0"/>
              </a:rPr>
              <a:t>“is not provoked”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Proverbs 16:32</a:t>
            </a:r>
          </a:p>
          <a:p>
            <a:r>
              <a:rPr lang="en-US" sz="3600" b="1" dirty="0">
                <a:cs typeface="Segoe UI" panose="020B0502040204020203" pitchFamily="34" charset="0"/>
              </a:rPr>
              <a:t>Justice</a:t>
            </a:r>
          </a:p>
          <a:p>
            <a:pPr lvl="1"/>
            <a:r>
              <a:rPr lang="en-US" sz="3400" dirty="0">
                <a:solidFill>
                  <a:srgbClr val="0000CC"/>
                </a:solidFill>
                <a:cs typeface="Segoe UI Semibold" panose="020B0702040204020203" pitchFamily="34" charset="0"/>
              </a:rPr>
              <a:t>“thinks no evil”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Proverbs 10:12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Proverbs 17:9</a:t>
            </a: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vantGarde Md BT" pitchFamily="34" charset="0"/>
            </a:endParaRPr>
          </a:p>
        </p:txBody>
      </p:sp>
      <p:sp>
        <p:nvSpPr>
          <p:cNvPr id="114694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695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696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15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chemeClr val="accent2"/>
          </a:solidFill>
          <a:ln/>
          <a:effectLst/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Characteristics of Christian Love</a:t>
            </a:r>
          </a:p>
        </p:txBody>
      </p:sp>
      <p:pic>
        <p:nvPicPr>
          <p:cNvPr id="17" name="Picture 16" descr="4189954778_255dfacfb8_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8200" y="1676400"/>
            <a:ext cx="3657600" cy="17048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Picture 17" descr="Bible_Reduc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3733800"/>
            <a:ext cx="3666767" cy="2438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	                www.thetfordcountry.com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4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4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4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4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4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4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46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46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46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46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46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46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8382000" cy="4953000"/>
          </a:xfrm>
        </p:spPr>
        <p:txBody>
          <a:bodyPr/>
          <a:lstStyle/>
          <a:p>
            <a:r>
              <a:rPr lang="en-US" sz="3600" b="1" dirty="0">
                <a:cs typeface="Segoe UI" panose="020B0502040204020203" pitchFamily="34" charset="0"/>
              </a:rPr>
              <a:t>Righteousness</a:t>
            </a:r>
          </a:p>
          <a:p>
            <a:pPr lvl="1"/>
            <a:r>
              <a:rPr lang="en-US" sz="3400" dirty="0">
                <a:solidFill>
                  <a:srgbClr val="0000CC"/>
                </a:solidFill>
                <a:cs typeface="Segoe UI Semibold" panose="020B0702040204020203" pitchFamily="34" charset="0"/>
              </a:rPr>
              <a:t>“rejoices in the truth”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1 Corinthians 13:6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2 John 4</a:t>
            </a:r>
          </a:p>
        </p:txBody>
      </p:sp>
      <p:sp>
        <p:nvSpPr>
          <p:cNvPr id="115717" name="Text Box 5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vantGarde Md BT" pitchFamily="34" charset="0"/>
            </a:endParaRPr>
          </a:p>
        </p:txBody>
      </p:sp>
      <p:sp>
        <p:nvSpPr>
          <p:cNvPr id="115718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19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20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chemeClr val="accent2"/>
          </a:solidFill>
          <a:ln/>
          <a:effectLst/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Characteristics of Christian Love</a:t>
            </a:r>
          </a:p>
        </p:txBody>
      </p:sp>
      <p:pic>
        <p:nvPicPr>
          <p:cNvPr id="17" name="Picture 16" descr="iStock_000006141183XSm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8200" y="3294888"/>
            <a:ext cx="4191000" cy="2901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	                www.thetfordcountry.com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5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5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5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5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5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5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5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5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438400"/>
            <a:ext cx="8382000" cy="4114800"/>
          </a:xfrm>
        </p:spPr>
        <p:txBody>
          <a:bodyPr/>
          <a:lstStyle/>
          <a:p>
            <a:r>
              <a:rPr lang="en-US" sz="4000" b="1" dirty="0">
                <a:cs typeface="Segoe UI" panose="020B0502040204020203" pitchFamily="34" charset="0"/>
              </a:rPr>
              <a:t>Bears all things</a:t>
            </a:r>
          </a:p>
          <a:p>
            <a:r>
              <a:rPr lang="en-US" sz="4000" b="1" dirty="0">
                <a:cs typeface="Segoe UI" panose="020B0502040204020203" pitchFamily="34" charset="0"/>
              </a:rPr>
              <a:t>Believes all things</a:t>
            </a:r>
          </a:p>
          <a:p>
            <a:r>
              <a:rPr lang="en-US" sz="4000" b="1" dirty="0">
                <a:cs typeface="Segoe UI" panose="020B0502040204020203" pitchFamily="34" charset="0"/>
              </a:rPr>
              <a:t>Hopes all things</a:t>
            </a:r>
          </a:p>
          <a:p>
            <a:r>
              <a:rPr lang="en-US" sz="4000" b="1" dirty="0">
                <a:cs typeface="Segoe UI" panose="020B0502040204020203" pitchFamily="34" charset="0"/>
              </a:rPr>
              <a:t>Endures all things</a:t>
            </a:r>
          </a:p>
          <a:p>
            <a:r>
              <a:rPr lang="en-US" sz="4000" b="1" dirty="0">
                <a:cs typeface="Segoe UI" panose="020B0502040204020203" pitchFamily="34" charset="0"/>
              </a:rPr>
              <a:t>Never fails</a:t>
            </a:r>
            <a:endParaRPr lang="en-US" sz="4000" b="1" dirty="0">
              <a:solidFill>
                <a:srgbClr val="AC0046"/>
              </a:solidFill>
              <a:cs typeface="Segoe UI" panose="020B0502040204020203" pitchFamily="34" charset="0"/>
            </a:endParaRPr>
          </a:p>
        </p:txBody>
      </p:sp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vantGarde Md BT" pitchFamily="34" charset="0"/>
            </a:endParaRPr>
          </a:p>
        </p:txBody>
      </p:sp>
      <p:sp>
        <p:nvSpPr>
          <p:cNvPr id="117766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67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68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70" name="AutoShape 10"/>
          <p:cNvSpPr>
            <a:spLocks noChangeArrowheads="1"/>
          </p:cNvSpPr>
          <p:nvPr/>
        </p:nvSpPr>
        <p:spPr bwMode="auto">
          <a:xfrm>
            <a:off x="381000" y="1676400"/>
            <a:ext cx="8305800" cy="685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 cap="sq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92F57B"/>
              </a:solidFill>
            </a:endParaRPr>
          </a:p>
        </p:txBody>
      </p:sp>
      <p:sp>
        <p:nvSpPr>
          <p:cNvPr id="117771" name="WordArt 11"/>
          <p:cNvSpPr>
            <a:spLocks noChangeArrowheads="1" noChangeShapeType="1" noTextEdit="1"/>
          </p:cNvSpPr>
          <p:nvPr/>
        </p:nvSpPr>
        <p:spPr bwMode="auto">
          <a:xfrm>
            <a:off x="457200" y="1771650"/>
            <a:ext cx="8153400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0000CC"/>
                </a:solidFill>
                <a:effectLst>
                  <a:outerShdw dist="53882" dir="2700000" algn="ctr" rotWithShape="0">
                    <a:schemeClr val="bg1"/>
                  </a:outerShdw>
                </a:effectLst>
                <a:latin typeface="Calibri" panose="020F0502020204030204" pitchFamily="34" charset="0"/>
                <a:cs typeface="Segoe UI" panose="020B0502040204020203" pitchFamily="34" charset="0"/>
              </a:rPr>
              <a:t>1 Corinthians 13:7-8</a:t>
            </a:r>
          </a:p>
        </p:txBody>
      </p:sp>
      <p:sp>
        <p:nvSpPr>
          <p:cNvPr id="16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chemeClr val="accent2"/>
          </a:solidFill>
          <a:ln/>
          <a:effectLst/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Summary</a:t>
            </a:r>
          </a:p>
        </p:txBody>
      </p:sp>
      <p:pic>
        <p:nvPicPr>
          <p:cNvPr id="17" name="Picture 16" descr="woman study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1200" y="2362200"/>
            <a:ext cx="2825298" cy="38988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	                www.thetfordcountry.com</a:t>
            </a: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7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7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70" grpId="0" animBg="1"/>
      <p:bldP spid="11777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3124200"/>
            <a:ext cx="8382000" cy="2286000"/>
          </a:xfrm>
        </p:spPr>
        <p:txBody>
          <a:bodyPr/>
          <a:lstStyle/>
          <a:p>
            <a:r>
              <a:rPr lang="en-US" sz="4000" b="1" dirty="0">
                <a:cs typeface="Segoe UI" panose="020B0502040204020203" pitchFamily="34" charset="0"/>
              </a:rPr>
              <a:t>Faith will turn into reality</a:t>
            </a:r>
          </a:p>
          <a:p>
            <a:r>
              <a:rPr lang="en-US" sz="4000" b="1" dirty="0">
                <a:cs typeface="Segoe UI" panose="020B0502040204020203" pitchFamily="34" charset="0"/>
              </a:rPr>
              <a:t>Hope will be realized</a:t>
            </a:r>
          </a:p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Love will endure forever!</a:t>
            </a: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vantGarde Md BT" pitchFamily="34" charset="0"/>
            </a:endParaRPr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1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3" name="Rectangle 9"/>
          <p:cNvSpPr>
            <a:spLocks noChangeArrowheads="1"/>
          </p:cNvSpPr>
          <p:nvPr/>
        </p:nvSpPr>
        <p:spPr bwMode="auto">
          <a:xfrm>
            <a:off x="0" y="5334000"/>
            <a:ext cx="9144000" cy="1524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4" name="AutoShape 10"/>
          <p:cNvSpPr>
            <a:spLocks noChangeArrowheads="1"/>
          </p:cNvSpPr>
          <p:nvPr/>
        </p:nvSpPr>
        <p:spPr bwMode="auto">
          <a:xfrm>
            <a:off x="304800" y="1676400"/>
            <a:ext cx="8534400" cy="6858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12700" cap="sq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92F57B"/>
              </a:solidFill>
            </a:endParaRPr>
          </a:p>
        </p:txBody>
      </p:sp>
      <p:sp>
        <p:nvSpPr>
          <p:cNvPr id="118795" name="WordArt 11"/>
          <p:cNvSpPr>
            <a:spLocks noChangeArrowheads="1" noChangeShapeType="1" noTextEdit="1"/>
          </p:cNvSpPr>
          <p:nvPr/>
        </p:nvSpPr>
        <p:spPr bwMode="auto">
          <a:xfrm>
            <a:off x="533400" y="1752600"/>
            <a:ext cx="8077200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Segoe UI" panose="020B0502040204020203" pitchFamily="34" charset="0"/>
              </a:rPr>
              <a:t>Love</a:t>
            </a:r>
            <a:r>
              <a:rPr lang="en-US" sz="3600" b="1" kern="10" dirty="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FFF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Segoe UI" panose="020B0502040204020203" pitchFamily="34" charset="0"/>
              </a:rPr>
              <a:t> is the greatest!</a:t>
            </a:r>
          </a:p>
        </p:txBody>
      </p:sp>
      <p:sp>
        <p:nvSpPr>
          <p:cNvPr id="118797" name="WordArt 13"/>
          <p:cNvSpPr>
            <a:spLocks noChangeArrowheads="1" noChangeShapeType="1" noTextEdit="1"/>
          </p:cNvSpPr>
          <p:nvPr/>
        </p:nvSpPr>
        <p:spPr bwMode="auto">
          <a:xfrm>
            <a:off x="2362200" y="2438400"/>
            <a:ext cx="4419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0000CC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WHY?</a:t>
            </a:r>
          </a:p>
        </p:txBody>
      </p:sp>
      <p:sp>
        <p:nvSpPr>
          <p:cNvPr id="118799" name="WordArt 15"/>
          <p:cNvSpPr>
            <a:spLocks noChangeArrowheads="1" noChangeShapeType="1" noTextEdit="1"/>
          </p:cNvSpPr>
          <p:nvPr/>
        </p:nvSpPr>
        <p:spPr bwMode="auto">
          <a:xfrm>
            <a:off x="533400" y="5486400"/>
            <a:ext cx="8001000" cy="895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FFFFF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“it never fails”</a:t>
            </a:r>
          </a:p>
        </p:txBody>
      </p:sp>
      <p:sp>
        <p:nvSpPr>
          <p:cNvPr id="17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chemeClr val="accent2"/>
          </a:solidFill>
          <a:ln/>
          <a:effectLst/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Conclusion</a:t>
            </a:r>
          </a:p>
        </p:txBody>
      </p:sp>
      <p:pic>
        <p:nvPicPr>
          <p:cNvPr id="18" name="Picture 17" descr="Bible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2438400"/>
            <a:ext cx="1828354" cy="2743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TextBox 13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8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8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8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4" grpId="0" animBg="1"/>
      <p:bldP spid="118795" grpId="0" animBg="1"/>
      <p:bldP spid="118797" grpId="0" animBg="1"/>
      <p:bldP spid="11879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1068</TotalTime>
  <Words>266</Words>
  <Application>Microsoft Office PowerPoint</Application>
  <PresentationFormat>On-screen Show (4:3)</PresentationFormat>
  <Paragraphs>78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AvantGarde Md BT</vt:lpstr>
      <vt:lpstr>Calibri</vt:lpstr>
      <vt:lpstr>Segoe UI</vt:lpstr>
      <vt:lpstr>Segoe UI Semibold</vt:lpstr>
      <vt:lpstr>Tahoma</vt:lpstr>
      <vt:lpstr>Default Design</vt:lpstr>
      <vt:lpstr>PowerPoint Presentation</vt:lpstr>
      <vt:lpstr>Importance of Christian Love</vt:lpstr>
      <vt:lpstr>Characteristics of Christian Love</vt:lpstr>
      <vt:lpstr>Characteristics of Christian Love</vt:lpstr>
      <vt:lpstr>Characteristics of Christian Love</vt:lpstr>
      <vt:lpstr>Characteristics of Christian Love</vt:lpstr>
      <vt:lpstr>Characteristics of Christian Love</vt:lpstr>
      <vt:lpstr>Summary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Self-Control</dc:title>
  <dc:creator>Richie Thetford</dc:creator>
  <cp:lastModifiedBy>Richard Thetford</cp:lastModifiedBy>
  <cp:revision>57</cp:revision>
  <dcterms:created xsi:type="dcterms:W3CDTF">2003-05-20T02:23:05Z</dcterms:created>
  <dcterms:modified xsi:type="dcterms:W3CDTF">2016-04-16T20:17:19Z</dcterms:modified>
</cp:coreProperties>
</file>