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handoutMasterIdLst>
    <p:handoutMasterId r:id="rId9"/>
  </p:handoutMasterIdLst>
  <p:sldIdLst>
    <p:sldId id="266" r:id="rId2"/>
    <p:sldId id="282" r:id="rId3"/>
    <p:sldId id="283" r:id="rId4"/>
    <p:sldId id="287" r:id="rId5"/>
    <p:sldId id="284" r:id="rId6"/>
    <p:sldId id="285" r:id="rId7"/>
    <p:sldId id="286" r:id="rId8"/>
  </p:sldIdLst>
  <p:sldSz cx="9144000" cy="6858000" type="screen4x3"/>
  <p:notesSz cx="9117013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1D61"/>
    <a:srgbClr val="512373"/>
    <a:srgbClr val="FFCCFF"/>
    <a:srgbClr val="FF0000"/>
    <a:srgbClr val="FFCD9B"/>
    <a:srgbClr val="003A00"/>
    <a:srgbClr val="AC0046"/>
    <a:srgbClr val="FF0066"/>
    <a:srgbClr val="00800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504" autoAdjust="0"/>
  </p:normalViewPr>
  <p:slideViewPr>
    <p:cSldViewPr>
      <p:cViewPr varScale="1">
        <p:scale>
          <a:sx n="108" d="100"/>
          <a:sy n="108" d="100"/>
        </p:scale>
        <p:origin x="170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5128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64138" y="0"/>
            <a:ext cx="395128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5128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64138" y="6513513"/>
            <a:ext cx="395128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A97F6E03-965E-406B-BACC-EA5A10FB838C}" type="slidenum">
              <a:rPr lang="en-US">
                <a:latin typeface="Calibri" panose="020F0502020204030204" pitchFamily="34" charset="0"/>
              </a:rPr>
              <a:pPr/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17B2E6-206F-42FB-87D6-3976891DF6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5CDB8C-B9A5-4898-B59E-49F8EF5F05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580803-923B-4F4C-809D-13DB9FDCF5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6BE5A5E-EDF2-4373-BEB9-FA9C700041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51A974-5382-41C3-AAD0-1BC49216FF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099553-35B2-4A1E-AA55-CAB2BE931E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2B4D5-C333-48A8-9B54-85CEFAB13A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E0742B-66BE-45DB-8B2F-E50DB812D4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E5391-BE37-4934-9974-C43927340F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FC63E5-B6FA-4964-9550-843E998E61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44B256-7393-4DEB-8818-67A3B8B55E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2CC35D-0B95-4F32-8061-F24285FE54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anose="020F0502020204030204" pitchFamily="34" charset="0"/>
              </a:defRPr>
            </a:lvl1pPr>
          </a:lstStyle>
          <a:p>
            <a:fld id="{75334B41-8590-4F64-8AAE-AA4C7009DC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anose="020F050202020403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anose="020F050202020403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228600" y="28194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4400" b="1" dirty="0">
                <a:latin typeface="Calibri" panose="020F0502020204030204" pitchFamily="34" charset="0"/>
                <a:cs typeface="Segoe UI" panose="020B0502040204020203" pitchFamily="34" charset="0"/>
              </a:rPr>
              <a:t>Translated: </a:t>
            </a:r>
            <a:r>
              <a:rPr lang="en-US" sz="4400" dirty="0">
                <a:latin typeface="Calibri" panose="020F0502020204030204" pitchFamily="34" charset="0"/>
                <a:cs typeface="Segoe UI" panose="020B0502040204020203" pitchFamily="34" charset="0"/>
              </a:rPr>
              <a:t>“love of the brethren”</a:t>
            </a:r>
          </a:p>
        </p:txBody>
      </p:sp>
      <p:sp>
        <p:nvSpPr>
          <p:cNvPr id="86022" name="Rectangle 6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23" name="Rectangle 7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24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25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29" name="Rectangle 13"/>
          <p:cNvSpPr>
            <a:spLocks noChangeArrowheads="1"/>
          </p:cNvSpPr>
          <p:nvPr/>
        </p:nvSpPr>
        <p:spPr bwMode="auto">
          <a:xfrm>
            <a:off x="381000" y="4038600"/>
            <a:ext cx="8382000" cy="2133600"/>
          </a:xfrm>
          <a:prstGeom prst="rect">
            <a:avLst/>
          </a:prstGeom>
          <a:solidFill>
            <a:srgbClr val="512373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30" name="Text Box 14"/>
          <p:cNvSpPr txBox="1">
            <a:spLocks noChangeArrowheads="1"/>
          </p:cNvSpPr>
          <p:nvPr/>
        </p:nvSpPr>
        <p:spPr bwMode="auto">
          <a:xfrm>
            <a:off x="304800" y="4038600"/>
            <a:ext cx="8534400" cy="212365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>
            <a:outerShdw dist="40161" dir="1106097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The Cause: </a:t>
            </a:r>
            <a:r>
              <a:rPr lang="en-US" sz="4800" b="1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LOVE</a:t>
            </a:r>
          </a:p>
          <a:p>
            <a:pPr algn="ctr"/>
            <a:r>
              <a:rPr lang="en-US" sz="48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The Effect: </a:t>
            </a:r>
            <a:r>
              <a:rPr lang="en-US" sz="4800" b="1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KINDNESS</a:t>
            </a:r>
          </a:p>
          <a:p>
            <a:pPr algn="ctr"/>
            <a:r>
              <a:rPr lang="en-US" sz="3600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John 13:34-35; 1 Peter 1:22; 1 John 4:21</a:t>
            </a:r>
          </a:p>
        </p:txBody>
      </p:sp>
      <p:sp>
        <p:nvSpPr>
          <p:cNvPr id="86031" name="Text Box 15"/>
          <p:cNvSpPr txBox="1">
            <a:spLocks noChangeArrowheads="1"/>
          </p:cNvSpPr>
          <p:nvPr/>
        </p:nvSpPr>
        <p:spPr bwMode="auto">
          <a:xfrm>
            <a:off x="228600" y="3505200"/>
            <a:ext cx="868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dirty="0" err="1">
                <a:latin typeface="Calibri" panose="020F0502020204030204" pitchFamily="34" charset="0"/>
                <a:cs typeface="Segoe UI" panose="020B0502040204020203" pitchFamily="34" charset="0"/>
              </a:rPr>
              <a:t>Warmheartedness</a:t>
            </a:r>
            <a:r>
              <a:rPr lang="en-US" sz="2800" dirty="0">
                <a:latin typeface="Calibri" panose="020F0502020204030204" pitchFamily="34" charset="0"/>
                <a:cs typeface="Segoe UI" panose="020B0502040204020203" pitchFamily="34" charset="0"/>
              </a:rPr>
              <a:t>, Goodness, Generosity, Helpfulness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457200" y="381000"/>
            <a:ext cx="8229600" cy="160020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319207"/>
            <a:ext cx="82296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Christian Characteristics</a:t>
            </a:r>
            <a:endParaRPr lang="en-US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algn="ctr"/>
            <a:r>
              <a:rPr 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BROTHERLY KINDNESS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8600" y="2057400"/>
            <a:ext cx="868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n w="12700">
                  <a:solidFill>
                    <a:srgbClr val="000000"/>
                  </a:solidFill>
                </a:ln>
                <a:solidFill>
                  <a:srgbClr val="FFFFFF"/>
                </a:solidFill>
                <a:latin typeface="Calibri" panose="020F0502020204030204" pitchFamily="34" charset="0"/>
              </a:rPr>
              <a:t>2 Peter 1:5-10</a:t>
            </a:r>
          </a:p>
        </p:txBody>
      </p:sp>
      <p:sp>
        <p:nvSpPr>
          <p:cNvPr id="19" name="Down Arrow 18"/>
          <p:cNvSpPr/>
          <p:nvPr/>
        </p:nvSpPr>
        <p:spPr>
          <a:xfrm>
            <a:off x="762000" y="1981200"/>
            <a:ext cx="1143000" cy="1107757"/>
          </a:xfrm>
          <a:prstGeom prst="downArrow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Richie Thetford						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60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6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6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6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6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9" grpId="0" animBg="1"/>
      <p:bldP spid="86030" grpId="0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124200" y="1524000"/>
            <a:ext cx="5638800" cy="5029200"/>
          </a:xfrm>
        </p:spPr>
        <p:txBody>
          <a:bodyPr/>
          <a:lstStyle/>
          <a:p>
            <a:r>
              <a:rPr lang="en-US" sz="3400" b="1" dirty="0">
                <a:cs typeface="Segoe UI" panose="020B0502040204020203" pitchFamily="34" charset="0"/>
              </a:rPr>
              <a:t>In the Old Testament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Zechariah 7:8-10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Deuteronomy 22:1</a:t>
            </a:r>
          </a:p>
          <a:p>
            <a:r>
              <a:rPr lang="en-US" sz="3400" b="1" dirty="0">
                <a:cs typeface="Segoe UI" panose="020B0502040204020203" pitchFamily="34" charset="0"/>
              </a:rPr>
              <a:t>By Peter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1 Peter 2:17</a:t>
            </a:r>
          </a:p>
          <a:p>
            <a:r>
              <a:rPr lang="en-US" sz="3400" b="1" dirty="0">
                <a:cs typeface="Segoe UI" panose="020B0502040204020203" pitchFamily="34" charset="0"/>
              </a:rPr>
              <a:t>By Paul</a:t>
            </a:r>
          </a:p>
        </p:txBody>
      </p:sp>
      <p:sp>
        <p:nvSpPr>
          <p:cNvPr id="102403" name="Text Box 3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vantGarde Md BT" pitchFamily="34" charset="0"/>
            </a:endParaRPr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08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9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143000"/>
          </a:xfrm>
          <a:solidFill>
            <a:srgbClr val="7030A0"/>
          </a:solidFill>
          <a:ln/>
          <a:effectLst/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Brotherly Kindness Commanded</a:t>
            </a:r>
          </a:p>
        </p:txBody>
      </p:sp>
      <p:pic>
        <p:nvPicPr>
          <p:cNvPr id="18" name="Content Placeholder 17" descr="BibleWeb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80999" y="1676400"/>
            <a:ext cx="2740521" cy="4533900"/>
          </a:xfrm>
        </p:spPr>
      </p:pic>
      <p:sp>
        <p:nvSpPr>
          <p:cNvPr id="19" name="Rounded Rectangle 18"/>
          <p:cNvSpPr/>
          <p:nvPr/>
        </p:nvSpPr>
        <p:spPr bwMode="auto">
          <a:xfrm>
            <a:off x="5334000" y="4495800"/>
            <a:ext cx="3429000" cy="1752600"/>
          </a:xfrm>
          <a:prstGeom prst="roundRect">
            <a:avLst/>
          </a:prstGeom>
          <a:solidFill>
            <a:srgbClr val="7030A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34000" y="4495800"/>
            <a:ext cx="3429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“And be kind to one another, tenderhearted, forgiving one another, just as God in Christ forgave you.” </a:t>
            </a:r>
            <a:r>
              <a:rPr lang="en-US" sz="2200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Ephesians 4:32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Richie Thetford						                www.thetfordcountry.com</a:t>
            </a: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4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4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905000"/>
            <a:ext cx="8534400" cy="4724400"/>
          </a:xfrm>
        </p:spPr>
        <p:txBody>
          <a:bodyPr/>
          <a:lstStyle/>
          <a:p>
            <a:r>
              <a:rPr lang="en-US" sz="3400" b="1" dirty="0">
                <a:cs typeface="Segoe UI" panose="020B0502040204020203" pitchFamily="34" charset="0"/>
              </a:rPr>
              <a:t>Through our conversation</a:t>
            </a:r>
          </a:p>
          <a:p>
            <a:pPr lvl="1"/>
            <a:endParaRPr lang="en-US" sz="3200" dirty="0">
              <a:solidFill>
                <a:srgbClr val="AC0046"/>
              </a:solidFill>
              <a:cs typeface="Segoe UI" panose="020B0502040204020203" pitchFamily="34" charset="0"/>
            </a:endParaRPr>
          </a:p>
          <a:p>
            <a:pPr lvl="1"/>
            <a:endParaRPr lang="en-US" sz="3200" dirty="0">
              <a:solidFill>
                <a:srgbClr val="AC0046"/>
              </a:solidFill>
              <a:cs typeface="Segoe UI" panose="020B0502040204020203" pitchFamily="34" charset="0"/>
            </a:endParaRPr>
          </a:p>
          <a:p>
            <a:pPr lvl="1">
              <a:buNone/>
            </a:pPr>
            <a:endParaRPr lang="en-US" sz="3200" dirty="0">
              <a:solidFill>
                <a:srgbClr val="C00000"/>
              </a:solidFill>
              <a:cs typeface="Segoe UI" panose="020B0502040204020203" pitchFamily="34" charset="0"/>
            </a:endParaRPr>
          </a:p>
          <a:p>
            <a:pPr lvl="1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Proverbs 31:26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Proverbs 15:4; 15:1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Colossians 4:6</a:t>
            </a: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vantGarde Md BT" pitchFamily="34" charset="0"/>
            </a:endParaRPr>
          </a:p>
        </p:txBody>
      </p:sp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527" name="Rectangle 7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534" name="Rectangle 14"/>
          <p:cNvSpPr>
            <a:spLocks noChangeArrowheads="1"/>
          </p:cNvSpPr>
          <p:nvPr/>
        </p:nvSpPr>
        <p:spPr bwMode="auto">
          <a:xfrm>
            <a:off x="228600" y="2590800"/>
            <a:ext cx="8686800" cy="1676400"/>
          </a:xfrm>
          <a:prstGeom prst="rect">
            <a:avLst/>
          </a:prstGeom>
          <a:solidFill>
            <a:srgbClr val="7030A0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535" name="Text Box 15"/>
          <p:cNvSpPr txBox="1">
            <a:spLocks noChangeArrowheads="1"/>
          </p:cNvSpPr>
          <p:nvPr/>
        </p:nvSpPr>
        <p:spPr bwMode="auto">
          <a:xfrm>
            <a:off x="152400" y="2606675"/>
            <a:ext cx="8763000" cy="156966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>
            <a:outerShdw dist="28398" dir="1593903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“kindness makes a person attractive. If you would win the world, melt it, do not hammer it.”</a:t>
            </a:r>
            <a:b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</a:b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-- </a:t>
            </a:r>
            <a:r>
              <a:rPr lang="en-US" sz="3200" dirty="0">
                <a:solidFill>
                  <a:srgbClr val="FFFF00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Alexander Maclaren</a:t>
            </a:r>
          </a:p>
        </p:txBody>
      </p:sp>
      <p:sp>
        <p:nvSpPr>
          <p:cNvPr id="16" name="Rectangle 19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447800"/>
          </a:xfrm>
          <a:solidFill>
            <a:srgbClr val="7030A0"/>
          </a:solidFill>
          <a:ln/>
          <a:effectLst/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Ways Brotherly Kindness</a:t>
            </a:r>
            <a:b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</a:b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Can Be Shown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Richie Thetford						                www.thetfordcountry.com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7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7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7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7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7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75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75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75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75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75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4" grpId="0" animBg="1"/>
      <p:bldP spid="1075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905000"/>
            <a:ext cx="8534400" cy="4648200"/>
          </a:xfrm>
        </p:spPr>
        <p:txBody>
          <a:bodyPr/>
          <a:lstStyle/>
          <a:p>
            <a:r>
              <a:rPr lang="en-US" sz="3400" b="1" dirty="0">
                <a:cs typeface="Segoe UI" panose="020B0502040204020203" pitchFamily="34" charset="0"/>
              </a:rPr>
              <a:t>Through sympathy toward one another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1 Corinthians 12:25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2 Timothy 1:16-18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Matthew 14:14</a:t>
            </a: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vantGarde Md BT" pitchFamily="34" charset="0"/>
            </a:endParaRPr>
          </a:p>
        </p:txBody>
      </p:sp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527" name="Rectangle 7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9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447800"/>
          </a:xfrm>
          <a:solidFill>
            <a:srgbClr val="7030A0"/>
          </a:solidFill>
          <a:ln/>
          <a:effectLst/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Ways Brotherly Kindness</a:t>
            </a:r>
            <a:b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</a:b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Can Be Shown</a:t>
            </a:r>
          </a:p>
        </p:txBody>
      </p:sp>
      <p:pic>
        <p:nvPicPr>
          <p:cNvPr id="9" name="Picture 8" descr="548822_helping_the_elderl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0" y="2438400"/>
            <a:ext cx="3838575" cy="38070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Richie Thetford						                www.thetfordcountry.com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7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75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7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75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7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75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75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75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 bwMode="auto">
          <a:xfrm>
            <a:off x="5410200" y="3962400"/>
            <a:ext cx="3276600" cy="2133600"/>
          </a:xfrm>
          <a:prstGeom prst="roundRect">
            <a:avLst/>
          </a:prstGeom>
          <a:solidFill>
            <a:schemeClr val="tx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108557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0"/>
            <a:ext cx="4876800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854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828800"/>
            <a:ext cx="8534400" cy="762000"/>
          </a:xfrm>
        </p:spPr>
        <p:txBody>
          <a:bodyPr/>
          <a:lstStyle/>
          <a:p>
            <a:r>
              <a:rPr lang="en-US" sz="3400" b="1" dirty="0">
                <a:cs typeface="Segoe UI" panose="020B0502040204020203" pitchFamily="34" charset="0"/>
              </a:rPr>
              <a:t>By practicing the “golden rule”</a:t>
            </a:r>
            <a:endParaRPr lang="en-US" sz="3400" b="1" dirty="0">
              <a:solidFill>
                <a:srgbClr val="AC0046"/>
              </a:solidFill>
              <a:cs typeface="Segoe UI" panose="020B0502040204020203" pitchFamily="34" charset="0"/>
            </a:endParaRPr>
          </a:p>
        </p:txBody>
      </p:sp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vantGarde Md BT" pitchFamily="34" charset="0"/>
            </a:endParaRPr>
          </a:p>
        </p:txBody>
      </p:sp>
      <p:sp>
        <p:nvSpPr>
          <p:cNvPr id="108550" name="Rectangle 6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51" name="Rectangle 7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5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55" name="Text Box 11"/>
          <p:cNvSpPr txBox="1">
            <a:spLocks noChangeArrowheads="1"/>
          </p:cNvSpPr>
          <p:nvPr/>
        </p:nvSpPr>
        <p:spPr bwMode="auto">
          <a:xfrm>
            <a:off x="838200" y="2755900"/>
            <a:ext cx="3962400" cy="283154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000" dirty="0">
                <a:latin typeface="Calibri" panose="020F0502020204030204" pitchFamily="34" charset="0"/>
                <a:cs typeface="Segoe UI" panose="020B0502040204020203" pitchFamily="34" charset="0"/>
              </a:rPr>
              <a:t>“Therefore, whatever</a:t>
            </a:r>
            <a:br>
              <a:rPr lang="en-US" sz="3000" dirty="0">
                <a:latin typeface="Calibri" panose="020F0502020204030204" pitchFamily="34" charset="0"/>
                <a:cs typeface="Segoe UI" panose="020B0502040204020203" pitchFamily="34" charset="0"/>
              </a:rPr>
            </a:br>
            <a:r>
              <a:rPr lang="en-US" sz="3000" dirty="0">
                <a:latin typeface="Calibri" panose="020F0502020204030204" pitchFamily="34" charset="0"/>
                <a:cs typeface="Segoe UI" panose="020B0502040204020203" pitchFamily="34" charset="0"/>
              </a:rPr>
              <a:t>you want men to do to you, do also to them,</a:t>
            </a:r>
            <a:br>
              <a:rPr lang="en-US" sz="3000" dirty="0">
                <a:latin typeface="Calibri" panose="020F0502020204030204" pitchFamily="34" charset="0"/>
                <a:cs typeface="Segoe UI" panose="020B0502040204020203" pitchFamily="34" charset="0"/>
              </a:rPr>
            </a:br>
            <a:r>
              <a:rPr lang="en-US" sz="3000" dirty="0">
                <a:latin typeface="Calibri" panose="020F0502020204030204" pitchFamily="34" charset="0"/>
                <a:cs typeface="Segoe UI" panose="020B0502040204020203" pitchFamily="34" charset="0"/>
              </a:rPr>
              <a:t>for this is the Law and</a:t>
            </a:r>
            <a:br>
              <a:rPr lang="en-US" sz="3000" dirty="0">
                <a:latin typeface="Calibri" panose="020F0502020204030204" pitchFamily="34" charset="0"/>
                <a:cs typeface="Segoe UI" panose="020B0502040204020203" pitchFamily="34" charset="0"/>
              </a:rPr>
            </a:br>
            <a:r>
              <a:rPr lang="en-US" sz="3000" dirty="0">
                <a:latin typeface="Calibri" panose="020F0502020204030204" pitchFamily="34" charset="0"/>
                <a:cs typeface="Segoe UI" panose="020B0502040204020203" pitchFamily="34" charset="0"/>
              </a:rPr>
              <a:t>the Prophets.”</a:t>
            </a:r>
          </a:p>
          <a:p>
            <a:pPr algn="ctr"/>
            <a:r>
              <a:rPr lang="en-US" sz="2800" b="1" dirty="0">
                <a:latin typeface="Calibri" panose="020F0502020204030204" pitchFamily="34" charset="0"/>
                <a:cs typeface="Segoe UI" panose="020B0502040204020203" pitchFamily="34" charset="0"/>
              </a:rPr>
              <a:t>Matthew 7:12</a:t>
            </a:r>
          </a:p>
        </p:txBody>
      </p:sp>
      <p:sp>
        <p:nvSpPr>
          <p:cNvPr id="108559" name="Text Box 15"/>
          <p:cNvSpPr txBox="1">
            <a:spLocks noChangeArrowheads="1"/>
          </p:cNvSpPr>
          <p:nvPr/>
        </p:nvSpPr>
        <p:spPr bwMode="auto">
          <a:xfrm>
            <a:off x="5334000" y="2651879"/>
            <a:ext cx="3429000" cy="313932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600" dirty="0">
                <a:latin typeface="Calibri" panose="020F0502020204030204" pitchFamily="34" charset="0"/>
              </a:rPr>
              <a:t>To get the full understanding of the meaning of this verse:</a:t>
            </a:r>
          </a:p>
          <a:p>
            <a:pPr algn="ctr"/>
            <a:endParaRPr lang="en-US" sz="2400" dirty="0"/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Change places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with the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other fellow!</a:t>
            </a:r>
          </a:p>
        </p:txBody>
      </p:sp>
      <p:sp>
        <p:nvSpPr>
          <p:cNvPr id="17" name="Rectangle 19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447800"/>
          </a:xfrm>
          <a:solidFill>
            <a:srgbClr val="7030A0"/>
          </a:solidFill>
          <a:ln/>
          <a:effectLst/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Ways Brotherly Kindness</a:t>
            </a:r>
            <a:b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</a:b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Can Be Shown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Richie Thetford						                www.thetfordcountry.com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8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8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8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8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8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8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85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85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85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085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828800"/>
            <a:ext cx="8534400" cy="4724400"/>
          </a:xfrm>
        </p:spPr>
        <p:txBody>
          <a:bodyPr/>
          <a:lstStyle/>
          <a:p>
            <a:r>
              <a:rPr lang="en-US" sz="3400" b="1" dirty="0">
                <a:cs typeface="Segoe UI" panose="020B0502040204020203" pitchFamily="34" charset="0"/>
              </a:rPr>
              <a:t>By doing good for evil</a:t>
            </a:r>
            <a:endParaRPr lang="en-US" sz="3400" b="1" dirty="0">
              <a:solidFill>
                <a:srgbClr val="AC0046"/>
              </a:solidFill>
              <a:cs typeface="Segoe UI" panose="020B0502040204020203" pitchFamily="34" charset="0"/>
            </a:endParaRPr>
          </a:p>
          <a:p>
            <a:pPr lvl="1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Matthew 5:46-48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1 Peter 3:8-12</a:t>
            </a:r>
          </a:p>
          <a:p>
            <a:pPr lvl="1"/>
            <a:r>
              <a:rPr lang="en-US" sz="3200" dirty="0">
                <a:solidFill>
                  <a:srgbClr val="C00000"/>
                </a:solidFill>
                <a:cs typeface="Segoe UI Semibold" panose="020B0702040204020203" pitchFamily="34" charset="0"/>
              </a:rPr>
              <a:t>Romans 12:17-21</a:t>
            </a:r>
          </a:p>
        </p:txBody>
      </p:sp>
      <p:sp>
        <p:nvSpPr>
          <p:cNvPr id="109573" name="Text Box 5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vantGarde Md BT" pitchFamily="34" charset="0"/>
            </a:endParaRPr>
          </a:p>
        </p:txBody>
      </p:sp>
      <p:sp>
        <p:nvSpPr>
          <p:cNvPr id="109574" name="Rectangle 6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5" name="Rectangle 7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6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81" name="AutoShape 13"/>
          <p:cNvSpPr>
            <a:spLocks noChangeArrowheads="1"/>
          </p:cNvSpPr>
          <p:nvPr/>
        </p:nvSpPr>
        <p:spPr bwMode="auto">
          <a:xfrm>
            <a:off x="533400" y="4114800"/>
            <a:ext cx="8077200" cy="2133600"/>
          </a:xfrm>
          <a:prstGeom prst="horizontalScroll">
            <a:avLst>
              <a:gd name="adj" fmla="val 12500"/>
            </a:avLst>
          </a:prstGeom>
          <a:solidFill>
            <a:srgbClr val="7030A0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83" name="WordArt 15"/>
          <p:cNvSpPr>
            <a:spLocks noChangeArrowheads="1" noChangeShapeType="1" noTextEdit="1"/>
          </p:cNvSpPr>
          <p:nvPr/>
        </p:nvSpPr>
        <p:spPr bwMode="auto">
          <a:xfrm>
            <a:off x="866775" y="4800600"/>
            <a:ext cx="7591425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883"/>
              </a:avLst>
            </a:prstTxWarp>
          </a:bodyPr>
          <a:lstStyle/>
          <a:p>
            <a:pPr algn="ctr"/>
            <a:r>
              <a:rPr lang="en-US" sz="3600" b="1" kern="10" dirty="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FFFFFF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two wrongs have never made a right!</a:t>
            </a:r>
          </a:p>
        </p:txBody>
      </p:sp>
      <p:sp>
        <p:nvSpPr>
          <p:cNvPr id="16" name="Rectangle 19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447800"/>
          </a:xfrm>
          <a:solidFill>
            <a:srgbClr val="7030A0"/>
          </a:solidFill>
          <a:ln/>
          <a:effectLst/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Ways Brotherly Kindness</a:t>
            </a:r>
            <a:b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</a:b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Can Be Shown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Richie Thetford						                www.thetfordcountry.com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95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95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95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95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109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109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81" grpId="0" animBg="1"/>
      <p:bldP spid="10958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7" name="Text Box 5"/>
          <p:cNvSpPr txBox="1">
            <a:spLocks noChangeArrowheads="1"/>
          </p:cNvSpPr>
          <p:nvPr/>
        </p:nvSpPr>
        <p:spPr bwMode="auto">
          <a:xfrm>
            <a:off x="2955925" y="6972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vantGarde Md BT" pitchFamily="34" charset="0"/>
            </a:endParaRPr>
          </a:p>
        </p:txBody>
      </p:sp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599" name="Rectangle 7"/>
          <p:cNvSpPr>
            <a:spLocks noChangeArrowheads="1"/>
          </p:cNvSpPr>
          <p:nvPr/>
        </p:nvSpPr>
        <p:spPr bwMode="auto">
          <a:xfrm>
            <a:off x="8915400" y="0"/>
            <a:ext cx="228600" cy="6858000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00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08" name="AutoShape 16"/>
          <p:cNvSpPr>
            <a:spLocks noChangeArrowheads="1"/>
          </p:cNvSpPr>
          <p:nvPr/>
        </p:nvSpPr>
        <p:spPr bwMode="auto">
          <a:xfrm>
            <a:off x="457200" y="1752600"/>
            <a:ext cx="8229600" cy="2971800"/>
          </a:xfrm>
          <a:prstGeom prst="wedgeEllipseCallout">
            <a:avLst>
              <a:gd name="adj1" fmla="val 269"/>
              <a:gd name="adj2" fmla="val 77454"/>
            </a:avLst>
          </a:prstGeom>
          <a:solidFill>
            <a:srgbClr val="441D6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0609" name="WordArt 17"/>
          <p:cNvSpPr>
            <a:spLocks noChangeArrowheads="1" noChangeShapeType="1" noTextEdit="1"/>
          </p:cNvSpPr>
          <p:nvPr/>
        </p:nvSpPr>
        <p:spPr bwMode="auto">
          <a:xfrm>
            <a:off x="1828800" y="2209800"/>
            <a:ext cx="54864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FFFFFF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When we sin against</a:t>
            </a:r>
          </a:p>
        </p:txBody>
      </p:sp>
      <p:sp>
        <p:nvSpPr>
          <p:cNvPr id="110610" name="WordArt 18"/>
          <p:cNvSpPr>
            <a:spLocks noChangeArrowheads="1" noChangeShapeType="1" noTextEdit="1"/>
          </p:cNvSpPr>
          <p:nvPr/>
        </p:nvSpPr>
        <p:spPr bwMode="auto">
          <a:xfrm>
            <a:off x="1828800" y="2971800"/>
            <a:ext cx="54864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FFFF00"/>
                </a:solidFill>
                <a:effectLst>
                  <a:outerShdw dist="53882" dir="2700000" algn="ctr" rotWithShape="0">
                    <a:schemeClr val="bg1"/>
                  </a:outerShdw>
                </a:effectLst>
                <a:latin typeface="Calibri" panose="020F0502020204030204" pitchFamily="34" charset="0"/>
                <a:cs typeface="Segoe UI" panose="020B0502040204020203" pitchFamily="34" charset="0"/>
              </a:rPr>
              <a:t>THE BRETHREN</a:t>
            </a:r>
          </a:p>
        </p:txBody>
      </p:sp>
      <p:sp>
        <p:nvSpPr>
          <p:cNvPr id="110611" name="WordArt 19"/>
          <p:cNvSpPr>
            <a:spLocks noChangeArrowheads="1" noChangeShapeType="1" noTextEdit="1"/>
          </p:cNvSpPr>
          <p:nvPr/>
        </p:nvSpPr>
        <p:spPr bwMode="auto">
          <a:xfrm>
            <a:off x="1828800" y="3771900"/>
            <a:ext cx="54864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FFFFFF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We sin against Christ</a:t>
            </a:r>
          </a:p>
        </p:txBody>
      </p:sp>
      <p:sp>
        <p:nvSpPr>
          <p:cNvPr id="110612" name="Text Box 20"/>
          <p:cNvSpPr txBox="1">
            <a:spLocks noChangeArrowheads="1"/>
          </p:cNvSpPr>
          <p:nvPr/>
        </p:nvSpPr>
        <p:spPr bwMode="auto">
          <a:xfrm>
            <a:off x="381000" y="5562600"/>
            <a:ext cx="8382000" cy="70788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1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latin typeface="Calibri" panose="020F0502020204030204" pitchFamily="34" charset="0"/>
                <a:cs typeface="Segoe UI" panose="020B0502040204020203" pitchFamily="34" charset="0"/>
              </a:rPr>
              <a:t>1 Corinthians 8:12; Acts 9:3-5</a:t>
            </a:r>
          </a:p>
        </p:txBody>
      </p:sp>
      <p:sp>
        <p:nvSpPr>
          <p:cNvPr id="17" name="Rectangle 19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82000" cy="1143000"/>
          </a:xfrm>
          <a:solidFill>
            <a:srgbClr val="7030A0"/>
          </a:solidFill>
          <a:ln/>
          <a:effectLst/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Segoe UI" panose="020B0502040204020203" pitchFamily="34" charset="0"/>
              </a:rPr>
              <a:t>Conclusion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cs typeface="Segoe UI" panose="020B0502040204020203" pitchFamily="34" charset="0"/>
              </a:rPr>
              <a:t>Richie Thetford						                www.thetfordcountry.com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0" y="6324600"/>
            <a:ext cx="9144000" cy="228600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0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10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0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0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0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0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8" grpId="0" animBg="1"/>
      <p:bldP spid="110609" grpId="0" animBg="1"/>
      <p:bldP spid="110610" grpId="0" animBg="1"/>
      <p:bldP spid="110611" grpId="0" animBg="1"/>
      <p:bldP spid="11061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904</TotalTime>
  <Words>221</Words>
  <Application>Microsoft Office PowerPoint</Application>
  <PresentationFormat>On-screen Show (4:3)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AvantGarde Md BT</vt:lpstr>
      <vt:lpstr>Calibri</vt:lpstr>
      <vt:lpstr>Segoe UI</vt:lpstr>
      <vt:lpstr>Segoe UI Semibold</vt:lpstr>
      <vt:lpstr>Tahoma</vt:lpstr>
      <vt:lpstr>Default Design</vt:lpstr>
      <vt:lpstr>PowerPoint Presentation</vt:lpstr>
      <vt:lpstr>Brotherly Kindness Commanded</vt:lpstr>
      <vt:lpstr>Ways Brotherly Kindness Can Be Shown</vt:lpstr>
      <vt:lpstr>Ways Brotherly Kindness Can Be Shown</vt:lpstr>
      <vt:lpstr>Ways Brotherly Kindness Can Be Shown</vt:lpstr>
      <vt:lpstr>Ways Brotherly Kindness Can Be Shown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Self-Control</dc:title>
  <dc:creator>Richie Thetford</dc:creator>
  <cp:lastModifiedBy>Richard Thetford</cp:lastModifiedBy>
  <cp:revision>45</cp:revision>
  <dcterms:created xsi:type="dcterms:W3CDTF">2003-05-20T02:23:05Z</dcterms:created>
  <dcterms:modified xsi:type="dcterms:W3CDTF">2016-04-09T16:01:36Z</dcterms:modified>
</cp:coreProperties>
</file>