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handoutMasterIdLst>
    <p:handoutMasterId r:id="rId12"/>
  </p:handoutMasterIdLst>
  <p:sldIdLst>
    <p:sldId id="266" r:id="rId2"/>
    <p:sldId id="268" r:id="rId3"/>
    <p:sldId id="275" r:id="rId4"/>
    <p:sldId id="283" r:id="rId5"/>
    <p:sldId id="276" r:id="rId6"/>
    <p:sldId id="277" r:id="rId7"/>
    <p:sldId id="278" r:id="rId8"/>
    <p:sldId id="279" r:id="rId9"/>
    <p:sldId id="280" r:id="rId10"/>
    <p:sldId id="281" r:id="rId11"/>
  </p:sldIdLst>
  <p:sldSz cx="9144000" cy="6858000" type="screen4x3"/>
  <p:notesSz cx="9117013" cy="6858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96"/>
    <a:srgbClr val="FF0000"/>
    <a:srgbClr val="FFCD9B"/>
    <a:srgbClr val="FFB66D"/>
    <a:srgbClr val="FFCC00"/>
    <a:srgbClr val="004A64"/>
    <a:srgbClr val="00ADEA"/>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04" autoAdjust="0"/>
  </p:normalViewPr>
  <p:slideViewPr>
    <p:cSldViewPr>
      <p:cViewPr varScale="1">
        <p:scale>
          <a:sx n="108" d="100"/>
          <a:sy n="108"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951288"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dirty="0">
              <a:latin typeface="Segoe UI" panose="020B0502040204020203" pitchFamily="34" charset="0"/>
            </a:endParaRPr>
          </a:p>
        </p:txBody>
      </p:sp>
      <p:sp>
        <p:nvSpPr>
          <p:cNvPr id="77827" name="Rectangle 3"/>
          <p:cNvSpPr>
            <a:spLocks noGrp="1" noChangeArrowheads="1"/>
          </p:cNvSpPr>
          <p:nvPr>
            <p:ph type="dt" sz="quarter" idx="1"/>
          </p:nvPr>
        </p:nvSpPr>
        <p:spPr bwMode="auto">
          <a:xfrm>
            <a:off x="5164138" y="0"/>
            <a:ext cx="39512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dirty="0">
              <a:latin typeface="Segoe UI" panose="020B0502040204020203" pitchFamily="34" charset="0"/>
            </a:endParaRPr>
          </a:p>
        </p:txBody>
      </p:sp>
      <p:sp>
        <p:nvSpPr>
          <p:cNvPr id="77828" name="Rectangle 4"/>
          <p:cNvSpPr>
            <a:spLocks noGrp="1" noChangeArrowheads="1"/>
          </p:cNvSpPr>
          <p:nvPr>
            <p:ph type="ftr" sz="quarter" idx="2"/>
          </p:nvPr>
        </p:nvSpPr>
        <p:spPr bwMode="auto">
          <a:xfrm>
            <a:off x="0" y="6513513"/>
            <a:ext cx="3951288"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dirty="0">
              <a:latin typeface="Segoe UI" panose="020B0502040204020203" pitchFamily="34" charset="0"/>
            </a:endParaRPr>
          </a:p>
        </p:txBody>
      </p:sp>
      <p:sp>
        <p:nvSpPr>
          <p:cNvPr id="77829" name="Rectangle 5"/>
          <p:cNvSpPr>
            <a:spLocks noGrp="1" noChangeArrowheads="1"/>
          </p:cNvSpPr>
          <p:nvPr>
            <p:ph type="sldNum" sz="quarter" idx="3"/>
          </p:nvPr>
        </p:nvSpPr>
        <p:spPr bwMode="auto">
          <a:xfrm>
            <a:off x="5164138" y="6513513"/>
            <a:ext cx="3951287"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46540A0-2072-4C8C-A281-48754E614893}" type="slidenum">
              <a:rPr lang="en-US">
                <a:latin typeface="Segoe UI" panose="020B0502040204020203" pitchFamily="34" charset="0"/>
              </a:rPr>
              <a:pPr/>
              <a:t>‹#›</a:t>
            </a:fld>
            <a:endParaRPr lang="en-US" dirty="0">
              <a:latin typeface="Segoe UI" panose="020B0502040204020203" pitchFamily="34" charset="0"/>
            </a:endParaRP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FF2511-26C7-4565-BE1C-24B82715A18B}"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3A4485-5CD9-4BF6-A193-7F9D7CAB032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338BE8-DB9C-406D-A3BF-FED3C32276C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EFEFDA-1F62-4A7B-9EE1-402A52A0A3F8}"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B4BA3C-2FC8-4954-B7F4-71665AB98738}"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4B308C-B034-404B-BA4A-77EC888EE53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6F55798-39B3-4BDE-8451-92248E47D4C8}"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7A9FFB0-62B6-402E-9BB5-6366313D5955}"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22892BB-C48A-4C3B-894E-F96F4ED9A3C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4587685-3A87-402C-BEE7-AF4ABB874DE9}"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476A383-4CD0-4BA5-953C-D82A5DDC2D75}"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49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49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Segoe UI" panose="020B0502040204020203" pitchFamily="34" charset="0"/>
              </a:defRPr>
            </a:lvl1pPr>
          </a:lstStyle>
          <a:p>
            <a:endParaRPr lang="en-US" dirty="0"/>
          </a:p>
        </p:txBody>
      </p:sp>
      <p:sp>
        <p:nvSpPr>
          <p:cNvPr id="849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Segoe UI" panose="020B0502040204020203" pitchFamily="34" charset="0"/>
              </a:defRPr>
            </a:lvl1pPr>
          </a:lstStyle>
          <a:p>
            <a:endParaRPr lang="en-US" dirty="0"/>
          </a:p>
        </p:txBody>
      </p:sp>
      <p:sp>
        <p:nvSpPr>
          <p:cNvPr id="849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Segoe UI" panose="020B0502040204020203" pitchFamily="34" charset="0"/>
              </a:defRPr>
            </a:lvl1pPr>
          </a:lstStyle>
          <a:p>
            <a:fld id="{F41E9F46-4F7D-4157-8CE4-465684CD514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xStyles>
    <p:titleStyle>
      <a:lvl1pPr algn="ctr" rtl="0" fontAlgn="base">
        <a:spcBef>
          <a:spcPct val="0"/>
        </a:spcBef>
        <a:spcAft>
          <a:spcPct val="0"/>
        </a:spcAft>
        <a:defRPr sz="4400">
          <a:solidFill>
            <a:schemeClr val="tx2"/>
          </a:solidFill>
          <a:latin typeface="Segoe UI" panose="020B0502040204020203"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Segoe UI" panose="020B0502040204020203" pitchFamily="34" charset="0"/>
          <a:ea typeface="+mn-ea"/>
          <a:cs typeface="+mn-cs"/>
        </a:defRPr>
      </a:lvl1pPr>
      <a:lvl2pPr marL="742950" indent="-285750" algn="l" rtl="0" fontAlgn="base">
        <a:spcBef>
          <a:spcPct val="20000"/>
        </a:spcBef>
        <a:spcAft>
          <a:spcPct val="0"/>
        </a:spcAft>
        <a:buChar char="–"/>
        <a:defRPr sz="2800">
          <a:solidFill>
            <a:schemeClr val="tx1"/>
          </a:solidFill>
          <a:latin typeface="Segoe UI" panose="020B0502040204020203" pitchFamily="34" charset="0"/>
        </a:defRPr>
      </a:lvl2pPr>
      <a:lvl3pPr marL="1143000" indent="-228600" algn="l" rtl="0" fontAlgn="base">
        <a:spcBef>
          <a:spcPct val="20000"/>
        </a:spcBef>
        <a:spcAft>
          <a:spcPct val="0"/>
        </a:spcAft>
        <a:buChar char="•"/>
        <a:defRPr sz="2400">
          <a:solidFill>
            <a:schemeClr val="tx1"/>
          </a:solidFill>
          <a:latin typeface="Segoe UI" panose="020B0502040204020203" pitchFamily="34" charset="0"/>
        </a:defRPr>
      </a:lvl3pPr>
      <a:lvl4pPr marL="1600200" indent="-228600" algn="l" rtl="0" fontAlgn="base">
        <a:spcBef>
          <a:spcPct val="20000"/>
        </a:spcBef>
        <a:spcAft>
          <a:spcPct val="0"/>
        </a:spcAft>
        <a:buChar char="–"/>
        <a:defRPr sz="2000">
          <a:solidFill>
            <a:schemeClr val="tx1"/>
          </a:solidFill>
          <a:latin typeface="Segoe UI" panose="020B0502040204020203" pitchFamily="34" charset="0"/>
        </a:defRPr>
      </a:lvl4pPr>
      <a:lvl5pPr marL="2057400" indent="-228600" algn="l" rtl="0" fontAlgn="base">
        <a:spcBef>
          <a:spcPct val="20000"/>
        </a:spcBef>
        <a:spcAft>
          <a:spcPct val="0"/>
        </a:spcAft>
        <a:buChar char="»"/>
        <a:defRPr sz="2000">
          <a:solidFill>
            <a:schemeClr val="tx1"/>
          </a:solidFill>
          <a:latin typeface="Segoe UI" panose="020B0502040204020203"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own Arrow 17"/>
          <p:cNvSpPr/>
          <p:nvPr/>
        </p:nvSpPr>
        <p:spPr>
          <a:xfrm>
            <a:off x="1524000" y="1981200"/>
            <a:ext cx="1143000" cy="838200"/>
          </a:xfrm>
          <a:prstGeom prst="down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Segoe UI" panose="020B0502040204020203" pitchFamily="34" charset="0"/>
            </a:endParaRPr>
          </a:p>
        </p:txBody>
      </p:sp>
      <p:sp>
        <p:nvSpPr>
          <p:cNvPr id="86021" name="Text Box 5"/>
          <p:cNvSpPr txBox="1">
            <a:spLocks noChangeArrowheads="1"/>
          </p:cNvSpPr>
          <p:nvPr/>
        </p:nvSpPr>
        <p:spPr bwMode="auto">
          <a:xfrm>
            <a:off x="228600" y="2590800"/>
            <a:ext cx="8686800" cy="2289175"/>
          </a:xfrm>
          <a:prstGeom prst="rect">
            <a:avLst/>
          </a:prstGeom>
          <a:noFill/>
          <a:ln w="9525">
            <a:noFill/>
            <a:miter lim="800000"/>
            <a:headEnd/>
            <a:tailEnd/>
          </a:ln>
          <a:effectLst/>
        </p:spPr>
        <p:txBody>
          <a:bodyPr>
            <a:spAutoFit/>
          </a:bodyPr>
          <a:lstStyle/>
          <a:p>
            <a:pPr algn="ctr"/>
            <a:r>
              <a:rPr lang="en-US" sz="3600" dirty="0">
                <a:latin typeface="Segoe UI" panose="020B0502040204020203" pitchFamily="34" charset="0"/>
                <a:cs typeface="Segoe UI" panose="020B0502040204020203" pitchFamily="34" charset="0"/>
              </a:rPr>
              <a:t>“the will or ability to endure without complaint; endurance, perseverance, etc. in performing a task; refusing to be provoked, as by an insult; forbearing”</a:t>
            </a:r>
            <a:endParaRPr lang="en-US" sz="2400" dirty="0">
              <a:latin typeface="Segoe UI" panose="020B0502040204020203" pitchFamily="34" charset="0"/>
              <a:cs typeface="Segoe UI" panose="020B0502040204020203" pitchFamily="34" charset="0"/>
            </a:endParaRPr>
          </a:p>
        </p:txBody>
      </p:sp>
      <p:sp>
        <p:nvSpPr>
          <p:cNvPr id="86022"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86023"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86024"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86025" name="Rectangle 9"/>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86029" name="Rectangle 13"/>
          <p:cNvSpPr>
            <a:spLocks noChangeArrowheads="1"/>
          </p:cNvSpPr>
          <p:nvPr/>
        </p:nvSpPr>
        <p:spPr bwMode="auto">
          <a:xfrm>
            <a:off x="381000" y="4953000"/>
            <a:ext cx="8382000" cy="1219200"/>
          </a:xfrm>
          <a:prstGeom prst="rect">
            <a:avLst/>
          </a:prstGeom>
          <a:solidFill>
            <a:srgbClr val="006F96"/>
          </a:solidFill>
          <a:ln w="12700" cap="sq">
            <a:solidFill>
              <a:schemeClr val="tx1"/>
            </a:solidFill>
            <a:miter lim="800000"/>
            <a:headEnd type="none" w="sm" len="sm"/>
            <a:tailEnd type="none" w="sm" len="sm"/>
          </a:ln>
          <a:effectLst/>
        </p:spPr>
        <p:txBody>
          <a:bodyPr wrap="none" anchor="ctr"/>
          <a:lstStyle/>
          <a:p>
            <a:endParaRPr lang="en-US"/>
          </a:p>
        </p:txBody>
      </p:sp>
      <p:sp>
        <p:nvSpPr>
          <p:cNvPr id="86030" name="Text Box 14"/>
          <p:cNvSpPr txBox="1">
            <a:spLocks noChangeArrowheads="1"/>
          </p:cNvSpPr>
          <p:nvPr/>
        </p:nvSpPr>
        <p:spPr bwMode="auto">
          <a:xfrm>
            <a:off x="381000" y="5029200"/>
            <a:ext cx="8382000" cy="1015663"/>
          </a:xfrm>
          <a:prstGeom prst="rect">
            <a:avLst/>
          </a:prstGeom>
          <a:noFill/>
          <a:ln w="12700" cap="sq">
            <a:noFill/>
            <a:miter lim="800000"/>
            <a:headEnd type="none" w="sm" len="sm"/>
            <a:tailEnd type="none" w="sm" len="sm"/>
          </a:ln>
          <a:effectLst>
            <a:outerShdw dist="28398" dir="1593903" algn="ctr" rotWithShape="0">
              <a:schemeClr val="tx1"/>
            </a:outerShdw>
          </a:effectLst>
        </p:spPr>
        <p:txBody>
          <a:bodyPr wrap="square">
            <a:spAutoFit/>
          </a:bodyPr>
          <a:lstStyle/>
          <a:p>
            <a:pPr algn="ctr"/>
            <a:r>
              <a:rPr lang="en-US" sz="3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Patience:</a:t>
            </a:r>
            <a:r>
              <a:rPr lang="en-US" sz="3000" dirty="0">
                <a:solidFill>
                  <a:srgbClr val="FFCC00"/>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A very precious characteristic:</a:t>
            </a:r>
          </a:p>
          <a:p>
            <a:pPr algn="ctr"/>
            <a:r>
              <a:rPr lang="en-US" sz="3000" dirty="0">
                <a:solidFill>
                  <a:srgbClr val="FFCC00"/>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but is often the most difficult to add to our life.</a:t>
            </a:r>
          </a:p>
        </p:txBody>
      </p:sp>
      <p:sp>
        <p:nvSpPr>
          <p:cNvPr id="14" name="Rounded Rectangle 13"/>
          <p:cNvSpPr/>
          <p:nvPr/>
        </p:nvSpPr>
        <p:spPr>
          <a:xfrm>
            <a:off x="457200" y="457200"/>
            <a:ext cx="8229600" cy="1600200"/>
          </a:xfrm>
          <a:prstGeom prst="roundRect">
            <a:avLst/>
          </a:prstGeom>
          <a:solidFill>
            <a:srgbClr val="006F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Segoe UI" panose="020B0502040204020203" pitchFamily="34" charset="0"/>
            </a:endParaRPr>
          </a:p>
        </p:txBody>
      </p:sp>
      <p:sp>
        <p:nvSpPr>
          <p:cNvPr id="15" name="TextBox 14"/>
          <p:cNvSpPr txBox="1"/>
          <p:nvPr/>
        </p:nvSpPr>
        <p:spPr>
          <a:xfrm>
            <a:off x="457200" y="457200"/>
            <a:ext cx="8229600" cy="1661993"/>
          </a:xfrm>
          <a:prstGeom prst="rect">
            <a:avLst/>
          </a:prstGeom>
          <a:noFill/>
        </p:spPr>
        <p:txBody>
          <a:bodyPr wrap="square" rtlCol="0">
            <a:spAutoFit/>
          </a:bodyPr>
          <a:lstStyle/>
          <a:p>
            <a:pPr algn="ctr"/>
            <a:r>
              <a:rPr lang="en-US" sz="4800" b="1" dirty="0">
                <a:solidFill>
                  <a:srgbClr val="FFFFFF"/>
                </a:solidFill>
                <a:effectLst>
                  <a:outerShdw blurRad="38100" dist="38100" dir="2700000" algn="tl">
                    <a:srgbClr val="000000">
                      <a:alpha val="43137"/>
                    </a:srgbClr>
                  </a:outerShdw>
                </a:effectLst>
                <a:latin typeface="Segoe UI" panose="020B0502040204020203" pitchFamily="34" charset="0"/>
              </a:rPr>
              <a:t>Christian Characteristics</a:t>
            </a:r>
            <a:endParaRPr lang="en-US" sz="4800" b="1" dirty="0">
              <a:solidFill>
                <a:srgbClr val="FFFF00"/>
              </a:solidFill>
              <a:effectLst>
                <a:outerShdw blurRad="38100" dist="38100" dir="2700000" algn="tl">
                  <a:srgbClr val="000000">
                    <a:alpha val="43137"/>
                  </a:srgbClr>
                </a:outerShdw>
              </a:effectLst>
              <a:latin typeface="Segoe UI" panose="020B0502040204020203" pitchFamily="34" charset="0"/>
            </a:endParaRPr>
          </a:p>
          <a:p>
            <a:pPr algn="ctr"/>
            <a:r>
              <a:rPr lang="en-US" sz="5400" b="1" dirty="0">
                <a:solidFill>
                  <a:srgbClr val="FFFF00"/>
                </a:solidFill>
                <a:effectLst>
                  <a:outerShdw blurRad="38100" dist="38100" dir="2700000" algn="tl">
                    <a:srgbClr val="000000">
                      <a:alpha val="43137"/>
                    </a:srgbClr>
                  </a:outerShdw>
                </a:effectLst>
                <a:latin typeface="Segoe UI" panose="020B0502040204020203" pitchFamily="34" charset="0"/>
              </a:rPr>
              <a:t>PERSEVERANCE</a:t>
            </a:r>
          </a:p>
        </p:txBody>
      </p:sp>
      <p:sp>
        <p:nvSpPr>
          <p:cNvPr id="16" name="TextBox 15"/>
          <p:cNvSpPr txBox="1"/>
          <p:nvPr/>
        </p:nvSpPr>
        <p:spPr>
          <a:xfrm>
            <a:off x="228600" y="2057400"/>
            <a:ext cx="8686800" cy="707886"/>
          </a:xfrm>
          <a:prstGeom prst="rect">
            <a:avLst/>
          </a:prstGeom>
          <a:noFill/>
        </p:spPr>
        <p:txBody>
          <a:bodyPr wrap="square" rtlCol="0">
            <a:spAutoFit/>
          </a:bodyPr>
          <a:lstStyle/>
          <a:p>
            <a:pPr algn="ctr"/>
            <a:r>
              <a:rPr lang="en-US" sz="4000" b="1" dirty="0">
                <a:ln w="12700">
                  <a:solidFill>
                    <a:srgbClr val="000000"/>
                  </a:solidFill>
                </a:ln>
                <a:solidFill>
                  <a:srgbClr val="FFFFFF"/>
                </a:solidFill>
                <a:latin typeface="Segoe UI" panose="020B0502040204020203" pitchFamily="34" charset="0"/>
              </a:rPr>
              <a:t>2 Peter 1:5-10</a:t>
            </a:r>
          </a:p>
        </p:txBody>
      </p:sp>
      <p:sp>
        <p:nvSpPr>
          <p:cNvPr id="13" name="TextBox 12"/>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1000"/>
                                        <p:tgtEl>
                                          <p:spTgt spid="18"/>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86021">
                                            <p:txEl>
                                              <p:pRg st="0" end="0"/>
                                            </p:txEl>
                                          </p:spTgt>
                                        </p:tgtEl>
                                        <p:attrNameLst>
                                          <p:attrName>style.visibility</p:attrName>
                                        </p:attrNameLst>
                                      </p:cBhvr>
                                      <p:to>
                                        <p:strVal val="visible"/>
                                      </p:to>
                                    </p:set>
                                    <p:anim calcmode="lin" valueType="num">
                                      <p:cBhvr>
                                        <p:cTn id="11" dur="500" fill="hold"/>
                                        <p:tgtEl>
                                          <p:spTgt spid="8602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860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6029"/>
                                        </p:tgtEl>
                                        <p:attrNameLst>
                                          <p:attrName>style.visibility</p:attrName>
                                        </p:attrNameLst>
                                      </p:cBhvr>
                                      <p:to>
                                        <p:strVal val="visible"/>
                                      </p:to>
                                    </p:set>
                                    <p:animEffect transition="in" filter="blinds(horizontal)">
                                      <p:cBhvr>
                                        <p:cTn id="17" dur="500"/>
                                        <p:tgtEl>
                                          <p:spTgt spid="86029"/>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86030"/>
                                        </p:tgtEl>
                                        <p:attrNameLst>
                                          <p:attrName>style.visibility</p:attrName>
                                        </p:attrNameLst>
                                      </p:cBhvr>
                                      <p:to>
                                        <p:strVal val="visible"/>
                                      </p:to>
                                    </p:set>
                                    <p:animEffect transition="in" filter="blinds(horizontal)">
                                      <p:cBhvr>
                                        <p:cTn id="20" dur="500"/>
                                        <p:tgtEl>
                                          <p:spTgt spid="86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86029" grpId="0" animBg="1"/>
      <p:bldP spid="860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228600" y="1600200"/>
            <a:ext cx="8534400" cy="4876800"/>
          </a:xfrm>
        </p:spPr>
        <p:txBody>
          <a:bodyPr/>
          <a:lstStyle/>
          <a:p>
            <a:r>
              <a:rPr lang="en-US" sz="3400" b="1" dirty="0"/>
              <a:t>Helps us to be an influence for good</a:t>
            </a:r>
          </a:p>
          <a:p>
            <a:r>
              <a:rPr lang="en-US" sz="3400" b="1" dirty="0"/>
              <a:t>Prepares us for eternity</a:t>
            </a:r>
          </a:p>
          <a:p>
            <a:pPr lvl="1"/>
            <a:r>
              <a:rPr lang="en-US" sz="3200" dirty="0">
                <a:solidFill>
                  <a:srgbClr val="C00000"/>
                </a:solidFill>
                <a:latin typeface="Segoe UI Semibold" panose="020B0702040204020203" pitchFamily="34" charset="0"/>
                <a:cs typeface="Segoe UI Semibold" panose="020B0702040204020203" pitchFamily="34" charset="0"/>
              </a:rPr>
              <a:t>Luke 21:19</a:t>
            </a:r>
          </a:p>
          <a:p>
            <a:pPr lvl="1"/>
            <a:r>
              <a:rPr lang="en-US" sz="3200" dirty="0">
                <a:solidFill>
                  <a:srgbClr val="C00000"/>
                </a:solidFill>
                <a:latin typeface="Segoe UI Semibold" panose="020B0702040204020203" pitchFamily="34" charset="0"/>
                <a:cs typeface="Segoe UI Semibold" panose="020B0702040204020203" pitchFamily="34" charset="0"/>
              </a:rPr>
              <a:t>Romans 15:4</a:t>
            </a:r>
          </a:p>
          <a:p>
            <a:pPr lvl="1"/>
            <a:endParaRPr lang="en-US" sz="3200" dirty="0">
              <a:solidFill>
                <a:srgbClr val="C00000"/>
              </a:solidFill>
              <a:latin typeface="Berlin Sans FB" pitchFamily="34" charset="0"/>
            </a:endParaRPr>
          </a:p>
        </p:txBody>
      </p:sp>
      <p:sp>
        <p:nvSpPr>
          <p:cNvPr id="101379"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101382"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101383"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101384"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101386" name="Text Box 10"/>
          <p:cNvSpPr txBox="1">
            <a:spLocks noChangeArrowheads="1"/>
          </p:cNvSpPr>
          <p:nvPr/>
        </p:nvSpPr>
        <p:spPr bwMode="auto">
          <a:xfrm>
            <a:off x="5791200" y="3192463"/>
            <a:ext cx="2514600" cy="366712"/>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a:p>
        </p:txBody>
      </p:sp>
      <p:sp>
        <p:nvSpPr>
          <p:cNvPr id="101390" name="Rectangle 14"/>
          <p:cNvSpPr>
            <a:spLocks noChangeArrowheads="1"/>
          </p:cNvSpPr>
          <p:nvPr/>
        </p:nvSpPr>
        <p:spPr bwMode="auto">
          <a:xfrm>
            <a:off x="228600" y="4114800"/>
            <a:ext cx="8686800" cy="663575"/>
          </a:xfrm>
          <a:prstGeom prst="rect">
            <a:avLst/>
          </a:prstGeom>
          <a:solidFill>
            <a:srgbClr val="006F96"/>
          </a:solidFill>
          <a:ln w="9525">
            <a:noFill/>
            <a:miter lim="800000"/>
            <a:headEnd/>
            <a:tailEnd/>
          </a:ln>
          <a:effectLst/>
        </p:spPr>
        <p:txBody>
          <a:bodyPr wrap="none" anchor="ctr"/>
          <a:lstStyle/>
          <a:p>
            <a:endParaRPr lang="en-US"/>
          </a:p>
        </p:txBody>
      </p:sp>
      <p:sp>
        <p:nvSpPr>
          <p:cNvPr id="101391" name="Rectangle 15"/>
          <p:cNvSpPr>
            <a:spLocks noChangeArrowheads="1"/>
          </p:cNvSpPr>
          <p:nvPr/>
        </p:nvSpPr>
        <p:spPr bwMode="auto">
          <a:xfrm>
            <a:off x="228600" y="3962400"/>
            <a:ext cx="8686800" cy="990600"/>
          </a:xfrm>
          <a:prstGeom prst="rect">
            <a:avLst/>
          </a:prstGeom>
          <a:noFill/>
          <a:ln w="9525">
            <a:noFill/>
            <a:miter lim="800000"/>
            <a:headEnd/>
            <a:tailEnd/>
          </a:ln>
          <a:effectLst>
            <a:outerShdw dist="45791" dir="2021404" algn="ctr" rotWithShape="0">
              <a:schemeClr val="tx1"/>
            </a:outerShdw>
          </a:effectLst>
        </p:spPr>
        <p:txBody>
          <a:bodyPr anchor="ctr"/>
          <a:lstStyle/>
          <a:p>
            <a:pPr algn="ctr" eaLnBrk="1" hangingPunct="1"/>
            <a:r>
              <a:rPr lang="en-US" sz="4800" b="1" dirty="0">
                <a:solidFill>
                  <a:srgbClr val="FFCC00"/>
                </a:solidFill>
                <a:latin typeface="Segoe UI" panose="020B0502040204020203" pitchFamily="34" charset="0"/>
                <a:cs typeface="Segoe UI" panose="020B0502040204020203" pitchFamily="34" charset="0"/>
              </a:rPr>
              <a:t>Conclusion</a:t>
            </a:r>
          </a:p>
        </p:txBody>
      </p:sp>
      <p:sp>
        <p:nvSpPr>
          <p:cNvPr id="101392" name="Text Box 16"/>
          <p:cNvSpPr txBox="1">
            <a:spLocks noChangeArrowheads="1"/>
          </p:cNvSpPr>
          <p:nvPr/>
        </p:nvSpPr>
        <p:spPr bwMode="auto">
          <a:xfrm>
            <a:off x="228600" y="4800600"/>
            <a:ext cx="8686800" cy="1477328"/>
          </a:xfrm>
          <a:prstGeom prst="rect">
            <a:avLst/>
          </a:prstGeom>
          <a:noFill/>
          <a:ln w="12700" cap="sq">
            <a:noFill/>
            <a:miter lim="800000"/>
            <a:headEnd type="none" w="sm" len="sm"/>
            <a:tailEnd type="none" w="sm" len="sm"/>
          </a:ln>
          <a:effectLst/>
        </p:spPr>
        <p:txBody>
          <a:bodyPr wrap="square">
            <a:spAutoFit/>
          </a:bodyPr>
          <a:lstStyle/>
          <a:p>
            <a:pPr algn="ctr"/>
            <a:r>
              <a:rPr lang="en-US" sz="3000" dirty="0">
                <a:latin typeface="Segoe UI" panose="020B0502040204020203" pitchFamily="34" charset="0"/>
              </a:rPr>
              <a:t>“For you have need of endurance, so that</a:t>
            </a:r>
            <a:br>
              <a:rPr lang="en-US" sz="3000" dirty="0">
                <a:latin typeface="Segoe UI" panose="020B0502040204020203" pitchFamily="34" charset="0"/>
              </a:rPr>
            </a:br>
            <a:r>
              <a:rPr lang="en-US" sz="3000" dirty="0">
                <a:latin typeface="Segoe UI" panose="020B0502040204020203" pitchFamily="34" charset="0"/>
              </a:rPr>
              <a:t>after you have done the will of God, you may </a:t>
            </a:r>
            <a:r>
              <a:rPr lang="en-US" sz="3000" b="1" dirty="0">
                <a:solidFill>
                  <a:srgbClr val="FF0000"/>
                </a:solidFill>
                <a:latin typeface="Segoe UI" panose="020B0502040204020203" pitchFamily="34" charset="0"/>
              </a:rPr>
              <a:t>receive the promise</a:t>
            </a:r>
            <a:r>
              <a:rPr lang="en-US" sz="3000" dirty="0">
                <a:latin typeface="Segoe UI" panose="020B0502040204020203" pitchFamily="34" charset="0"/>
              </a:rPr>
              <a:t>” </a:t>
            </a:r>
            <a:r>
              <a:rPr lang="en-US" sz="2400" b="1" dirty="0">
                <a:latin typeface="Segoe UI" panose="020B0502040204020203" pitchFamily="34" charset="0"/>
                <a:cs typeface="Segoe UI" panose="020B0502040204020203" pitchFamily="34" charset="0"/>
              </a:rPr>
              <a:t>Hebrews 10:36</a:t>
            </a:r>
          </a:p>
        </p:txBody>
      </p:sp>
      <p:sp>
        <p:nvSpPr>
          <p:cNvPr id="17"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Results of Patience</a:t>
            </a:r>
          </a:p>
        </p:txBody>
      </p:sp>
      <p:pic>
        <p:nvPicPr>
          <p:cNvPr id="18" name="Picture 17" descr="group-study.jpg"/>
          <p:cNvPicPr>
            <a:picLocks noChangeAspect="1"/>
          </p:cNvPicPr>
          <p:nvPr/>
        </p:nvPicPr>
        <p:blipFill>
          <a:blip r:embed="rId2" cstate="print"/>
          <a:stretch>
            <a:fillRect/>
          </a:stretch>
        </p:blipFill>
        <p:spPr>
          <a:xfrm>
            <a:off x="5562600" y="2209800"/>
            <a:ext cx="3200400" cy="1856792"/>
          </a:xfrm>
          <a:prstGeom prst="rect">
            <a:avLst/>
          </a:prstGeom>
          <a:ln>
            <a:noFill/>
          </a:ln>
          <a:effectLst>
            <a:softEdge rad="112500"/>
          </a:effectLst>
        </p:spPr>
      </p:pic>
      <p:sp>
        <p:nvSpPr>
          <p:cNvPr id="14" name="TextBox 13"/>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5"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calcmode="lin" valueType="num">
                                      <p:cBhvr>
                                        <p:cTn id="7" dur="500" fill="hold"/>
                                        <p:tgtEl>
                                          <p:spTgt spid="10137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137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01378">
                                            <p:txEl>
                                              <p:pRg st="1" end="1"/>
                                            </p:txEl>
                                          </p:spTgt>
                                        </p:tgtEl>
                                        <p:attrNameLst>
                                          <p:attrName>style.visibility</p:attrName>
                                        </p:attrNameLst>
                                      </p:cBhvr>
                                      <p:to>
                                        <p:strVal val="visible"/>
                                      </p:to>
                                    </p:set>
                                    <p:anim calcmode="lin" valueType="num">
                                      <p:cBhvr>
                                        <p:cTn id="13" dur="500" fill="hold"/>
                                        <p:tgtEl>
                                          <p:spTgt spid="101378">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01378">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101378">
                                            <p:txEl>
                                              <p:pRg st="2" end="2"/>
                                            </p:txEl>
                                          </p:spTgt>
                                        </p:tgtEl>
                                        <p:attrNameLst>
                                          <p:attrName>style.visibility</p:attrName>
                                        </p:attrNameLst>
                                      </p:cBhvr>
                                      <p:to>
                                        <p:strVal val="visible"/>
                                      </p:to>
                                    </p:set>
                                    <p:anim calcmode="lin" valueType="num">
                                      <p:cBhvr>
                                        <p:cTn id="18" dur="500" fill="hold"/>
                                        <p:tgtEl>
                                          <p:spTgt spid="10137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101378">
                                            <p:txEl>
                                              <p:pRg st="2" end="2"/>
                                            </p:txEl>
                                          </p:spTgt>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23" presetClass="entr" presetSubtype="16" fill="hold" nodeType="afterEffect">
                                  <p:stCondLst>
                                    <p:cond delay="0"/>
                                  </p:stCondLst>
                                  <p:childTnLst>
                                    <p:set>
                                      <p:cBhvr>
                                        <p:cTn id="22" dur="1" fill="hold">
                                          <p:stCondLst>
                                            <p:cond delay="0"/>
                                          </p:stCondLst>
                                        </p:cTn>
                                        <p:tgtEl>
                                          <p:spTgt spid="101378">
                                            <p:txEl>
                                              <p:pRg st="3" end="3"/>
                                            </p:txEl>
                                          </p:spTgt>
                                        </p:tgtEl>
                                        <p:attrNameLst>
                                          <p:attrName>style.visibility</p:attrName>
                                        </p:attrNameLst>
                                      </p:cBhvr>
                                      <p:to>
                                        <p:strVal val="visible"/>
                                      </p:to>
                                    </p:set>
                                    <p:anim calcmode="lin" valueType="num">
                                      <p:cBhvr>
                                        <p:cTn id="23" dur="500" fill="hold"/>
                                        <p:tgtEl>
                                          <p:spTgt spid="101378">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01378">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20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101390"/>
                                        </p:tgtEl>
                                        <p:attrNameLst>
                                          <p:attrName>style.visibility</p:attrName>
                                        </p:attrNameLst>
                                      </p:cBhvr>
                                      <p:to>
                                        <p:strVal val="visible"/>
                                      </p:to>
                                    </p:set>
                                    <p:anim calcmode="lin" valueType="num">
                                      <p:cBhvr>
                                        <p:cTn id="33" dur="500" fill="hold"/>
                                        <p:tgtEl>
                                          <p:spTgt spid="101390"/>
                                        </p:tgtEl>
                                        <p:attrNameLst>
                                          <p:attrName>ppt_w</p:attrName>
                                        </p:attrNameLst>
                                      </p:cBhvr>
                                      <p:tavLst>
                                        <p:tav tm="0">
                                          <p:val>
                                            <p:fltVal val="0"/>
                                          </p:val>
                                        </p:tav>
                                        <p:tav tm="100000">
                                          <p:val>
                                            <p:strVal val="#ppt_w"/>
                                          </p:val>
                                        </p:tav>
                                      </p:tavLst>
                                    </p:anim>
                                    <p:anim calcmode="lin" valueType="num">
                                      <p:cBhvr>
                                        <p:cTn id="34" dur="500" fill="hold"/>
                                        <p:tgtEl>
                                          <p:spTgt spid="101390"/>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101391"/>
                                        </p:tgtEl>
                                        <p:attrNameLst>
                                          <p:attrName>style.visibility</p:attrName>
                                        </p:attrNameLst>
                                      </p:cBhvr>
                                      <p:to>
                                        <p:strVal val="visible"/>
                                      </p:to>
                                    </p:set>
                                    <p:anim calcmode="lin" valueType="num">
                                      <p:cBhvr>
                                        <p:cTn id="37" dur="500" fill="hold"/>
                                        <p:tgtEl>
                                          <p:spTgt spid="101391"/>
                                        </p:tgtEl>
                                        <p:attrNameLst>
                                          <p:attrName>ppt_w</p:attrName>
                                        </p:attrNameLst>
                                      </p:cBhvr>
                                      <p:tavLst>
                                        <p:tav tm="0">
                                          <p:val>
                                            <p:fltVal val="0"/>
                                          </p:val>
                                        </p:tav>
                                        <p:tav tm="100000">
                                          <p:val>
                                            <p:strVal val="#ppt_w"/>
                                          </p:val>
                                        </p:tav>
                                      </p:tavLst>
                                    </p:anim>
                                    <p:anim calcmode="lin" valueType="num">
                                      <p:cBhvr>
                                        <p:cTn id="38" dur="500" fill="hold"/>
                                        <p:tgtEl>
                                          <p:spTgt spid="101391"/>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01392">
                                            <p:txEl>
                                              <p:pRg st="0" end="0"/>
                                            </p:txEl>
                                          </p:spTgt>
                                        </p:tgtEl>
                                        <p:attrNameLst>
                                          <p:attrName>style.visibility</p:attrName>
                                        </p:attrNameLst>
                                      </p:cBhvr>
                                      <p:to>
                                        <p:strVal val="visible"/>
                                      </p:to>
                                    </p:set>
                                    <p:animEffect transition="in" filter="dissolve">
                                      <p:cBhvr>
                                        <p:cTn id="43" dur="500"/>
                                        <p:tgtEl>
                                          <p:spTgt spid="1013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90" grpId="0" animBg="1"/>
      <p:bldP spid="1013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Rectangle 5"/>
          <p:cNvSpPr>
            <a:spLocks noGrp="1" noChangeArrowheads="1"/>
          </p:cNvSpPr>
          <p:nvPr>
            <p:ph type="body" idx="1"/>
          </p:nvPr>
        </p:nvSpPr>
        <p:spPr>
          <a:xfrm>
            <a:off x="304800" y="1600200"/>
            <a:ext cx="8534400" cy="4876800"/>
          </a:xfrm>
        </p:spPr>
        <p:txBody>
          <a:bodyPr/>
          <a:lstStyle/>
          <a:p>
            <a:r>
              <a:rPr lang="en-US" sz="3400" b="1" dirty="0"/>
              <a:t>Commanded upon the servants of God</a:t>
            </a:r>
          </a:p>
          <a:p>
            <a:pPr lvl="1"/>
            <a:r>
              <a:rPr lang="en-US" sz="3200" dirty="0">
                <a:solidFill>
                  <a:srgbClr val="C00000"/>
                </a:solidFill>
                <a:latin typeface="Segoe UI Semibold" panose="020B0702040204020203" pitchFamily="34" charset="0"/>
                <a:cs typeface="Segoe UI Semibold" panose="020B0702040204020203" pitchFamily="34" charset="0"/>
              </a:rPr>
              <a:t>2 Timothy 2:24</a:t>
            </a:r>
          </a:p>
          <a:p>
            <a:r>
              <a:rPr lang="en-US" sz="3400" b="1" dirty="0"/>
              <a:t>Commanded upon the brethren</a:t>
            </a:r>
          </a:p>
          <a:p>
            <a:pPr lvl="1"/>
            <a:r>
              <a:rPr lang="en-US" sz="3200" dirty="0">
                <a:solidFill>
                  <a:srgbClr val="C00000"/>
                </a:solidFill>
                <a:latin typeface="Segoe UI Semibold" panose="020B0702040204020203" pitchFamily="34" charset="0"/>
                <a:cs typeface="Segoe UI Semibold" panose="020B0702040204020203" pitchFamily="34" charset="0"/>
              </a:rPr>
              <a:t>James 5:7</a:t>
            </a:r>
          </a:p>
        </p:txBody>
      </p:sp>
      <p:sp>
        <p:nvSpPr>
          <p:cNvPr id="88071" name="Text Box 7"/>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88085" name="Rectangle 21"/>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88086" name="Rectangle 22"/>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88087" name="Rectangle 23"/>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88088"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88089" name="AutoShape 25"/>
          <p:cNvSpPr>
            <a:spLocks noChangeArrowheads="1"/>
          </p:cNvSpPr>
          <p:nvPr/>
        </p:nvSpPr>
        <p:spPr bwMode="auto">
          <a:xfrm>
            <a:off x="457200" y="4038600"/>
            <a:ext cx="8229600" cy="2133600"/>
          </a:xfrm>
          <a:prstGeom prst="ribbon">
            <a:avLst>
              <a:gd name="adj1" fmla="val 12500"/>
              <a:gd name="adj2" fmla="val 50000"/>
            </a:avLst>
          </a:prstGeom>
          <a:solidFill>
            <a:srgbClr val="FFFF00"/>
          </a:solidFill>
          <a:ln w="12700" cap="sq">
            <a:solidFill>
              <a:schemeClr val="tx1"/>
            </a:solidFill>
            <a:round/>
            <a:headEnd type="none" w="sm" len="sm"/>
            <a:tailEnd type="none" w="sm" len="sm"/>
          </a:ln>
          <a:effectLst/>
        </p:spPr>
        <p:txBody>
          <a:bodyPr wrap="none" anchor="ctr"/>
          <a:lstStyle/>
          <a:p>
            <a:endParaRPr lang="en-US"/>
          </a:p>
        </p:txBody>
      </p:sp>
      <p:sp>
        <p:nvSpPr>
          <p:cNvPr id="88090" name="Text Box 26"/>
          <p:cNvSpPr txBox="1">
            <a:spLocks noChangeArrowheads="1"/>
          </p:cNvSpPr>
          <p:nvPr/>
        </p:nvSpPr>
        <p:spPr bwMode="auto">
          <a:xfrm>
            <a:off x="2667000" y="4343400"/>
            <a:ext cx="3810000" cy="173990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en-US" sz="3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“True patience is waiting without worrying.”</a:t>
            </a:r>
            <a:r>
              <a:rPr lang="en-US"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a:t>
            </a:r>
          </a:p>
        </p:txBody>
      </p:sp>
      <p:sp>
        <p:nvSpPr>
          <p:cNvPr id="15" name="Rectangle 19"/>
          <p:cNvSpPr>
            <a:spLocks noGrp="1" noChangeArrowheads="1"/>
          </p:cNvSpPr>
          <p:nvPr>
            <p:ph type="title"/>
          </p:nvPr>
        </p:nvSpPr>
        <p:spPr>
          <a:xfrm>
            <a:off x="381000" y="381000"/>
            <a:ext cx="8382000" cy="1143000"/>
          </a:xfrm>
          <a:solidFill>
            <a:srgbClr val="006F96"/>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Patience Commanded</a:t>
            </a:r>
          </a:p>
        </p:txBody>
      </p:sp>
      <p:sp>
        <p:nvSpPr>
          <p:cNvPr id="2" name="TextBox 1"/>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88069">
                                            <p:txEl>
                                              <p:pRg st="0" end="0"/>
                                            </p:txEl>
                                          </p:spTgt>
                                        </p:tgtEl>
                                        <p:attrNameLst>
                                          <p:attrName>style.visibility</p:attrName>
                                        </p:attrNameLst>
                                      </p:cBhvr>
                                      <p:to>
                                        <p:strVal val="visible"/>
                                      </p:to>
                                    </p:set>
                                    <p:anim calcmode="lin" valueType="num">
                                      <p:cBhvr>
                                        <p:cTn id="7" dur="500" fill="hold"/>
                                        <p:tgtEl>
                                          <p:spTgt spid="8806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8069">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88069">
                                            <p:txEl>
                                              <p:pRg st="1" end="1"/>
                                            </p:txEl>
                                          </p:spTgt>
                                        </p:tgtEl>
                                        <p:attrNameLst>
                                          <p:attrName>style.visibility</p:attrName>
                                        </p:attrNameLst>
                                      </p:cBhvr>
                                      <p:to>
                                        <p:strVal val="visible"/>
                                      </p:to>
                                    </p:set>
                                    <p:anim calcmode="lin" valueType="num">
                                      <p:cBhvr>
                                        <p:cTn id="12" dur="500" fill="hold"/>
                                        <p:tgtEl>
                                          <p:spTgt spid="88069">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8806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88069">
                                            <p:txEl>
                                              <p:pRg st="2" end="2"/>
                                            </p:txEl>
                                          </p:spTgt>
                                        </p:tgtEl>
                                        <p:attrNameLst>
                                          <p:attrName>style.visibility</p:attrName>
                                        </p:attrNameLst>
                                      </p:cBhvr>
                                      <p:to>
                                        <p:strVal val="visible"/>
                                      </p:to>
                                    </p:set>
                                    <p:anim calcmode="lin" valueType="num">
                                      <p:cBhvr>
                                        <p:cTn id="18" dur="500" fill="hold"/>
                                        <p:tgtEl>
                                          <p:spTgt spid="88069">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88069">
                                            <p:txEl>
                                              <p:pRg st="2" end="2"/>
                                            </p:txEl>
                                          </p:spTgt>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23" presetClass="entr" presetSubtype="16" fill="hold" nodeType="afterEffect">
                                  <p:stCondLst>
                                    <p:cond delay="0"/>
                                  </p:stCondLst>
                                  <p:childTnLst>
                                    <p:set>
                                      <p:cBhvr>
                                        <p:cTn id="22" dur="1" fill="hold">
                                          <p:stCondLst>
                                            <p:cond delay="0"/>
                                          </p:stCondLst>
                                        </p:cTn>
                                        <p:tgtEl>
                                          <p:spTgt spid="88069">
                                            <p:txEl>
                                              <p:pRg st="3" end="3"/>
                                            </p:txEl>
                                          </p:spTgt>
                                        </p:tgtEl>
                                        <p:attrNameLst>
                                          <p:attrName>style.visibility</p:attrName>
                                        </p:attrNameLst>
                                      </p:cBhvr>
                                      <p:to>
                                        <p:strVal val="visible"/>
                                      </p:to>
                                    </p:set>
                                    <p:anim calcmode="lin" valueType="num">
                                      <p:cBhvr>
                                        <p:cTn id="23" dur="500" fill="hold"/>
                                        <p:tgtEl>
                                          <p:spTgt spid="88069">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8806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8089"/>
                                        </p:tgtEl>
                                        <p:attrNameLst>
                                          <p:attrName>style.visibility</p:attrName>
                                        </p:attrNameLst>
                                      </p:cBhvr>
                                      <p:to>
                                        <p:strVal val="visible"/>
                                      </p:to>
                                    </p:set>
                                    <p:animEffect transition="in" filter="fade">
                                      <p:cBhvr>
                                        <p:cTn id="29" dur="2000"/>
                                        <p:tgtEl>
                                          <p:spTgt spid="8808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8090"/>
                                        </p:tgtEl>
                                        <p:attrNameLst>
                                          <p:attrName>style.visibility</p:attrName>
                                        </p:attrNameLst>
                                      </p:cBhvr>
                                      <p:to>
                                        <p:strVal val="visible"/>
                                      </p:to>
                                    </p:set>
                                    <p:animEffect transition="in" filter="fade">
                                      <p:cBhvr>
                                        <p:cTn id="32" dur="2000"/>
                                        <p:tgtEl>
                                          <p:spTgt spid="88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89" grpId="0" animBg="1"/>
      <p:bldP spid="8809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body" idx="1"/>
          </p:nvPr>
        </p:nvSpPr>
        <p:spPr>
          <a:xfrm>
            <a:off x="304800" y="1600200"/>
            <a:ext cx="8534400" cy="4876800"/>
          </a:xfrm>
        </p:spPr>
        <p:txBody>
          <a:bodyPr/>
          <a:lstStyle/>
          <a:p>
            <a:pPr>
              <a:lnSpc>
                <a:spcPct val="90000"/>
              </a:lnSpc>
            </a:pPr>
            <a:r>
              <a:rPr lang="en-US" sz="3400" b="1" dirty="0"/>
              <a:t>In Tribulation</a:t>
            </a:r>
          </a:p>
          <a:p>
            <a:pPr lvl="1">
              <a:spcBef>
                <a:spcPts val="0"/>
              </a:spcBef>
            </a:pPr>
            <a:r>
              <a:rPr lang="en-US" sz="3200" dirty="0">
                <a:solidFill>
                  <a:srgbClr val="004A64"/>
                </a:solidFill>
                <a:latin typeface="Segoe UI Semibold" panose="020B0702040204020203" pitchFamily="34" charset="0"/>
                <a:cs typeface="Segoe UI Semibold" panose="020B0702040204020203" pitchFamily="34" charset="0"/>
              </a:rPr>
              <a:t>Glory when we suffer for the Lord patiently</a:t>
            </a:r>
          </a:p>
          <a:p>
            <a:pPr lvl="2">
              <a:spcBef>
                <a:spcPts val="0"/>
              </a:spcBef>
            </a:pPr>
            <a:r>
              <a:rPr lang="en-US" sz="3000" dirty="0">
                <a:solidFill>
                  <a:srgbClr val="C00000"/>
                </a:solidFill>
                <a:latin typeface="Segoe UI Semibold" panose="020B0702040204020203" pitchFamily="34" charset="0"/>
                <a:cs typeface="Segoe UI Semibold" panose="020B0702040204020203" pitchFamily="34" charset="0"/>
              </a:rPr>
              <a:t>1 Peter 2:20</a:t>
            </a:r>
          </a:p>
          <a:p>
            <a:pPr lvl="1">
              <a:spcBef>
                <a:spcPts val="0"/>
              </a:spcBef>
            </a:pPr>
            <a:r>
              <a:rPr lang="en-US" sz="3200" dirty="0">
                <a:solidFill>
                  <a:srgbClr val="004A64"/>
                </a:solidFill>
                <a:latin typeface="Segoe UI Semibold" panose="020B0702040204020203" pitchFamily="34" charset="0"/>
                <a:cs typeface="Segoe UI Semibold" panose="020B0702040204020203" pitchFamily="34" charset="0"/>
              </a:rPr>
              <a:t>Learn to possess a mind</a:t>
            </a:r>
            <a:br>
              <a:rPr lang="en-US" sz="3200" dirty="0">
                <a:solidFill>
                  <a:srgbClr val="004A64"/>
                </a:solidFill>
                <a:latin typeface="Segoe UI Semibold" panose="020B0702040204020203" pitchFamily="34" charset="0"/>
                <a:cs typeface="Segoe UI Semibold" panose="020B0702040204020203" pitchFamily="34" charset="0"/>
              </a:rPr>
            </a:br>
            <a:r>
              <a:rPr lang="en-US" sz="3200" dirty="0">
                <a:solidFill>
                  <a:srgbClr val="004A64"/>
                </a:solidFill>
                <a:latin typeface="Segoe UI Semibold" panose="020B0702040204020203" pitchFamily="34" charset="0"/>
                <a:cs typeface="Segoe UI Semibold" panose="020B0702040204020203" pitchFamily="34" charset="0"/>
              </a:rPr>
              <a:t>thankful to suffer for our</a:t>
            </a:r>
            <a:br>
              <a:rPr lang="en-US" sz="3200" dirty="0">
                <a:solidFill>
                  <a:srgbClr val="004A64"/>
                </a:solidFill>
                <a:latin typeface="Segoe UI Semibold" panose="020B0702040204020203" pitchFamily="34" charset="0"/>
                <a:cs typeface="Segoe UI Semibold" panose="020B0702040204020203" pitchFamily="34" charset="0"/>
              </a:rPr>
            </a:br>
            <a:r>
              <a:rPr lang="en-US" sz="3200" dirty="0">
                <a:solidFill>
                  <a:srgbClr val="004A64"/>
                </a:solidFill>
                <a:latin typeface="Segoe UI Semibold" panose="020B0702040204020203" pitchFamily="34" charset="0"/>
                <a:cs typeface="Segoe UI Semibold" panose="020B0702040204020203" pitchFamily="34" charset="0"/>
              </a:rPr>
              <a:t>Lord Jesus Christ</a:t>
            </a:r>
          </a:p>
          <a:p>
            <a:pPr lvl="2">
              <a:spcBef>
                <a:spcPts val="0"/>
              </a:spcBef>
            </a:pPr>
            <a:r>
              <a:rPr lang="en-US" sz="3000" dirty="0">
                <a:solidFill>
                  <a:srgbClr val="C00000"/>
                </a:solidFill>
                <a:latin typeface="Segoe UI Semibold" panose="020B0702040204020203" pitchFamily="34" charset="0"/>
                <a:cs typeface="Segoe UI Semibold" panose="020B0702040204020203" pitchFamily="34" charset="0"/>
              </a:rPr>
              <a:t>Matthew 5:11-12</a:t>
            </a:r>
          </a:p>
        </p:txBody>
      </p:sp>
      <p:sp>
        <p:nvSpPr>
          <p:cNvPr id="95235"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5238"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5239"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5240"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13" name="Rectangle 19"/>
          <p:cNvSpPr>
            <a:spLocks noGrp="1" noChangeArrowheads="1"/>
          </p:cNvSpPr>
          <p:nvPr>
            <p:ph type="title"/>
          </p:nvPr>
        </p:nvSpPr>
        <p:spPr>
          <a:xfrm>
            <a:off x="381000" y="381000"/>
            <a:ext cx="8382000" cy="1143000"/>
          </a:xfrm>
          <a:solidFill>
            <a:srgbClr val="006F96"/>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pic>
        <p:nvPicPr>
          <p:cNvPr id="14" name="Picture 13" descr="1192973585mcWr3y.jpg"/>
          <p:cNvPicPr>
            <a:picLocks noChangeAspect="1"/>
          </p:cNvPicPr>
          <p:nvPr/>
        </p:nvPicPr>
        <p:blipFill>
          <a:blip r:embed="rId2" cstate="print"/>
          <a:stretch>
            <a:fillRect/>
          </a:stretch>
        </p:blipFill>
        <p:spPr>
          <a:xfrm>
            <a:off x="5791200" y="3733800"/>
            <a:ext cx="3015360" cy="2468484"/>
          </a:xfrm>
          <a:prstGeom prst="rect">
            <a:avLst/>
          </a:prstGeom>
        </p:spPr>
      </p:pic>
      <p:sp>
        <p:nvSpPr>
          <p:cNvPr id="10" name="TextBox 9"/>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1"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anim calcmode="lin" valueType="num">
                                      <p:cBhvr>
                                        <p:cTn id="7" dur="500" fill="hold"/>
                                        <p:tgtEl>
                                          <p:spTgt spid="9523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523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5234">
                                            <p:txEl>
                                              <p:pRg st="1" end="1"/>
                                            </p:txEl>
                                          </p:spTgt>
                                        </p:tgtEl>
                                        <p:attrNameLst>
                                          <p:attrName>style.visibility</p:attrName>
                                        </p:attrNameLst>
                                      </p:cBhvr>
                                      <p:to>
                                        <p:strVal val="visible"/>
                                      </p:to>
                                    </p:set>
                                    <p:anim calcmode="lin" valueType="num">
                                      <p:cBhvr>
                                        <p:cTn id="13" dur="500" fill="hold"/>
                                        <p:tgtEl>
                                          <p:spTgt spid="9523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5234">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95234">
                                            <p:txEl>
                                              <p:pRg st="2" end="2"/>
                                            </p:txEl>
                                          </p:spTgt>
                                        </p:tgtEl>
                                        <p:attrNameLst>
                                          <p:attrName>style.visibility</p:attrName>
                                        </p:attrNameLst>
                                      </p:cBhvr>
                                      <p:to>
                                        <p:strVal val="visible"/>
                                      </p:to>
                                    </p:set>
                                    <p:anim calcmode="lin" valueType="num">
                                      <p:cBhvr>
                                        <p:cTn id="18" dur="500" fill="hold"/>
                                        <p:tgtEl>
                                          <p:spTgt spid="9523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523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95234">
                                            <p:txEl>
                                              <p:pRg st="3" end="3"/>
                                            </p:txEl>
                                          </p:spTgt>
                                        </p:tgtEl>
                                        <p:attrNameLst>
                                          <p:attrName>style.visibility</p:attrName>
                                        </p:attrNameLst>
                                      </p:cBhvr>
                                      <p:to>
                                        <p:strVal val="visible"/>
                                      </p:to>
                                    </p:set>
                                    <p:anim calcmode="lin" valueType="num">
                                      <p:cBhvr>
                                        <p:cTn id="24" dur="500" fill="hold"/>
                                        <p:tgtEl>
                                          <p:spTgt spid="95234">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95234">
                                            <p:txEl>
                                              <p:pRg st="3" end="3"/>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95234">
                                            <p:txEl>
                                              <p:pRg st="4" end="4"/>
                                            </p:txEl>
                                          </p:spTgt>
                                        </p:tgtEl>
                                        <p:attrNameLst>
                                          <p:attrName>style.visibility</p:attrName>
                                        </p:attrNameLst>
                                      </p:cBhvr>
                                      <p:to>
                                        <p:strVal val="visible"/>
                                      </p:to>
                                    </p:set>
                                    <p:anim calcmode="lin" valueType="num">
                                      <p:cBhvr>
                                        <p:cTn id="29" dur="500" fill="hold"/>
                                        <p:tgtEl>
                                          <p:spTgt spid="95234">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95234">
                                            <p:txEl>
                                              <p:pRg st="4" end="4"/>
                                            </p:txEl>
                                          </p:spTgt>
                                        </p:tgtEl>
                                        <p:attrNameLst>
                                          <p:attrName>ppt_h</p:attrName>
                                        </p:attrNameLst>
                                      </p:cBhvr>
                                      <p:tavLst>
                                        <p:tav tm="0">
                                          <p:val>
                                            <p:fltVal val="0"/>
                                          </p:val>
                                        </p:tav>
                                        <p:tav tm="100000">
                                          <p:val>
                                            <p:strVal val="#ppt_h"/>
                                          </p:val>
                                        </p:tav>
                                      </p:tavLst>
                                    </p:anim>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body" idx="1"/>
          </p:nvPr>
        </p:nvSpPr>
        <p:spPr>
          <a:xfrm>
            <a:off x="304800" y="1600200"/>
            <a:ext cx="8534400" cy="4876800"/>
          </a:xfrm>
        </p:spPr>
        <p:txBody>
          <a:bodyPr/>
          <a:lstStyle/>
          <a:p>
            <a:pPr>
              <a:lnSpc>
                <a:spcPct val="90000"/>
              </a:lnSpc>
            </a:pPr>
            <a:r>
              <a:rPr lang="en-US" sz="3400" b="1" dirty="0"/>
              <a:t>In Tribulation</a:t>
            </a:r>
          </a:p>
          <a:p>
            <a:pPr lvl="1">
              <a:lnSpc>
                <a:spcPct val="90000"/>
              </a:lnSpc>
            </a:pPr>
            <a:r>
              <a:rPr lang="en-US" sz="3200" dirty="0">
                <a:solidFill>
                  <a:srgbClr val="004A64"/>
                </a:solidFill>
                <a:latin typeface="Segoe UI Semibold" panose="020B0702040204020203" pitchFamily="34" charset="0"/>
                <a:cs typeface="Segoe UI Semibold" panose="020B0702040204020203" pitchFamily="34" charset="0"/>
              </a:rPr>
              <a:t>Examples of patience in tribulation:</a:t>
            </a:r>
          </a:p>
          <a:p>
            <a:pPr lvl="2">
              <a:lnSpc>
                <a:spcPct val="90000"/>
              </a:lnSpc>
            </a:pPr>
            <a:r>
              <a:rPr lang="en-US" sz="3000" dirty="0">
                <a:latin typeface="Segoe UI Semibold" panose="020B0702040204020203" pitchFamily="34" charset="0"/>
                <a:cs typeface="Segoe UI Semibold" panose="020B0702040204020203" pitchFamily="34" charset="0"/>
              </a:rPr>
              <a:t>Christ</a:t>
            </a:r>
          </a:p>
          <a:p>
            <a:pPr lvl="3">
              <a:lnSpc>
                <a:spcPct val="90000"/>
              </a:lnSpc>
            </a:pPr>
            <a:r>
              <a:rPr lang="en-US" sz="3000" dirty="0">
                <a:solidFill>
                  <a:srgbClr val="C00000"/>
                </a:solidFill>
                <a:latin typeface="Segoe UI Semibold" panose="020B0702040204020203" pitchFamily="34" charset="0"/>
                <a:cs typeface="Segoe UI Semibold" panose="020B0702040204020203" pitchFamily="34" charset="0"/>
              </a:rPr>
              <a:t>1 Peter 2:21-23</a:t>
            </a:r>
          </a:p>
          <a:p>
            <a:pPr lvl="2">
              <a:lnSpc>
                <a:spcPct val="90000"/>
              </a:lnSpc>
            </a:pPr>
            <a:r>
              <a:rPr lang="en-US" sz="3000" dirty="0">
                <a:latin typeface="Segoe UI Semibold" panose="020B0702040204020203" pitchFamily="34" charset="0"/>
                <a:cs typeface="Segoe UI Semibold" panose="020B0702040204020203" pitchFamily="34" charset="0"/>
              </a:rPr>
              <a:t>Thessalonians</a:t>
            </a:r>
          </a:p>
          <a:p>
            <a:pPr lvl="3">
              <a:lnSpc>
                <a:spcPct val="90000"/>
              </a:lnSpc>
            </a:pPr>
            <a:r>
              <a:rPr lang="en-US" sz="3000" dirty="0">
                <a:solidFill>
                  <a:srgbClr val="C00000"/>
                </a:solidFill>
                <a:latin typeface="Segoe UI Semibold" panose="020B0702040204020203" pitchFamily="34" charset="0"/>
                <a:cs typeface="Segoe UI Semibold" panose="020B0702040204020203" pitchFamily="34" charset="0"/>
              </a:rPr>
              <a:t>2 Thessalonians 1:4</a:t>
            </a:r>
          </a:p>
          <a:p>
            <a:pPr lvl="2">
              <a:lnSpc>
                <a:spcPct val="90000"/>
              </a:lnSpc>
            </a:pPr>
            <a:r>
              <a:rPr lang="en-US" sz="3000" dirty="0">
                <a:latin typeface="Segoe UI Semibold" panose="020B0702040204020203" pitchFamily="34" charset="0"/>
                <a:cs typeface="Segoe UI Semibold" panose="020B0702040204020203" pitchFamily="34" charset="0"/>
              </a:rPr>
              <a:t>Prophets cited by James</a:t>
            </a:r>
          </a:p>
          <a:p>
            <a:pPr lvl="3">
              <a:lnSpc>
                <a:spcPct val="90000"/>
              </a:lnSpc>
            </a:pPr>
            <a:r>
              <a:rPr lang="en-US" sz="3000" dirty="0">
                <a:solidFill>
                  <a:srgbClr val="C00000"/>
                </a:solidFill>
                <a:latin typeface="Segoe UI Semibold" panose="020B0702040204020203" pitchFamily="34" charset="0"/>
                <a:cs typeface="Segoe UI Semibold" panose="020B0702040204020203" pitchFamily="34" charset="0"/>
              </a:rPr>
              <a:t>James 5:10-11</a:t>
            </a:r>
          </a:p>
        </p:txBody>
      </p:sp>
      <p:sp>
        <p:nvSpPr>
          <p:cNvPr id="95235"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5238"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5239"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5240"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13" name="Rectangle 19"/>
          <p:cNvSpPr>
            <a:spLocks noGrp="1" noChangeArrowheads="1"/>
          </p:cNvSpPr>
          <p:nvPr>
            <p:ph type="title"/>
          </p:nvPr>
        </p:nvSpPr>
        <p:spPr>
          <a:xfrm>
            <a:off x="381000" y="381000"/>
            <a:ext cx="8382000" cy="1143000"/>
          </a:xfrm>
          <a:solidFill>
            <a:srgbClr val="006F96"/>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pic>
        <p:nvPicPr>
          <p:cNvPr id="9" name="Picture 8" descr="56b67fbdacc0e70b8eddad7f9f640864_.jpg"/>
          <p:cNvPicPr>
            <a:picLocks noChangeAspect="1"/>
          </p:cNvPicPr>
          <p:nvPr/>
        </p:nvPicPr>
        <p:blipFill>
          <a:blip r:embed="rId2" cstate="print"/>
          <a:stretch>
            <a:fillRect/>
          </a:stretch>
        </p:blipFill>
        <p:spPr>
          <a:xfrm>
            <a:off x="5562600" y="2743200"/>
            <a:ext cx="3204652" cy="1981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extBox 9"/>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1"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anim calcmode="lin" valueType="num">
                                      <p:cBhvr>
                                        <p:cTn id="7" dur="500" fill="hold"/>
                                        <p:tgtEl>
                                          <p:spTgt spid="9523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523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95234">
                                            <p:txEl>
                                              <p:pRg st="1" end="1"/>
                                            </p:txEl>
                                          </p:spTgt>
                                        </p:tgtEl>
                                        <p:attrNameLst>
                                          <p:attrName>style.visibility</p:attrName>
                                        </p:attrNameLst>
                                      </p:cBhvr>
                                      <p:to>
                                        <p:strVal val="visible"/>
                                      </p:to>
                                    </p:set>
                                    <p:anim calcmode="lin" valueType="num">
                                      <p:cBhvr>
                                        <p:cTn id="12" dur="500" fill="hold"/>
                                        <p:tgtEl>
                                          <p:spTgt spid="9523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95234">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95234">
                                            <p:txEl>
                                              <p:pRg st="2" end="2"/>
                                            </p:txEl>
                                          </p:spTgt>
                                        </p:tgtEl>
                                        <p:attrNameLst>
                                          <p:attrName>style.visibility</p:attrName>
                                        </p:attrNameLst>
                                      </p:cBhvr>
                                      <p:to>
                                        <p:strVal val="visible"/>
                                      </p:to>
                                    </p:set>
                                    <p:anim calcmode="lin" valueType="num">
                                      <p:cBhvr>
                                        <p:cTn id="17" dur="500" fill="hold"/>
                                        <p:tgtEl>
                                          <p:spTgt spid="9523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95234">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95234">
                                            <p:txEl>
                                              <p:pRg st="3" end="3"/>
                                            </p:txEl>
                                          </p:spTgt>
                                        </p:tgtEl>
                                        <p:attrNameLst>
                                          <p:attrName>style.visibility</p:attrName>
                                        </p:attrNameLst>
                                      </p:cBhvr>
                                      <p:to>
                                        <p:strVal val="visible"/>
                                      </p:to>
                                    </p:set>
                                    <p:anim calcmode="lin" valueType="num">
                                      <p:cBhvr>
                                        <p:cTn id="22" dur="500" fill="hold"/>
                                        <p:tgtEl>
                                          <p:spTgt spid="95234">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95234">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95234">
                                            <p:txEl>
                                              <p:pRg st="4" end="4"/>
                                            </p:txEl>
                                          </p:spTgt>
                                        </p:tgtEl>
                                        <p:attrNameLst>
                                          <p:attrName>style.visibility</p:attrName>
                                        </p:attrNameLst>
                                      </p:cBhvr>
                                      <p:to>
                                        <p:strVal val="visible"/>
                                      </p:to>
                                    </p:set>
                                    <p:anim calcmode="lin" valueType="num">
                                      <p:cBhvr>
                                        <p:cTn id="32" dur="500" fill="hold"/>
                                        <p:tgtEl>
                                          <p:spTgt spid="95234">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95234">
                                            <p:txEl>
                                              <p:pRg st="4" end="4"/>
                                            </p:txEl>
                                          </p:spTgt>
                                        </p:tgtEl>
                                        <p:attrNameLst>
                                          <p:attrName>ppt_h</p:attrName>
                                        </p:attrNameLst>
                                      </p:cBhvr>
                                      <p:tavLst>
                                        <p:tav tm="0">
                                          <p:val>
                                            <p:fltVal val="0"/>
                                          </p:val>
                                        </p:tav>
                                        <p:tav tm="100000">
                                          <p:val>
                                            <p:strVal val="#ppt_h"/>
                                          </p:val>
                                        </p:tav>
                                      </p:tavLst>
                                    </p:anim>
                                  </p:childTnLst>
                                </p:cTn>
                              </p:par>
                            </p:childTnLst>
                          </p:cTn>
                        </p:par>
                        <p:par>
                          <p:cTn id="34" fill="hold">
                            <p:stCondLst>
                              <p:cond delay="500"/>
                            </p:stCondLst>
                            <p:childTnLst>
                              <p:par>
                                <p:cTn id="35" presetID="23" presetClass="entr" presetSubtype="16" fill="hold" nodeType="afterEffect">
                                  <p:stCondLst>
                                    <p:cond delay="0"/>
                                  </p:stCondLst>
                                  <p:childTnLst>
                                    <p:set>
                                      <p:cBhvr>
                                        <p:cTn id="36" dur="1" fill="hold">
                                          <p:stCondLst>
                                            <p:cond delay="0"/>
                                          </p:stCondLst>
                                        </p:cTn>
                                        <p:tgtEl>
                                          <p:spTgt spid="95234">
                                            <p:txEl>
                                              <p:pRg st="5" end="5"/>
                                            </p:txEl>
                                          </p:spTgt>
                                        </p:tgtEl>
                                        <p:attrNameLst>
                                          <p:attrName>style.visibility</p:attrName>
                                        </p:attrNameLst>
                                      </p:cBhvr>
                                      <p:to>
                                        <p:strVal val="visible"/>
                                      </p:to>
                                    </p:set>
                                    <p:anim calcmode="lin" valueType="num">
                                      <p:cBhvr>
                                        <p:cTn id="37" dur="500" fill="hold"/>
                                        <p:tgtEl>
                                          <p:spTgt spid="9523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9523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95234">
                                            <p:txEl>
                                              <p:pRg st="6" end="6"/>
                                            </p:txEl>
                                          </p:spTgt>
                                        </p:tgtEl>
                                        <p:attrNameLst>
                                          <p:attrName>style.visibility</p:attrName>
                                        </p:attrNameLst>
                                      </p:cBhvr>
                                      <p:to>
                                        <p:strVal val="visible"/>
                                      </p:to>
                                    </p:set>
                                    <p:anim calcmode="lin" valueType="num">
                                      <p:cBhvr>
                                        <p:cTn id="43" dur="500" fill="hold"/>
                                        <p:tgtEl>
                                          <p:spTgt spid="95234">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95234">
                                            <p:txEl>
                                              <p:pRg st="6" end="6"/>
                                            </p:txEl>
                                          </p:spTgt>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23" presetClass="entr" presetSubtype="16" fill="hold" nodeType="afterEffect">
                                  <p:stCondLst>
                                    <p:cond delay="0"/>
                                  </p:stCondLst>
                                  <p:childTnLst>
                                    <p:set>
                                      <p:cBhvr>
                                        <p:cTn id="47" dur="1" fill="hold">
                                          <p:stCondLst>
                                            <p:cond delay="0"/>
                                          </p:stCondLst>
                                        </p:cTn>
                                        <p:tgtEl>
                                          <p:spTgt spid="95234">
                                            <p:txEl>
                                              <p:pRg st="7" end="7"/>
                                            </p:txEl>
                                          </p:spTgt>
                                        </p:tgtEl>
                                        <p:attrNameLst>
                                          <p:attrName>style.visibility</p:attrName>
                                        </p:attrNameLst>
                                      </p:cBhvr>
                                      <p:to>
                                        <p:strVal val="visible"/>
                                      </p:to>
                                    </p:set>
                                    <p:anim calcmode="lin" valueType="num">
                                      <p:cBhvr>
                                        <p:cTn id="48" dur="500" fill="hold"/>
                                        <p:tgtEl>
                                          <p:spTgt spid="95234">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95234">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1"/>
          </p:nvPr>
        </p:nvSpPr>
        <p:spPr>
          <a:xfrm>
            <a:off x="304800" y="1600200"/>
            <a:ext cx="8534400" cy="4876800"/>
          </a:xfrm>
        </p:spPr>
        <p:txBody>
          <a:bodyPr/>
          <a:lstStyle/>
          <a:p>
            <a:r>
              <a:rPr lang="en-US" sz="3400" b="1" dirty="0"/>
              <a:t>In Well Doing</a:t>
            </a:r>
          </a:p>
          <a:p>
            <a:pPr lvl="1"/>
            <a:r>
              <a:rPr lang="en-US" sz="3200" dirty="0">
                <a:solidFill>
                  <a:srgbClr val="004A64"/>
                </a:solidFill>
                <a:latin typeface="Segoe UI Semibold" panose="020B0702040204020203" pitchFamily="34" charset="0"/>
                <a:cs typeface="Segoe UI Semibold" panose="020B0702040204020203" pitchFamily="34" charset="0"/>
              </a:rPr>
              <a:t>Commit our souls to God in well doing</a:t>
            </a:r>
          </a:p>
          <a:p>
            <a:pPr lvl="2"/>
            <a:r>
              <a:rPr lang="en-US" sz="3000" dirty="0">
                <a:solidFill>
                  <a:srgbClr val="C00000"/>
                </a:solidFill>
                <a:latin typeface="Segoe UI Semibold" panose="020B0702040204020203" pitchFamily="34" charset="0"/>
                <a:cs typeface="Segoe UI Semibold" panose="020B0702040204020203" pitchFamily="34" charset="0"/>
              </a:rPr>
              <a:t>1 Peter 4:19</a:t>
            </a:r>
          </a:p>
          <a:p>
            <a:pPr lvl="1"/>
            <a:r>
              <a:rPr lang="en-US" sz="3200" dirty="0">
                <a:solidFill>
                  <a:srgbClr val="004A64"/>
                </a:solidFill>
                <a:latin typeface="Segoe UI Semibold" panose="020B0702040204020203" pitchFamily="34" charset="0"/>
                <a:cs typeface="Segoe UI Semibold" panose="020B0702040204020203" pitchFamily="34" charset="0"/>
              </a:rPr>
              <a:t>Must not grow weary in doing good</a:t>
            </a:r>
          </a:p>
          <a:p>
            <a:pPr lvl="2"/>
            <a:r>
              <a:rPr lang="en-US" sz="3000" dirty="0">
                <a:solidFill>
                  <a:srgbClr val="C00000"/>
                </a:solidFill>
                <a:latin typeface="Segoe UI Semibold" panose="020B0702040204020203" pitchFamily="34" charset="0"/>
                <a:cs typeface="Segoe UI Semibold" panose="020B0702040204020203" pitchFamily="34" charset="0"/>
              </a:rPr>
              <a:t>2 Thessalonians 3:13</a:t>
            </a:r>
          </a:p>
          <a:p>
            <a:pPr lvl="2"/>
            <a:r>
              <a:rPr lang="en-US" sz="3000" dirty="0">
                <a:solidFill>
                  <a:srgbClr val="C00000"/>
                </a:solidFill>
                <a:latin typeface="Segoe UI Semibold" panose="020B0702040204020203" pitchFamily="34" charset="0"/>
                <a:cs typeface="Segoe UI Semibold" panose="020B0702040204020203" pitchFamily="34" charset="0"/>
              </a:rPr>
              <a:t>Galatians 6:9</a:t>
            </a:r>
          </a:p>
        </p:txBody>
      </p:sp>
      <p:sp>
        <p:nvSpPr>
          <p:cNvPr id="96259"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6262"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6263"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6264"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96267" name="Text Box 11"/>
          <p:cNvSpPr txBox="1">
            <a:spLocks noChangeArrowheads="1"/>
          </p:cNvSpPr>
          <p:nvPr/>
        </p:nvSpPr>
        <p:spPr bwMode="auto">
          <a:xfrm>
            <a:off x="304800" y="5029200"/>
            <a:ext cx="8534400" cy="1200329"/>
          </a:xfrm>
          <a:prstGeom prst="rect">
            <a:avLst/>
          </a:prstGeom>
          <a:solidFill>
            <a:schemeClr val="accent1">
              <a:lumMod val="50000"/>
            </a:schemeClr>
          </a:solidFill>
          <a:ln w="9525">
            <a:noFill/>
            <a:miter lim="800000"/>
            <a:headEnd/>
            <a:tailEnd/>
          </a:ln>
          <a:effectLst/>
        </p:spPr>
        <p:txBody>
          <a:bodyPr wrap="square">
            <a:spAutoFit/>
          </a:bodyPr>
          <a:lstStyle/>
          <a:p>
            <a:pPr algn="ctr"/>
            <a:r>
              <a:rPr lang="en-US" sz="2400" dirty="0">
                <a:solidFill>
                  <a:schemeClr val="bg1"/>
                </a:solidFill>
                <a:effectLst>
                  <a:outerShdw blurRad="38100" dist="38100" dir="2700000" algn="tl">
                    <a:srgbClr val="000000">
                      <a:alpha val="43137"/>
                    </a:srgbClr>
                  </a:outerShdw>
                </a:effectLst>
                <a:latin typeface="Segoe UI" panose="020B0502040204020203" pitchFamily="34" charset="0"/>
              </a:rPr>
              <a:t>“Therefore, my beloved brethren, be steadfast, immovable, always abounding in the work of the Lord, knowing that your labor is not in vain in the Lord.” </a:t>
            </a:r>
            <a:r>
              <a:rPr lang="en-US" sz="2200" b="1" dirty="0">
                <a:solidFill>
                  <a:srgbClr val="FFFF00"/>
                </a:solidFill>
                <a:effectLst>
                  <a:outerShdw blurRad="38100" dist="38100" dir="2700000" algn="tl">
                    <a:srgbClr val="000000">
                      <a:alpha val="43137"/>
                    </a:srgbClr>
                  </a:outerShdw>
                </a:effectLst>
                <a:latin typeface="Segoe UI" panose="020B0502040204020203" pitchFamily="34" charset="0"/>
              </a:rPr>
              <a:t>1 Corinthians 15:58</a:t>
            </a:r>
          </a:p>
        </p:txBody>
      </p:sp>
      <p:sp>
        <p:nvSpPr>
          <p:cNvPr id="16"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sp>
        <p:nvSpPr>
          <p:cNvPr id="10" name="TextBox 9"/>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1"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 calcmode="lin" valueType="num">
                                      <p:cBhvr>
                                        <p:cTn id="7" dur="500" fill="hold"/>
                                        <p:tgtEl>
                                          <p:spTgt spid="9625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625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6258">
                                            <p:txEl>
                                              <p:pRg st="1" end="1"/>
                                            </p:txEl>
                                          </p:spTgt>
                                        </p:tgtEl>
                                        <p:attrNameLst>
                                          <p:attrName>style.visibility</p:attrName>
                                        </p:attrNameLst>
                                      </p:cBhvr>
                                      <p:to>
                                        <p:strVal val="visible"/>
                                      </p:to>
                                    </p:set>
                                    <p:anim calcmode="lin" valueType="num">
                                      <p:cBhvr>
                                        <p:cTn id="13" dur="500" fill="hold"/>
                                        <p:tgtEl>
                                          <p:spTgt spid="96258">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6258">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96258">
                                            <p:txEl>
                                              <p:pRg st="2" end="2"/>
                                            </p:txEl>
                                          </p:spTgt>
                                        </p:tgtEl>
                                        <p:attrNameLst>
                                          <p:attrName>style.visibility</p:attrName>
                                        </p:attrNameLst>
                                      </p:cBhvr>
                                      <p:to>
                                        <p:strVal val="visible"/>
                                      </p:to>
                                    </p:set>
                                    <p:anim calcmode="lin" valueType="num">
                                      <p:cBhvr>
                                        <p:cTn id="18" dur="500" fill="hold"/>
                                        <p:tgtEl>
                                          <p:spTgt spid="9625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6258">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96258">
                                            <p:txEl>
                                              <p:pRg st="3" end="3"/>
                                            </p:txEl>
                                          </p:spTgt>
                                        </p:tgtEl>
                                        <p:attrNameLst>
                                          <p:attrName>style.visibility</p:attrName>
                                        </p:attrNameLst>
                                      </p:cBhvr>
                                      <p:to>
                                        <p:strVal val="visible"/>
                                      </p:to>
                                    </p:set>
                                    <p:anim calcmode="lin" valueType="num">
                                      <p:cBhvr>
                                        <p:cTn id="24" dur="500" fill="hold"/>
                                        <p:tgtEl>
                                          <p:spTgt spid="96258">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96258">
                                            <p:txEl>
                                              <p:pRg st="3" end="3"/>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96258">
                                            <p:txEl>
                                              <p:pRg st="4" end="4"/>
                                            </p:txEl>
                                          </p:spTgt>
                                        </p:tgtEl>
                                        <p:attrNameLst>
                                          <p:attrName>style.visibility</p:attrName>
                                        </p:attrNameLst>
                                      </p:cBhvr>
                                      <p:to>
                                        <p:strVal val="visible"/>
                                      </p:to>
                                    </p:set>
                                    <p:anim calcmode="lin" valueType="num">
                                      <p:cBhvr>
                                        <p:cTn id="29" dur="500" fill="hold"/>
                                        <p:tgtEl>
                                          <p:spTgt spid="96258">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96258">
                                            <p:txEl>
                                              <p:pRg st="4" end="4"/>
                                            </p:txEl>
                                          </p:spTgt>
                                        </p:tgtEl>
                                        <p:attrNameLst>
                                          <p:attrName>ppt_h</p:attrName>
                                        </p:attrNameLst>
                                      </p:cBhvr>
                                      <p:tavLst>
                                        <p:tav tm="0">
                                          <p:val>
                                            <p:fltVal val="0"/>
                                          </p:val>
                                        </p:tav>
                                        <p:tav tm="100000">
                                          <p:val>
                                            <p:strVal val="#ppt_h"/>
                                          </p:val>
                                        </p:tav>
                                      </p:tavLst>
                                    </p:anim>
                                  </p:childTnLst>
                                </p:cTn>
                              </p:par>
                            </p:childTnLst>
                          </p:cTn>
                        </p:par>
                        <p:par>
                          <p:cTn id="31" fill="hold">
                            <p:stCondLst>
                              <p:cond delay="1000"/>
                            </p:stCondLst>
                            <p:childTnLst>
                              <p:par>
                                <p:cTn id="32" presetID="23" presetClass="entr" presetSubtype="16" fill="hold" nodeType="afterEffect">
                                  <p:stCondLst>
                                    <p:cond delay="0"/>
                                  </p:stCondLst>
                                  <p:childTnLst>
                                    <p:set>
                                      <p:cBhvr>
                                        <p:cTn id="33" dur="1" fill="hold">
                                          <p:stCondLst>
                                            <p:cond delay="0"/>
                                          </p:stCondLst>
                                        </p:cTn>
                                        <p:tgtEl>
                                          <p:spTgt spid="96258">
                                            <p:txEl>
                                              <p:pRg st="5" end="5"/>
                                            </p:txEl>
                                          </p:spTgt>
                                        </p:tgtEl>
                                        <p:attrNameLst>
                                          <p:attrName>style.visibility</p:attrName>
                                        </p:attrNameLst>
                                      </p:cBhvr>
                                      <p:to>
                                        <p:strVal val="visible"/>
                                      </p:to>
                                    </p:set>
                                    <p:anim calcmode="lin" valueType="num">
                                      <p:cBhvr>
                                        <p:cTn id="34" dur="500" fill="hold"/>
                                        <p:tgtEl>
                                          <p:spTgt spid="96258">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96258">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96267"/>
                                        </p:tgtEl>
                                        <p:attrNameLst>
                                          <p:attrName>style.visibility</p:attrName>
                                        </p:attrNameLst>
                                      </p:cBhvr>
                                      <p:to>
                                        <p:strVal val="visible"/>
                                      </p:to>
                                    </p:set>
                                    <p:animEffect transition="in" filter="blinds(horizontal)">
                                      <p:cBhvr>
                                        <p:cTn id="40" dur="500"/>
                                        <p:tgtEl>
                                          <p:spTgt spid="9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xfrm>
            <a:off x="304800" y="1524000"/>
            <a:ext cx="8534400" cy="4876800"/>
          </a:xfrm>
        </p:spPr>
        <p:txBody>
          <a:bodyPr/>
          <a:lstStyle/>
          <a:p>
            <a:r>
              <a:rPr lang="en-US" sz="3400" b="1" dirty="0"/>
              <a:t>In Dealing with the Unruly</a:t>
            </a:r>
          </a:p>
          <a:p>
            <a:pPr lvl="1"/>
            <a:r>
              <a:rPr lang="en-US" sz="3200" dirty="0">
                <a:solidFill>
                  <a:srgbClr val="004A64"/>
                </a:solidFill>
                <a:latin typeface="Segoe UI Semibold" panose="020B0702040204020203" pitchFamily="34" charset="0"/>
                <a:cs typeface="Segoe UI Semibold" panose="020B0702040204020203" pitchFamily="34" charset="0"/>
              </a:rPr>
              <a:t>With patience we must warn the unruly</a:t>
            </a:r>
          </a:p>
          <a:p>
            <a:pPr lvl="2"/>
            <a:r>
              <a:rPr lang="en-US" sz="3000" dirty="0">
                <a:solidFill>
                  <a:srgbClr val="C00000"/>
                </a:solidFill>
                <a:latin typeface="Segoe UI Semibold" panose="020B0702040204020203" pitchFamily="34" charset="0"/>
                <a:cs typeface="Segoe UI Semibold" panose="020B0702040204020203" pitchFamily="34" charset="0"/>
              </a:rPr>
              <a:t>1 Thessalonians 5:14</a:t>
            </a:r>
          </a:p>
        </p:txBody>
      </p:sp>
      <p:sp>
        <p:nvSpPr>
          <p:cNvPr id="20" name="Rounded Rectangle 19"/>
          <p:cNvSpPr/>
          <p:nvPr/>
        </p:nvSpPr>
        <p:spPr bwMode="auto">
          <a:xfrm>
            <a:off x="457200" y="3276600"/>
            <a:ext cx="4267200" cy="2971800"/>
          </a:xfrm>
          <a:prstGeom prst="roundRect">
            <a:avLst/>
          </a:prstGeom>
          <a:solidFill>
            <a:schemeClr val="tx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sp>
        <p:nvSpPr>
          <p:cNvPr id="97283"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7286"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7287"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7288"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97294" name="Text Box 14"/>
          <p:cNvSpPr txBox="1">
            <a:spLocks noChangeArrowheads="1"/>
          </p:cNvSpPr>
          <p:nvPr/>
        </p:nvSpPr>
        <p:spPr bwMode="auto">
          <a:xfrm>
            <a:off x="457200" y="3276600"/>
            <a:ext cx="4267200" cy="3046988"/>
          </a:xfrm>
          <a:prstGeom prst="rect">
            <a:avLst/>
          </a:prstGeom>
          <a:noFill/>
          <a:ln w="12700" cap="sq">
            <a:noFill/>
            <a:miter lim="800000"/>
            <a:headEnd type="none" w="sm" len="sm"/>
            <a:tailEnd type="none" w="sm" len="sm"/>
          </a:ln>
          <a:effectLst/>
        </p:spPr>
        <p:txBody>
          <a:bodyPr wrap="square">
            <a:spAutoFit/>
          </a:bodyPr>
          <a:lstStyle/>
          <a:p>
            <a:pPr algn="ctr"/>
            <a:r>
              <a:rPr lang="en-US" sz="2400" dirty="0">
                <a:solidFill>
                  <a:schemeClr val="bg1"/>
                </a:solidFill>
                <a:latin typeface="Segoe UI" panose="020B0502040204020203" pitchFamily="34" charset="0"/>
              </a:rPr>
              <a:t>“But we command you, brethren, in the name of our Lord Jesus Christ, that you withdraw from every brother who walks disorderly and not according to the tradition which he received from us.”</a:t>
            </a:r>
          </a:p>
          <a:p>
            <a:pPr algn="ctr"/>
            <a:r>
              <a:rPr lang="en-US" sz="2200" b="1" dirty="0">
                <a:solidFill>
                  <a:srgbClr val="FFFF00"/>
                </a:solidFill>
                <a:latin typeface="Segoe UI" panose="020B0502040204020203" pitchFamily="34" charset="0"/>
              </a:rPr>
              <a:t>2 Thessalonians 3:6</a:t>
            </a:r>
          </a:p>
        </p:txBody>
      </p:sp>
      <p:sp>
        <p:nvSpPr>
          <p:cNvPr id="97295" name="AutoShape 15"/>
          <p:cNvSpPr>
            <a:spLocks noChangeArrowheads="1"/>
          </p:cNvSpPr>
          <p:nvPr/>
        </p:nvSpPr>
        <p:spPr bwMode="auto">
          <a:xfrm>
            <a:off x="4953000" y="2743200"/>
            <a:ext cx="3886200" cy="3429000"/>
          </a:xfrm>
          <a:prstGeom prst="verticalScroll">
            <a:avLst>
              <a:gd name="adj" fmla="val 12500"/>
            </a:avLst>
          </a:prstGeom>
          <a:solidFill>
            <a:srgbClr val="00B0F0"/>
          </a:solidFill>
          <a:ln w="12700" cap="sq">
            <a:solidFill>
              <a:schemeClr val="tx1"/>
            </a:solidFill>
            <a:round/>
            <a:headEnd type="none" w="sm" len="sm"/>
            <a:tailEnd type="none" w="sm" len="sm"/>
          </a:ln>
          <a:effectLst/>
        </p:spPr>
        <p:txBody>
          <a:bodyPr vert="eaVert" wrap="none" anchor="ctr"/>
          <a:lstStyle/>
          <a:p>
            <a:pPr algn="ctr"/>
            <a:endParaRPr lang="en-US">
              <a:solidFill>
                <a:srgbClr val="00ADEA"/>
              </a:solidFill>
            </a:endParaRPr>
          </a:p>
        </p:txBody>
      </p:sp>
      <p:sp>
        <p:nvSpPr>
          <p:cNvPr id="97296" name="Text Box 16"/>
          <p:cNvSpPr txBox="1">
            <a:spLocks noChangeArrowheads="1"/>
          </p:cNvSpPr>
          <p:nvPr/>
        </p:nvSpPr>
        <p:spPr bwMode="auto">
          <a:xfrm>
            <a:off x="5791200" y="3192463"/>
            <a:ext cx="2514600" cy="366712"/>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a:p>
        </p:txBody>
      </p:sp>
      <p:sp>
        <p:nvSpPr>
          <p:cNvPr id="97297" name="Text Box 17"/>
          <p:cNvSpPr txBox="1">
            <a:spLocks noChangeArrowheads="1"/>
          </p:cNvSpPr>
          <p:nvPr/>
        </p:nvSpPr>
        <p:spPr bwMode="auto">
          <a:xfrm>
            <a:off x="5410200" y="3276600"/>
            <a:ext cx="2971800" cy="2677656"/>
          </a:xfrm>
          <a:prstGeom prst="rect">
            <a:avLst/>
          </a:prstGeom>
          <a:noFill/>
          <a:ln w="12700" cap="sq">
            <a:noFill/>
            <a:miter lim="800000"/>
            <a:headEnd type="none" w="sm" len="sm"/>
            <a:tailEnd type="none" w="sm" len="sm"/>
          </a:ln>
          <a:effectLst/>
        </p:spPr>
        <p:txBody>
          <a:bodyPr wrap="square">
            <a:spAutoFit/>
          </a:bodyPr>
          <a:lstStyle/>
          <a:p>
            <a:pPr algn="ctr"/>
            <a:r>
              <a:rPr lang="en-US" sz="2400" dirty="0">
                <a:solidFill>
                  <a:schemeClr val="bg1"/>
                </a:solidFill>
                <a:effectLst>
                  <a:outerShdw blurRad="38100" dist="38100" dir="2700000" algn="tl">
                    <a:srgbClr val="000000">
                      <a:alpha val="43137"/>
                    </a:srgbClr>
                  </a:outerShdw>
                </a:effectLst>
                <a:latin typeface="Segoe UI" panose="020B0502040204020203" pitchFamily="34" charset="0"/>
              </a:rPr>
              <a:t>“And if anyone does not obey our word in this epistle, note that person and do not keep company with him, that he may be ashamed.”</a:t>
            </a:r>
            <a:endParaRPr lang="en-US" dirty="0">
              <a:solidFill>
                <a:schemeClr val="bg1"/>
              </a:solidFill>
              <a:effectLst>
                <a:outerShdw blurRad="38100" dist="38100" dir="2700000" algn="tl">
                  <a:srgbClr val="000000">
                    <a:alpha val="43137"/>
                  </a:srgbClr>
                </a:outerShdw>
              </a:effectLst>
              <a:latin typeface="Segoe UI" panose="020B0502040204020203" pitchFamily="34" charset="0"/>
            </a:endParaRPr>
          </a:p>
        </p:txBody>
      </p:sp>
      <p:sp>
        <p:nvSpPr>
          <p:cNvPr id="97298" name="Text Box 18"/>
          <p:cNvSpPr txBox="1">
            <a:spLocks noChangeArrowheads="1"/>
          </p:cNvSpPr>
          <p:nvPr/>
        </p:nvSpPr>
        <p:spPr bwMode="auto">
          <a:xfrm>
            <a:off x="5867400" y="2743200"/>
            <a:ext cx="2895600" cy="400110"/>
          </a:xfrm>
          <a:prstGeom prst="rect">
            <a:avLst/>
          </a:prstGeom>
          <a:noFill/>
          <a:ln w="12700" cap="sq">
            <a:noFill/>
            <a:miter lim="800000"/>
            <a:headEnd type="none" w="sm" len="sm"/>
            <a:tailEnd type="none" w="sm" len="sm"/>
          </a:ln>
          <a:effectLst/>
        </p:spPr>
        <p:txBody>
          <a:bodyPr wrap="square">
            <a:spAutoFit/>
          </a:bodyPr>
          <a:lstStyle/>
          <a:p>
            <a:pPr algn="ctr"/>
            <a:r>
              <a:rPr lang="en-US" sz="2000" b="1" dirty="0">
                <a:solidFill>
                  <a:srgbClr val="FFFF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2 Thessalonians 3:14</a:t>
            </a:r>
          </a:p>
        </p:txBody>
      </p:sp>
      <p:sp>
        <p:nvSpPr>
          <p:cNvPr id="19"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sp>
        <p:nvSpPr>
          <p:cNvPr id="15" name="TextBox 14"/>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6"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7282">
                                            <p:txEl>
                                              <p:pRg st="0" end="0"/>
                                            </p:txEl>
                                          </p:spTgt>
                                        </p:tgtEl>
                                        <p:attrNameLst>
                                          <p:attrName>style.visibility</p:attrName>
                                        </p:attrNameLst>
                                      </p:cBhvr>
                                      <p:to>
                                        <p:strVal val="visible"/>
                                      </p:to>
                                    </p:set>
                                    <p:anim calcmode="lin" valueType="num">
                                      <p:cBhvr>
                                        <p:cTn id="7" dur="500" fill="hold"/>
                                        <p:tgtEl>
                                          <p:spTgt spid="9728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7282">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97282">
                                            <p:txEl>
                                              <p:pRg st="1" end="1"/>
                                            </p:txEl>
                                          </p:spTgt>
                                        </p:tgtEl>
                                        <p:attrNameLst>
                                          <p:attrName>style.visibility</p:attrName>
                                        </p:attrNameLst>
                                      </p:cBhvr>
                                      <p:to>
                                        <p:strVal val="visible"/>
                                      </p:to>
                                    </p:set>
                                    <p:anim calcmode="lin" valueType="num">
                                      <p:cBhvr>
                                        <p:cTn id="12" dur="500" fill="hold"/>
                                        <p:tgtEl>
                                          <p:spTgt spid="9728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97282">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97282">
                                            <p:txEl>
                                              <p:pRg st="2" end="2"/>
                                            </p:txEl>
                                          </p:spTgt>
                                        </p:tgtEl>
                                        <p:attrNameLst>
                                          <p:attrName>style.visibility</p:attrName>
                                        </p:attrNameLst>
                                      </p:cBhvr>
                                      <p:to>
                                        <p:strVal val="visible"/>
                                      </p:to>
                                    </p:set>
                                    <p:anim calcmode="lin" valueType="num">
                                      <p:cBhvr>
                                        <p:cTn id="17" dur="500" fill="hold"/>
                                        <p:tgtEl>
                                          <p:spTgt spid="9728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9728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linds(horizontal)">
                                      <p:cBhvr>
                                        <p:cTn id="23" dur="1000"/>
                                        <p:tgtEl>
                                          <p:spTgt spid="2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97294"/>
                                        </p:tgtEl>
                                        <p:attrNameLst>
                                          <p:attrName>style.visibility</p:attrName>
                                        </p:attrNameLst>
                                      </p:cBhvr>
                                      <p:to>
                                        <p:strVal val="visible"/>
                                      </p:to>
                                    </p:set>
                                    <p:animEffect transition="in" filter="blinds(horizontal)">
                                      <p:cBhvr>
                                        <p:cTn id="26" dur="500"/>
                                        <p:tgtEl>
                                          <p:spTgt spid="9729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97295"/>
                                        </p:tgtEl>
                                        <p:attrNameLst>
                                          <p:attrName>style.visibility</p:attrName>
                                        </p:attrNameLst>
                                      </p:cBhvr>
                                      <p:to>
                                        <p:strVal val="visible"/>
                                      </p:to>
                                    </p:set>
                                    <p:animEffect transition="in" filter="wipe(up)">
                                      <p:cBhvr>
                                        <p:cTn id="31" dur="1000"/>
                                        <p:tgtEl>
                                          <p:spTgt spid="97295"/>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97298"/>
                                        </p:tgtEl>
                                        <p:attrNameLst>
                                          <p:attrName>style.visibility</p:attrName>
                                        </p:attrNameLst>
                                      </p:cBhvr>
                                      <p:to>
                                        <p:strVal val="visible"/>
                                      </p:to>
                                    </p:set>
                                    <p:animEffect transition="in" filter="wipe(up)">
                                      <p:cBhvr>
                                        <p:cTn id="34" dur="1000"/>
                                        <p:tgtEl>
                                          <p:spTgt spid="97298"/>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97297"/>
                                        </p:tgtEl>
                                        <p:attrNameLst>
                                          <p:attrName>style.visibility</p:attrName>
                                        </p:attrNameLst>
                                      </p:cBhvr>
                                      <p:to>
                                        <p:strVal val="visible"/>
                                      </p:to>
                                    </p:set>
                                    <p:animEffect transition="in" filter="wipe(up)">
                                      <p:cBhvr>
                                        <p:cTn id="37" dur="1000"/>
                                        <p:tgtEl>
                                          <p:spTgt spid="97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97294" grpId="0"/>
      <p:bldP spid="97295" grpId="0" animBg="1"/>
      <p:bldP spid="97297" grpId="0"/>
      <p:bldP spid="9729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body" idx="1"/>
          </p:nvPr>
        </p:nvSpPr>
        <p:spPr>
          <a:xfrm>
            <a:off x="304800" y="1600200"/>
            <a:ext cx="8534400" cy="4953000"/>
          </a:xfrm>
        </p:spPr>
        <p:txBody>
          <a:bodyPr/>
          <a:lstStyle/>
          <a:p>
            <a:r>
              <a:rPr lang="en-US" sz="3400" b="1" dirty="0"/>
              <a:t>In the Christian Race</a:t>
            </a:r>
          </a:p>
          <a:p>
            <a:pPr lvl="1"/>
            <a:r>
              <a:rPr lang="en-US" sz="3200" dirty="0">
                <a:solidFill>
                  <a:srgbClr val="004A64"/>
                </a:solidFill>
                <a:latin typeface="Segoe UI Semibold" panose="020B0702040204020203" pitchFamily="34" charset="0"/>
                <a:cs typeface="Segoe UI Semibold" panose="020B0702040204020203" pitchFamily="34" charset="0"/>
              </a:rPr>
              <a:t>Our race is a continuous race</a:t>
            </a:r>
          </a:p>
          <a:p>
            <a:pPr lvl="2"/>
            <a:r>
              <a:rPr lang="en-US" sz="3000" dirty="0">
                <a:solidFill>
                  <a:srgbClr val="C00000"/>
                </a:solidFill>
                <a:latin typeface="Segoe UI Semibold" panose="020B0702040204020203" pitchFamily="34" charset="0"/>
                <a:cs typeface="Segoe UI Semibold" panose="020B0702040204020203" pitchFamily="34" charset="0"/>
              </a:rPr>
              <a:t>Hebrews 12:1; Matthew 24:12-13</a:t>
            </a:r>
          </a:p>
          <a:p>
            <a:r>
              <a:rPr lang="en-US" sz="3400" b="1" dirty="0"/>
              <a:t>With Regard to Each Other</a:t>
            </a:r>
          </a:p>
          <a:p>
            <a:pPr lvl="1"/>
            <a:r>
              <a:rPr lang="en-US" sz="3200" dirty="0">
                <a:solidFill>
                  <a:srgbClr val="004A64"/>
                </a:solidFill>
                <a:latin typeface="Segoe UI Semibold" panose="020B0702040204020203" pitchFamily="34" charset="0"/>
                <a:cs typeface="Segoe UI Semibold" panose="020B0702040204020203" pitchFamily="34" charset="0"/>
              </a:rPr>
              <a:t>Strive to be peacemakers</a:t>
            </a:r>
          </a:p>
          <a:p>
            <a:pPr lvl="2"/>
            <a:r>
              <a:rPr lang="en-US" sz="3000" dirty="0">
                <a:solidFill>
                  <a:srgbClr val="C00000"/>
                </a:solidFill>
                <a:latin typeface="Segoe UI Semibold" panose="020B0702040204020203" pitchFamily="34" charset="0"/>
                <a:cs typeface="Segoe UI Semibold" panose="020B0702040204020203" pitchFamily="34" charset="0"/>
              </a:rPr>
              <a:t>Matthew 5:9</a:t>
            </a:r>
          </a:p>
          <a:p>
            <a:pPr lvl="1"/>
            <a:r>
              <a:rPr lang="en-US" sz="3200" dirty="0">
                <a:solidFill>
                  <a:srgbClr val="004A64"/>
                </a:solidFill>
                <a:latin typeface="Segoe UI Semibold" panose="020B0702040204020203" pitchFamily="34" charset="0"/>
                <a:cs typeface="Segoe UI Semibold" panose="020B0702040204020203" pitchFamily="34" charset="0"/>
              </a:rPr>
              <a:t>Be patient with one another in love</a:t>
            </a:r>
          </a:p>
          <a:p>
            <a:pPr lvl="2"/>
            <a:r>
              <a:rPr lang="en-US" sz="3000" dirty="0">
                <a:solidFill>
                  <a:srgbClr val="C00000"/>
                </a:solidFill>
                <a:latin typeface="Segoe UI Semibold" panose="020B0702040204020203" pitchFamily="34" charset="0"/>
                <a:cs typeface="Segoe UI Semibold" panose="020B0702040204020203" pitchFamily="34" charset="0"/>
              </a:rPr>
              <a:t>Ephesians 4:1-3</a:t>
            </a:r>
          </a:p>
        </p:txBody>
      </p:sp>
      <p:sp>
        <p:nvSpPr>
          <p:cNvPr id="98307"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8310"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8311"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8312"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98317" name="Text Box 13"/>
          <p:cNvSpPr txBox="1">
            <a:spLocks noChangeArrowheads="1"/>
          </p:cNvSpPr>
          <p:nvPr/>
        </p:nvSpPr>
        <p:spPr bwMode="auto">
          <a:xfrm>
            <a:off x="5791200" y="3192463"/>
            <a:ext cx="2514600" cy="366712"/>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a:p>
        </p:txBody>
      </p:sp>
      <p:sp>
        <p:nvSpPr>
          <p:cNvPr id="14"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sp>
        <p:nvSpPr>
          <p:cNvPr id="10" name="TextBox 9"/>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1"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anim calcmode="lin" valueType="num">
                                      <p:cBhvr>
                                        <p:cTn id="7" dur="500" fill="hold"/>
                                        <p:tgtEl>
                                          <p:spTgt spid="9830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830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8306">
                                            <p:txEl>
                                              <p:pRg st="1" end="1"/>
                                            </p:txEl>
                                          </p:spTgt>
                                        </p:tgtEl>
                                        <p:attrNameLst>
                                          <p:attrName>style.visibility</p:attrName>
                                        </p:attrNameLst>
                                      </p:cBhvr>
                                      <p:to>
                                        <p:strVal val="visible"/>
                                      </p:to>
                                    </p:set>
                                    <p:anim calcmode="lin" valueType="num">
                                      <p:cBhvr>
                                        <p:cTn id="13" dur="500" fill="hold"/>
                                        <p:tgtEl>
                                          <p:spTgt spid="9830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8306">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98306">
                                            <p:txEl>
                                              <p:pRg st="2" end="2"/>
                                            </p:txEl>
                                          </p:spTgt>
                                        </p:tgtEl>
                                        <p:attrNameLst>
                                          <p:attrName>style.visibility</p:attrName>
                                        </p:attrNameLst>
                                      </p:cBhvr>
                                      <p:to>
                                        <p:strVal val="visible"/>
                                      </p:to>
                                    </p:set>
                                    <p:anim calcmode="lin" valueType="num">
                                      <p:cBhvr>
                                        <p:cTn id="18" dur="500" fill="hold"/>
                                        <p:tgtEl>
                                          <p:spTgt spid="9830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306">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98306">
                                            <p:txEl>
                                              <p:pRg st="3" end="3"/>
                                            </p:txEl>
                                          </p:spTgt>
                                        </p:tgtEl>
                                        <p:attrNameLst>
                                          <p:attrName>style.visibility</p:attrName>
                                        </p:attrNameLst>
                                      </p:cBhvr>
                                      <p:to>
                                        <p:strVal val="visible"/>
                                      </p:to>
                                    </p:set>
                                    <p:anim calcmode="lin" valueType="num">
                                      <p:cBhvr>
                                        <p:cTn id="24" dur="500" fill="hold"/>
                                        <p:tgtEl>
                                          <p:spTgt spid="98306">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98306">
                                            <p:txEl>
                                              <p:pRg st="3" end="3"/>
                                            </p:txEl>
                                          </p:spTgt>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3" presetClass="entr" presetSubtype="16" fill="hold" nodeType="afterEffect">
                                  <p:stCondLst>
                                    <p:cond delay="0"/>
                                  </p:stCondLst>
                                  <p:childTnLst>
                                    <p:set>
                                      <p:cBhvr>
                                        <p:cTn id="28" dur="1" fill="hold">
                                          <p:stCondLst>
                                            <p:cond delay="0"/>
                                          </p:stCondLst>
                                        </p:cTn>
                                        <p:tgtEl>
                                          <p:spTgt spid="98306">
                                            <p:txEl>
                                              <p:pRg st="4" end="4"/>
                                            </p:txEl>
                                          </p:spTgt>
                                        </p:tgtEl>
                                        <p:attrNameLst>
                                          <p:attrName>style.visibility</p:attrName>
                                        </p:attrNameLst>
                                      </p:cBhvr>
                                      <p:to>
                                        <p:strVal val="visible"/>
                                      </p:to>
                                    </p:set>
                                    <p:anim calcmode="lin" valueType="num">
                                      <p:cBhvr>
                                        <p:cTn id="29" dur="500" fill="hold"/>
                                        <p:tgtEl>
                                          <p:spTgt spid="98306">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98306">
                                            <p:txEl>
                                              <p:pRg st="4" end="4"/>
                                            </p:txEl>
                                          </p:spTgt>
                                        </p:tgtEl>
                                        <p:attrNameLst>
                                          <p:attrName>ppt_h</p:attrName>
                                        </p:attrNameLst>
                                      </p:cBhvr>
                                      <p:tavLst>
                                        <p:tav tm="0">
                                          <p:val>
                                            <p:fltVal val="0"/>
                                          </p:val>
                                        </p:tav>
                                        <p:tav tm="100000">
                                          <p:val>
                                            <p:strVal val="#ppt_h"/>
                                          </p:val>
                                        </p:tav>
                                      </p:tavLst>
                                    </p:anim>
                                  </p:childTnLst>
                                </p:cTn>
                              </p:par>
                            </p:childTnLst>
                          </p:cTn>
                        </p:par>
                        <p:par>
                          <p:cTn id="31" fill="hold">
                            <p:stCondLst>
                              <p:cond delay="1000"/>
                            </p:stCondLst>
                            <p:childTnLst>
                              <p:par>
                                <p:cTn id="32" presetID="23" presetClass="entr" presetSubtype="16" fill="hold" nodeType="afterEffect">
                                  <p:stCondLst>
                                    <p:cond delay="0"/>
                                  </p:stCondLst>
                                  <p:childTnLst>
                                    <p:set>
                                      <p:cBhvr>
                                        <p:cTn id="33" dur="1" fill="hold">
                                          <p:stCondLst>
                                            <p:cond delay="0"/>
                                          </p:stCondLst>
                                        </p:cTn>
                                        <p:tgtEl>
                                          <p:spTgt spid="98306">
                                            <p:txEl>
                                              <p:pRg st="5" end="5"/>
                                            </p:txEl>
                                          </p:spTgt>
                                        </p:tgtEl>
                                        <p:attrNameLst>
                                          <p:attrName>style.visibility</p:attrName>
                                        </p:attrNameLst>
                                      </p:cBhvr>
                                      <p:to>
                                        <p:strVal val="visible"/>
                                      </p:to>
                                    </p:set>
                                    <p:anim calcmode="lin" valueType="num">
                                      <p:cBhvr>
                                        <p:cTn id="34" dur="500" fill="hold"/>
                                        <p:tgtEl>
                                          <p:spTgt spid="98306">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98306">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nodeType="clickEffect">
                                  <p:stCondLst>
                                    <p:cond delay="0"/>
                                  </p:stCondLst>
                                  <p:childTnLst>
                                    <p:set>
                                      <p:cBhvr>
                                        <p:cTn id="39" dur="1" fill="hold">
                                          <p:stCondLst>
                                            <p:cond delay="0"/>
                                          </p:stCondLst>
                                        </p:cTn>
                                        <p:tgtEl>
                                          <p:spTgt spid="98306">
                                            <p:txEl>
                                              <p:pRg st="6" end="6"/>
                                            </p:txEl>
                                          </p:spTgt>
                                        </p:tgtEl>
                                        <p:attrNameLst>
                                          <p:attrName>style.visibility</p:attrName>
                                        </p:attrNameLst>
                                      </p:cBhvr>
                                      <p:to>
                                        <p:strVal val="visible"/>
                                      </p:to>
                                    </p:set>
                                    <p:anim calcmode="lin" valueType="num">
                                      <p:cBhvr>
                                        <p:cTn id="40" dur="500" fill="hold"/>
                                        <p:tgtEl>
                                          <p:spTgt spid="98306">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98306">
                                            <p:txEl>
                                              <p:pRg st="6" end="6"/>
                                            </p:txEl>
                                          </p:spTgt>
                                        </p:tgtEl>
                                        <p:attrNameLst>
                                          <p:attrName>ppt_h</p:attrName>
                                        </p:attrNameLst>
                                      </p:cBhvr>
                                      <p:tavLst>
                                        <p:tav tm="0">
                                          <p:val>
                                            <p:fltVal val="0"/>
                                          </p:val>
                                        </p:tav>
                                        <p:tav tm="100000">
                                          <p:val>
                                            <p:strVal val="#ppt_h"/>
                                          </p:val>
                                        </p:tav>
                                      </p:tavLst>
                                    </p:anim>
                                  </p:childTnLst>
                                </p:cTn>
                              </p:par>
                            </p:childTnLst>
                          </p:cTn>
                        </p:par>
                        <p:par>
                          <p:cTn id="42" fill="hold">
                            <p:stCondLst>
                              <p:cond delay="500"/>
                            </p:stCondLst>
                            <p:childTnLst>
                              <p:par>
                                <p:cTn id="43" presetID="23" presetClass="entr" presetSubtype="16" fill="hold" nodeType="afterEffect">
                                  <p:stCondLst>
                                    <p:cond delay="0"/>
                                  </p:stCondLst>
                                  <p:childTnLst>
                                    <p:set>
                                      <p:cBhvr>
                                        <p:cTn id="44" dur="1" fill="hold">
                                          <p:stCondLst>
                                            <p:cond delay="0"/>
                                          </p:stCondLst>
                                        </p:cTn>
                                        <p:tgtEl>
                                          <p:spTgt spid="98306">
                                            <p:txEl>
                                              <p:pRg st="7" end="7"/>
                                            </p:txEl>
                                          </p:spTgt>
                                        </p:tgtEl>
                                        <p:attrNameLst>
                                          <p:attrName>style.visibility</p:attrName>
                                        </p:attrNameLst>
                                      </p:cBhvr>
                                      <p:to>
                                        <p:strVal val="visible"/>
                                      </p:to>
                                    </p:set>
                                    <p:anim calcmode="lin" valueType="num">
                                      <p:cBhvr>
                                        <p:cTn id="45" dur="500" fill="hold"/>
                                        <p:tgtEl>
                                          <p:spTgt spid="98306">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98306">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228600" y="1600200"/>
            <a:ext cx="8534400" cy="4876800"/>
          </a:xfrm>
        </p:spPr>
        <p:txBody>
          <a:bodyPr/>
          <a:lstStyle/>
          <a:p>
            <a:r>
              <a:rPr lang="en-US" sz="3400" b="1" dirty="0">
                <a:cs typeface="Segoe UI" panose="020B0502040204020203" pitchFamily="34" charset="0"/>
              </a:rPr>
              <a:t>In Waiting for Our Reward</a:t>
            </a:r>
          </a:p>
          <a:p>
            <a:pPr lvl="1"/>
            <a:r>
              <a:rPr lang="en-US" sz="3200" dirty="0">
                <a:solidFill>
                  <a:srgbClr val="004A64"/>
                </a:solidFill>
                <a:latin typeface="Segoe UI Semibold" panose="020B0702040204020203" pitchFamily="34" charset="0"/>
                <a:cs typeface="Segoe UI Semibold" panose="020B0702040204020203" pitchFamily="34" charset="0"/>
              </a:rPr>
              <a:t>Paul’s statement:</a:t>
            </a:r>
          </a:p>
          <a:p>
            <a:pPr lvl="2"/>
            <a:r>
              <a:rPr lang="en-US" sz="3000" dirty="0">
                <a:solidFill>
                  <a:srgbClr val="C00000"/>
                </a:solidFill>
                <a:latin typeface="Segoe UI Semibold" panose="020B0702040204020203" pitchFamily="34" charset="0"/>
                <a:cs typeface="Segoe UI Semibold" panose="020B0702040204020203" pitchFamily="34" charset="0"/>
              </a:rPr>
              <a:t>Romans 8:24-25</a:t>
            </a:r>
          </a:p>
          <a:p>
            <a:pPr lvl="1"/>
            <a:r>
              <a:rPr lang="en-US" sz="3200" dirty="0">
                <a:solidFill>
                  <a:srgbClr val="004A64"/>
                </a:solidFill>
                <a:latin typeface="Segoe UI Semibold" panose="020B0702040204020203" pitchFamily="34" charset="0"/>
                <a:cs typeface="Segoe UI Semibold" panose="020B0702040204020203" pitchFamily="34" charset="0"/>
              </a:rPr>
              <a:t>The farmer</a:t>
            </a:r>
          </a:p>
          <a:p>
            <a:pPr lvl="2"/>
            <a:r>
              <a:rPr lang="en-US" sz="3000" dirty="0">
                <a:solidFill>
                  <a:srgbClr val="C00000"/>
                </a:solidFill>
                <a:latin typeface="Segoe UI Semibold" panose="020B0702040204020203" pitchFamily="34" charset="0"/>
                <a:cs typeface="Segoe UI Semibold" panose="020B0702040204020203" pitchFamily="34" charset="0"/>
              </a:rPr>
              <a:t>James 5:7-8</a:t>
            </a:r>
          </a:p>
          <a:p>
            <a:pPr lvl="1"/>
            <a:r>
              <a:rPr lang="en-US" sz="3200" dirty="0">
                <a:solidFill>
                  <a:srgbClr val="004A64"/>
                </a:solidFill>
                <a:latin typeface="Segoe UI Semibold" panose="020B0702040204020203" pitchFamily="34" charset="0"/>
                <a:cs typeface="Segoe UI Semibold" panose="020B0702040204020203" pitchFamily="34" charset="0"/>
              </a:rPr>
              <a:t>Jesus will come when</a:t>
            </a:r>
            <a:br>
              <a:rPr lang="en-US" sz="3200" dirty="0">
                <a:solidFill>
                  <a:srgbClr val="004A64"/>
                </a:solidFill>
                <a:latin typeface="Segoe UI Semibold" panose="020B0702040204020203" pitchFamily="34" charset="0"/>
                <a:cs typeface="Segoe UI Semibold" panose="020B0702040204020203" pitchFamily="34" charset="0"/>
              </a:rPr>
            </a:br>
            <a:r>
              <a:rPr lang="en-US" sz="3200" dirty="0">
                <a:solidFill>
                  <a:srgbClr val="004A64"/>
                </a:solidFill>
                <a:latin typeface="Segoe UI Semibold" panose="020B0702040204020203" pitchFamily="34" charset="0"/>
                <a:cs typeface="Segoe UI Semibold" panose="020B0702040204020203" pitchFamily="34" charset="0"/>
              </a:rPr>
              <a:t>He is ready</a:t>
            </a:r>
          </a:p>
          <a:p>
            <a:pPr lvl="2"/>
            <a:r>
              <a:rPr lang="en-US" sz="3000" dirty="0">
                <a:solidFill>
                  <a:srgbClr val="C00000"/>
                </a:solidFill>
                <a:latin typeface="Segoe UI Semibold" panose="020B0702040204020203" pitchFamily="34" charset="0"/>
                <a:cs typeface="Segoe UI Semibold" panose="020B0702040204020203" pitchFamily="34" charset="0"/>
              </a:rPr>
              <a:t>1 Thessalonians 5:3-6 </a:t>
            </a:r>
          </a:p>
        </p:txBody>
      </p:sp>
      <p:sp>
        <p:nvSpPr>
          <p:cNvPr id="99331"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99334"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9335"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99336"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99338" name="Text Box 10"/>
          <p:cNvSpPr txBox="1">
            <a:spLocks noChangeArrowheads="1"/>
          </p:cNvSpPr>
          <p:nvPr/>
        </p:nvSpPr>
        <p:spPr bwMode="auto">
          <a:xfrm>
            <a:off x="5791200" y="3192463"/>
            <a:ext cx="2514600" cy="366712"/>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a:p>
        </p:txBody>
      </p:sp>
      <p:pic>
        <p:nvPicPr>
          <p:cNvPr id="99339" name="Picture 11" descr="stairwaytoheaven"/>
          <p:cNvPicPr>
            <a:picLocks noChangeAspect="1" noChangeArrowheads="1"/>
          </p:cNvPicPr>
          <p:nvPr/>
        </p:nvPicPr>
        <p:blipFill>
          <a:blip r:embed="rId2" cstate="print"/>
          <a:srcRect/>
          <a:stretch>
            <a:fillRect/>
          </a:stretch>
        </p:blipFill>
        <p:spPr bwMode="auto">
          <a:xfrm>
            <a:off x="6172200" y="1597223"/>
            <a:ext cx="2590800" cy="4613077"/>
          </a:xfrm>
          <a:prstGeom prst="rect">
            <a:avLst/>
          </a:prstGeom>
          <a:noFill/>
        </p:spPr>
      </p:pic>
      <p:sp>
        <p:nvSpPr>
          <p:cNvPr id="15"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Where Patience is Needed</a:t>
            </a:r>
          </a:p>
        </p:txBody>
      </p:sp>
      <p:sp>
        <p:nvSpPr>
          <p:cNvPr id="11" name="TextBox 10"/>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2"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 calcmode="lin" valueType="num">
                                      <p:cBhvr>
                                        <p:cTn id="7" dur="500" fill="hold"/>
                                        <p:tgtEl>
                                          <p:spTgt spid="9933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9330">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99330">
                                            <p:txEl>
                                              <p:pRg st="1" end="1"/>
                                            </p:txEl>
                                          </p:spTgt>
                                        </p:tgtEl>
                                        <p:attrNameLst>
                                          <p:attrName>style.visibility</p:attrName>
                                        </p:attrNameLst>
                                      </p:cBhvr>
                                      <p:to>
                                        <p:strVal val="visible"/>
                                      </p:to>
                                    </p:set>
                                    <p:anim calcmode="lin" valueType="num">
                                      <p:cBhvr>
                                        <p:cTn id="12" dur="500" fill="hold"/>
                                        <p:tgtEl>
                                          <p:spTgt spid="99330">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99330">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99330">
                                            <p:txEl>
                                              <p:pRg st="2" end="2"/>
                                            </p:txEl>
                                          </p:spTgt>
                                        </p:tgtEl>
                                        <p:attrNameLst>
                                          <p:attrName>style.visibility</p:attrName>
                                        </p:attrNameLst>
                                      </p:cBhvr>
                                      <p:to>
                                        <p:strVal val="visible"/>
                                      </p:to>
                                    </p:set>
                                    <p:anim calcmode="lin" valueType="num">
                                      <p:cBhvr>
                                        <p:cTn id="17" dur="500" fill="hold"/>
                                        <p:tgtEl>
                                          <p:spTgt spid="99330">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99330">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99339"/>
                                        </p:tgtEl>
                                        <p:attrNameLst>
                                          <p:attrName>style.visibility</p:attrName>
                                        </p:attrNameLst>
                                      </p:cBhvr>
                                      <p:to>
                                        <p:strVal val="visible"/>
                                      </p:to>
                                    </p:set>
                                    <p:animEffect transition="in" filter="fade">
                                      <p:cBhvr>
                                        <p:cTn id="22" dur="2000"/>
                                        <p:tgtEl>
                                          <p:spTgt spid="99339"/>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99330">
                                            <p:txEl>
                                              <p:pRg st="3" end="3"/>
                                            </p:txEl>
                                          </p:spTgt>
                                        </p:tgtEl>
                                        <p:attrNameLst>
                                          <p:attrName>style.visibility</p:attrName>
                                        </p:attrNameLst>
                                      </p:cBhvr>
                                      <p:to>
                                        <p:strVal val="visible"/>
                                      </p:to>
                                    </p:set>
                                    <p:anim calcmode="lin" valueType="num">
                                      <p:cBhvr>
                                        <p:cTn id="27" dur="500" fill="hold"/>
                                        <p:tgtEl>
                                          <p:spTgt spid="99330">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99330">
                                            <p:txEl>
                                              <p:pRg st="3" end="3"/>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23" presetClass="entr" presetSubtype="16" fill="hold" nodeType="afterEffect">
                                  <p:stCondLst>
                                    <p:cond delay="0"/>
                                  </p:stCondLst>
                                  <p:childTnLst>
                                    <p:set>
                                      <p:cBhvr>
                                        <p:cTn id="31" dur="1" fill="hold">
                                          <p:stCondLst>
                                            <p:cond delay="0"/>
                                          </p:stCondLst>
                                        </p:cTn>
                                        <p:tgtEl>
                                          <p:spTgt spid="99330">
                                            <p:txEl>
                                              <p:pRg st="4" end="4"/>
                                            </p:txEl>
                                          </p:spTgt>
                                        </p:tgtEl>
                                        <p:attrNameLst>
                                          <p:attrName>style.visibility</p:attrName>
                                        </p:attrNameLst>
                                      </p:cBhvr>
                                      <p:to>
                                        <p:strVal val="visible"/>
                                      </p:to>
                                    </p:set>
                                    <p:anim calcmode="lin" valueType="num">
                                      <p:cBhvr>
                                        <p:cTn id="32" dur="500" fill="hold"/>
                                        <p:tgtEl>
                                          <p:spTgt spid="99330">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99330">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99330">
                                            <p:txEl>
                                              <p:pRg st="5" end="5"/>
                                            </p:txEl>
                                          </p:spTgt>
                                        </p:tgtEl>
                                        <p:attrNameLst>
                                          <p:attrName>style.visibility</p:attrName>
                                        </p:attrNameLst>
                                      </p:cBhvr>
                                      <p:to>
                                        <p:strVal val="visible"/>
                                      </p:to>
                                    </p:set>
                                    <p:anim calcmode="lin" valueType="num">
                                      <p:cBhvr>
                                        <p:cTn id="38" dur="500" fill="hold"/>
                                        <p:tgtEl>
                                          <p:spTgt spid="99330">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99330">
                                            <p:txEl>
                                              <p:pRg st="5" end="5"/>
                                            </p:txEl>
                                          </p:spTgt>
                                        </p:tgtEl>
                                        <p:attrNameLst>
                                          <p:attrName>ppt_h</p:attrName>
                                        </p:attrNameLst>
                                      </p:cBhvr>
                                      <p:tavLst>
                                        <p:tav tm="0">
                                          <p:val>
                                            <p:fltVal val="0"/>
                                          </p:val>
                                        </p:tav>
                                        <p:tav tm="100000">
                                          <p:val>
                                            <p:strVal val="#ppt_h"/>
                                          </p:val>
                                        </p:tav>
                                      </p:tavLst>
                                    </p:anim>
                                  </p:childTnLst>
                                </p:cTn>
                              </p:par>
                            </p:childTnLst>
                          </p:cTn>
                        </p:par>
                        <p:par>
                          <p:cTn id="40" fill="hold">
                            <p:stCondLst>
                              <p:cond delay="500"/>
                            </p:stCondLst>
                            <p:childTnLst>
                              <p:par>
                                <p:cTn id="41" presetID="23" presetClass="entr" presetSubtype="16" fill="hold" nodeType="afterEffect">
                                  <p:stCondLst>
                                    <p:cond delay="0"/>
                                  </p:stCondLst>
                                  <p:childTnLst>
                                    <p:set>
                                      <p:cBhvr>
                                        <p:cTn id="42" dur="1" fill="hold">
                                          <p:stCondLst>
                                            <p:cond delay="0"/>
                                          </p:stCondLst>
                                        </p:cTn>
                                        <p:tgtEl>
                                          <p:spTgt spid="99330">
                                            <p:txEl>
                                              <p:pRg st="6" end="6"/>
                                            </p:txEl>
                                          </p:spTgt>
                                        </p:tgtEl>
                                        <p:attrNameLst>
                                          <p:attrName>style.visibility</p:attrName>
                                        </p:attrNameLst>
                                      </p:cBhvr>
                                      <p:to>
                                        <p:strVal val="visible"/>
                                      </p:to>
                                    </p:set>
                                    <p:anim calcmode="lin" valueType="num">
                                      <p:cBhvr>
                                        <p:cTn id="43" dur="500" fill="hold"/>
                                        <p:tgtEl>
                                          <p:spTgt spid="99330">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99330">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xfrm>
            <a:off x="228600" y="1600200"/>
            <a:ext cx="8534400" cy="4876800"/>
          </a:xfrm>
        </p:spPr>
        <p:txBody>
          <a:bodyPr/>
          <a:lstStyle/>
          <a:p>
            <a:r>
              <a:rPr lang="en-US" sz="3400" b="1" dirty="0"/>
              <a:t>Learn Patience Through Tribulation</a:t>
            </a:r>
          </a:p>
          <a:p>
            <a:pPr lvl="1"/>
            <a:r>
              <a:rPr lang="en-US" sz="3200" dirty="0">
                <a:solidFill>
                  <a:srgbClr val="C00000"/>
                </a:solidFill>
                <a:latin typeface="Segoe UI Semibold" panose="020B0702040204020203" pitchFamily="34" charset="0"/>
                <a:cs typeface="Segoe UI Semibold" panose="020B0702040204020203" pitchFamily="34" charset="0"/>
              </a:rPr>
              <a:t>Romans 5:3</a:t>
            </a:r>
          </a:p>
          <a:p>
            <a:pPr lvl="1"/>
            <a:r>
              <a:rPr lang="en-US" sz="3200" dirty="0">
                <a:solidFill>
                  <a:srgbClr val="C00000"/>
                </a:solidFill>
                <a:latin typeface="Segoe UI Semibold" panose="020B0702040204020203" pitchFamily="34" charset="0"/>
                <a:cs typeface="Segoe UI Semibold" panose="020B0702040204020203" pitchFamily="34" charset="0"/>
              </a:rPr>
              <a:t>James 1:2-4</a:t>
            </a:r>
          </a:p>
          <a:p>
            <a:r>
              <a:rPr lang="en-US" sz="3400" b="1" dirty="0"/>
              <a:t>Examples of Others</a:t>
            </a:r>
          </a:p>
          <a:p>
            <a:pPr lvl="1"/>
            <a:r>
              <a:rPr lang="en-US" sz="3200" dirty="0">
                <a:solidFill>
                  <a:srgbClr val="C00000"/>
                </a:solidFill>
                <a:latin typeface="Segoe UI Semibold" panose="020B0702040204020203" pitchFamily="34" charset="0"/>
                <a:cs typeface="Segoe UI Semibold" panose="020B0702040204020203" pitchFamily="34" charset="0"/>
              </a:rPr>
              <a:t>Hebrews 6:12</a:t>
            </a:r>
          </a:p>
        </p:txBody>
      </p:sp>
      <p:sp>
        <p:nvSpPr>
          <p:cNvPr id="100355" name="Text Box 3"/>
          <p:cNvSpPr txBox="1">
            <a:spLocks noChangeArrowheads="1"/>
          </p:cNvSpPr>
          <p:nvPr/>
        </p:nvSpPr>
        <p:spPr bwMode="auto">
          <a:xfrm>
            <a:off x="2955925" y="6972300"/>
            <a:ext cx="184150" cy="366713"/>
          </a:xfrm>
          <a:prstGeom prst="rect">
            <a:avLst/>
          </a:prstGeom>
          <a:noFill/>
          <a:ln w="9525">
            <a:noFill/>
            <a:miter lim="800000"/>
            <a:headEnd/>
            <a:tailEnd/>
          </a:ln>
          <a:effectLst/>
        </p:spPr>
        <p:txBody>
          <a:bodyPr wrap="none">
            <a:spAutoFit/>
          </a:bodyPr>
          <a:lstStyle/>
          <a:p>
            <a:pPr eaLnBrk="1" hangingPunct="1"/>
            <a:endParaRPr lang="en-US">
              <a:latin typeface="AvantGarde Md BT" pitchFamily="34" charset="0"/>
            </a:endParaRPr>
          </a:p>
        </p:txBody>
      </p:sp>
      <p:sp>
        <p:nvSpPr>
          <p:cNvPr id="100358" name="Rectangle 6"/>
          <p:cNvSpPr>
            <a:spLocks noChangeArrowheads="1"/>
          </p:cNvSpPr>
          <p:nvPr/>
        </p:nvSpPr>
        <p:spPr bwMode="auto">
          <a:xfrm>
            <a:off x="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100359" name="Rectangle 7"/>
          <p:cNvSpPr>
            <a:spLocks noChangeArrowheads="1"/>
          </p:cNvSpPr>
          <p:nvPr/>
        </p:nvSpPr>
        <p:spPr bwMode="auto">
          <a:xfrm>
            <a:off x="8915400" y="0"/>
            <a:ext cx="228600" cy="6858000"/>
          </a:xfrm>
          <a:prstGeom prst="rect">
            <a:avLst/>
          </a:prstGeom>
          <a:solidFill>
            <a:srgbClr val="00ADEA"/>
          </a:solidFill>
          <a:ln w="9525">
            <a:noFill/>
            <a:miter lim="800000"/>
            <a:headEnd/>
            <a:tailEnd/>
          </a:ln>
          <a:effectLst/>
        </p:spPr>
        <p:txBody>
          <a:bodyPr wrap="none" anchor="ctr"/>
          <a:lstStyle/>
          <a:p>
            <a:endParaRPr lang="en-US"/>
          </a:p>
        </p:txBody>
      </p:sp>
      <p:sp>
        <p:nvSpPr>
          <p:cNvPr id="100360" name="Rectangle 8"/>
          <p:cNvSpPr>
            <a:spLocks noChangeArrowheads="1"/>
          </p:cNvSpPr>
          <p:nvPr/>
        </p:nvSpPr>
        <p:spPr bwMode="auto">
          <a:xfrm>
            <a:off x="0" y="0"/>
            <a:ext cx="9144000" cy="228600"/>
          </a:xfrm>
          <a:prstGeom prst="rect">
            <a:avLst/>
          </a:prstGeom>
          <a:solidFill>
            <a:srgbClr val="00ADEA"/>
          </a:solidFill>
          <a:ln w="9525">
            <a:noFill/>
            <a:miter lim="800000"/>
            <a:headEnd/>
            <a:tailEnd/>
          </a:ln>
          <a:effectLst/>
        </p:spPr>
        <p:txBody>
          <a:bodyPr wrap="none" anchor="ctr"/>
          <a:lstStyle/>
          <a:p>
            <a:endParaRPr lang="en-US"/>
          </a:p>
        </p:txBody>
      </p:sp>
      <p:sp>
        <p:nvSpPr>
          <p:cNvPr id="100362" name="Text Box 10"/>
          <p:cNvSpPr txBox="1">
            <a:spLocks noChangeArrowheads="1"/>
          </p:cNvSpPr>
          <p:nvPr/>
        </p:nvSpPr>
        <p:spPr bwMode="auto">
          <a:xfrm>
            <a:off x="5791200" y="3192463"/>
            <a:ext cx="2514600" cy="366712"/>
          </a:xfrm>
          <a:prstGeom prst="rect">
            <a:avLst/>
          </a:prstGeom>
          <a:noFill/>
          <a:ln w="12700" cap="sq">
            <a:noFill/>
            <a:miter lim="800000"/>
            <a:headEnd type="none" w="sm" len="sm"/>
            <a:tailEnd type="none" w="sm" len="sm"/>
          </a:ln>
          <a:effectLst/>
        </p:spPr>
        <p:txBody>
          <a:bodyPr>
            <a:spAutoFit/>
          </a:bodyPr>
          <a:lstStyle/>
          <a:p>
            <a:pPr>
              <a:spcBef>
                <a:spcPct val="50000"/>
              </a:spcBef>
            </a:pPr>
            <a:endParaRPr lang="en-US"/>
          </a:p>
        </p:txBody>
      </p:sp>
      <p:pic>
        <p:nvPicPr>
          <p:cNvPr id="100365" name="Picture 13"/>
          <p:cNvPicPr>
            <a:picLocks noChangeAspect="1" noChangeArrowheads="1"/>
          </p:cNvPicPr>
          <p:nvPr/>
        </p:nvPicPr>
        <p:blipFill>
          <a:blip r:embed="rId2" cstate="print"/>
          <a:srcRect/>
          <a:stretch>
            <a:fillRect/>
          </a:stretch>
        </p:blipFill>
        <p:spPr bwMode="auto">
          <a:xfrm>
            <a:off x="4724400" y="2209800"/>
            <a:ext cx="4114800" cy="4038600"/>
          </a:xfrm>
          <a:prstGeom prst="rect">
            <a:avLst/>
          </a:prstGeom>
          <a:noFill/>
          <a:ln w="9525">
            <a:noFill/>
            <a:miter lim="800000"/>
            <a:headEnd/>
            <a:tailEnd/>
          </a:ln>
          <a:effectLst/>
        </p:spPr>
      </p:pic>
      <p:sp>
        <p:nvSpPr>
          <p:cNvPr id="100366" name="Text Box 14"/>
          <p:cNvSpPr txBox="1">
            <a:spLocks noChangeArrowheads="1"/>
          </p:cNvSpPr>
          <p:nvPr/>
        </p:nvSpPr>
        <p:spPr bwMode="auto">
          <a:xfrm>
            <a:off x="5181600" y="2377857"/>
            <a:ext cx="3200400" cy="3108543"/>
          </a:xfrm>
          <a:prstGeom prst="rect">
            <a:avLst/>
          </a:prstGeom>
          <a:noFill/>
          <a:ln w="12700" cap="sq">
            <a:noFill/>
            <a:miter lim="800000"/>
            <a:headEnd type="none" w="sm" len="sm"/>
            <a:tailEnd type="none" w="sm" len="sm"/>
          </a:ln>
          <a:effectLst/>
        </p:spPr>
        <p:txBody>
          <a:bodyPr wrap="square">
            <a:spAutoFit/>
          </a:bodyPr>
          <a:lstStyle/>
          <a:p>
            <a:pPr algn="ctr"/>
            <a:r>
              <a:rPr lang="en-US" sz="2800" dirty="0">
                <a:latin typeface="Segoe UI" panose="020B0502040204020203" pitchFamily="34" charset="0"/>
              </a:rPr>
              <a:t>“that you do not become sluggish, but imitate those who through faith and patience inherit the promises.”</a:t>
            </a:r>
          </a:p>
        </p:txBody>
      </p:sp>
      <p:sp>
        <p:nvSpPr>
          <p:cNvPr id="17" name="Rectangle 19"/>
          <p:cNvSpPr>
            <a:spLocks noGrp="1" noChangeArrowheads="1"/>
          </p:cNvSpPr>
          <p:nvPr>
            <p:ph type="title"/>
          </p:nvPr>
        </p:nvSpPr>
        <p:spPr>
          <a:xfrm>
            <a:off x="381000" y="381000"/>
            <a:ext cx="8382000" cy="1143000"/>
          </a:xfrm>
          <a:solidFill>
            <a:schemeClr val="accent1">
              <a:lumMod val="50000"/>
            </a:schemeClr>
          </a:solidFill>
          <a:ln/>
          <a:effectLst/>
        </p:spPr>
        <p:txBody>
          <a:bodyPr/>
          <a:lstStyle/>
          <a:p>
            <a:r>
              <a:rPr lang="en-US" sz="4800" dirty="0">
                <a:solidFill>
                  <a:schemeClr val="bg1"/>
                </a:solidFill>
                <a:effectLst>
                  <a:outerShdw blurRad="38100" dist="38100" dir="2700000" algn="tl">
                    <a:srgbClr val="000000">
                      <a:alpha val="43137"/>
                    </a:srgbClr>
                  </a:outerShdw>
                </a:effectLst>
                <a:cs typeface="Segoe UI" panose="020B0502040204020203" pitchFamily="34" charset="0"/>
              </a:rPr>
              <a:t>The Cause of Patience</a:t>
            </a:r>
          </a:p>
        </p:txBody>
      </p:sp>
      <p:sp>
        <p:nvSpPr>
          <p:cNvPr id="12" name="TextBox 11"/>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Richie Thetford						          www.thetfordcountry.com</a:t>
            </a:r>
          </a:p>
        </p:txBody>
      </p:sp>
      <p:sp>
        <p:nvSpPr>
          <p:cNvPr id="13" name="Rectangle 24"/>
          <p:cNvSpPr>
            <a:spLocks noChangeArrowheads="1"/>
          </p:cNvSpPr>
          <p:nvPr/>
        </p:nvSpPr>
        <p:spPr bwMode="auto">
          <a:xfrm>
            <a:off x="0" y="6324600"/>
            <a:ext cx="9144000" cy="228600"/>
          </a:xfrm>
          <a:prstGeom prst="rect">
            <a:avLst/>
          </a:prstGeom>
          <a:solidFill>
            <a:srgbClr val="00ADEA"/>
          </a:solidFill>
          <a:ln w="9525">
            <a:no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0354">
                                            <p:txEl>
                                              <p:pRg st="0" end="0"/>
                                            </p:txEl>
                                          </p:spTgt>
                                        </p:tgtEl>
                                        <p:attrNameLst>
                                          <p:attrName>style.visibility</p:attrName>
                                        </p:attrNameLst>
                                      </p:cBhvr>
                                      <p:to>
                                        <p:strVal val="visible"/>
                                      </p:to>
                                    </p:set>
                                    <p:anim calcmode="lin" valueType="num">
                                      <p:cBhvr>
                                        <p:cTn id="7" dur="500" fill="hold"/>
                                        <p:tgtEl>
                                          <p:spTgt spid="10035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035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0354">
                                            <p:txEl>
                                              <p:pRg st="1" end="1"/>
                                            </p:txEl>
                                          </p:spTgt>
                                        </p:tgtEl>
                                        <p:attrNameLst>
                                          <p:attrName>style.visibility</p:attrName>
                                        </p:attrNameLst>
                                      </p:cBhvr>
                                      <p:to>
                                        <p:strVal val="visible"/>
                                      </p:to>
                                    </p:set>
                                    <p:anim calcmode="lin" valueType="num">
                                      <p:cBhvr>
                                        <p:cTn id="12" dur="500" fill="hold"/>
                                        <p:tgtEl>
                                          <p:spTgt spid="10035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00354">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00354">
                                            <p:txEl>
                                              <p:pRg st="2" end="2"/>
                                            </p:txEl>
                                          </p:spTgt>
                                        </p:tgtEl>
                                        <p:attrNameLst>
                                          <p:attrName>style.visibility</p:attrName>
                                        </p:attrNameLst>
                                      </p:cBhvr>
                                      <p:to>
                                        <p:strVal val="visible"/>
                                      </p:to>
                                    </p:set>
                                    <p:anim calcmode="lin" valueType="num">
                                      <p:cBhvr>
                                        <p:cTn id="17" dur="500" fill="hold"/>
                                        <p:tgtEl>
                                          <p:spTgt spid="10035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0035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00354">
                                            <p:txEl>
                                              <p:pRg st="3" end="3"/>
                                            </p:txEl>
                                          </p:spTgt>
                                        </p:tgtEl>
                                        <p:attrNameLst>
                                          <p:attrName>style.visibility</p:attrName>
                                        </p:attrNameLst>
                                      </p:cBhvr>
                                      <p:to>
                                        <p:strVal val="visible"/>
                                      </p:to>
                                    </p:set>
                                    <p:anim calcmode="lin" valueType="num">
                                      <p:cBhvr>
                                        <p:cTn id="23" dur="500" fill="hold"/>
                                        <p:tgtEl>
                                          <p:spTgt spid="100354">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00354">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100354">
                                            <p:txEl>
                                              <p:pRg st="4" end="4"/>
                                            </p:txEl>
                                          </p:spTgt>
                                        </p:tgtEl>
                                        <p:attrNameLst>
                                          <p:attrName>style.visibility</p:attrName>
                                        </p:attrNameLst>
                                      </p:cBhvr>
                                      <p:to>
                                        <p:strVal val="visible"/>
                                      </p:to>
                                    </p:set>
                                    <p:anim calcmode="lin" valueType="num">
                                      <p:cBhvr>
                                        <p:cTn id="28" dur="500" fill="hold"/>
                                        <p:tgtEl>
                                          <p:spTgt spid="10035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00354">
                                            <p:txEl>
                                              <p:pRg st="4" end="4"/>
                                            </p:txEl>
                                          </p:spTgt>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3" presetClass="entr" presetSubtype="10" fill="hold" nodeType="afterEffect">
                                  <p:stCondLst>
                                    <p:cond delay="0"/>
                                  </p:stCondLst>
                                  <p:childTnLst>
                                    <p:set>
                                      <p:cBhvr>
                                        <p:cTn id="32" dur="1" fill="hold">
                                          <p:stCondLst>
                                            <p:cond delay="0"/>
                                          </p:stCondLst>
                                        </p:cTn>
                                        <p:tgtEl>
                                          <p:spTgt spid="100365"/>
                                        </p:tgtEl>
                                        <p:attrNameLst>
                                          <p:attrName>style.visibility</p:attrName>
                                        </p:attrNameLst>
                                      </p:cBhvr>
                                      <p:to>
                                        <p:strVal val="visible"/>
                                      </p:to>
                                    </p:set>
                                    <p:animEffect transition="in" filter="blinds(horizontal)">
                                      <p:cBhvr>
                                        <p:cTn id="33" dur="500"/>
                                        <p:tgtEl>
                                          <p:spTgt spid="10036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00366"/>
                                        </p:tgtEl>
                                        <p:attrNameLst>
                                          <p:attrName>style.visibility</p:attrName>
                                        </p:attrNameLst>
                                      </p:cBhvr>
                                      <p:to>
                                        <p:strVal val="visible"/>
                                      </p:to>
                                    </p:set>
                                    <p:animEffect transition="in" filter="blinds(horizontal)">
                                      <p:cBhvr>
                                        <p:cTn id="36" dur="500"/>
                                        <p:tgtEl>
                                          <p:spTgt spid="100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781</TotalTime>
  <Words>438</Words>
  <Application>Microsoft Office PowerPoint</Application>
  <PresentationFormat>On-screen Show (4:3)</PresentationFormat>
  <Paragraphs>84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AvantGarde Md BT</vt:lpstr>
      <vt:lpstr>Berlin Sans FB</vt:lpstr>
      <vt:lpstr>Segoe UI</vt:lpstr>
      <vt:lpstr>Segoe UI Semibold</vt:lpstr>
      <vt:lpstr>Tahoma</vt:lpstr>
      <vt:lpstr>Default Design</vt:lpstr>
      <vt:lpstr>PowerPoint Presentation</vt:lpstr>
      <vt:lpstr>Patience Commanded</vt:lpstr>
      <vt:lpstr>Where Patience is Needed</vt:lpstr>
      <vt:lpstr>Where Patience is Needed</vt:lpstr>
      <vt:lpstr>Where Patience is Needed</vt:lpstr>
      <vt:lpstr>Where Patience is Needed</vt:lpstr>
      <vt:lpstr>Where Patience is Needed</vt:lpstr>
      <vt:lpstr>Where Patience is Needed</vt:lpstr>
      <vt:lpstr>The Cause of Patience</vt:lpstr>
      <vt:lpstr>Results of Patience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Self-Control</dc:title>
  <dc:creator>Richie Thetford</dc:creator>
  <cp:lastModifiedBy>Richard Thetford</cp:lastModifiedBy>
  <cp:revision>40</cp:revision>
  <dcterms:created xsi:type="dcterms:W3CDTF">2003-05-20T02:23:05Z</dcterms:created>
  <dcterms:modified xsi:type="dcterms:W3CDTF">2016-03-27T21:26:35Z</dcterms:modified>
</cp:coreProperties>
</file>