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 Md B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 Md B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 Md B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 Md B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 Md B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vantGarde Md B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vantGarde Md B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vantGarde Md B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vantGarde Md B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00"/>
    <a:srgbClr val="B8E08C"/>
    <a:srgbClr val="00FF99"/>
    <a:srgbClr val="CC0000"/>
    <a:srgbClr val="660066"/>
    <a:srgbClr val="FF0000"/>
    <a:srgbClr val="008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468CC-5648-41F6-9AD3-339F1B5E5A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42AF1-F79D-4A9F-962D-F7E29CF4AF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983E5-57B9-428A-BA3E-CA658F631D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6E3D64-963E-445C-A2B9-9A53054077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75DE0-B33C-4A5C-A084-E82DC25177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E3A92-A61C-4827-99D1-167E9A218A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1A4B5-3BB3-4B74-AED5-41D86D34F2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6E8A5-7E8D-4352-99DB-339CEFAE77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44099-D97A-4E40-932C-3E0BD5CE7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2459D-BEFE-4728-8C7C-E8E9C084A2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258B1-4D4F-428B-A23E-6F389758F1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43ED5-838F-4DD4-9BD7-E0B5281AEF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E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Segoe UI" panose="020B0502040204020203" pitchFamily="34" charset="0"/>
              </a:defRPr>
            </a:lvl1pPr>
          </a:lstStyle>
          <a:p>
            <a:fld id="{AC1F08A1-E8A8-45E3-A936-8F817E9F8D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UI" panose="020B0502040204020203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Segoe UI" panose="020B0502040204020203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Segoe UI" panose="020B0502040204020203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Segoe UI" panose="020B0502040204020203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Segoe UI" panose="020B0502040204020203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17"/>
          <p:cNvSpPr/>
          <p:nvPr/>
        </p:nvSpPr>
        <p:spPr>
          <a:xfrm>
            <a:off x="1981200" y="1981200"/>
            <a:ext cx="1143000" cy="1349276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04800" y="3276600"/>
            <a:ext cx="52578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latin typeface="Segoe UI" panose="020B0502040204020203" pitchFamily="34" charset="0"/>
              </a:rPr>
              <a:t>“awareness; acquaintance with facts; range of information; all that has been perceived or grasped by the mind; learning; enlightenment; the body of facts accumulated by mankind” </a:t>
            </a:r>
            <a:r>
              <a:rPr lang="en-US" sz="2000" i="1" dirty="0">
                <a:latin typeface="Segoe UI" panose="020B0502040204020203" pitchFamily="34" charset="0"/>
              </a:rPr>
              <a:t>(Webster’s College Dictionary)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048000"/>
            <a:ext cx="3276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867400" y="3330476"/>
            <a:ext cx="2590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“who desires all men to be saved and to come to the </a:t>
            </a:r>
            <a:r>
              <a:rPr lang="en-US" sz="2400" b="1" dirty="0">
                <a:solidFill>
                  <a:srgbClr val="CC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knowledge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 of the truth”</a:t>
            </a:r>
          </a:p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1 Timothy 2:4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57200" y="457200"/>
            <a:ext cx="8229600" cy="1600200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71607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Christian Characteristics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  <a:p>
            <a:pPr algn="ctr"/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KNOWLEDGE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" y="2057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12700">
                  <a:solidFill>
                    <a:srgbClr val="000000"/>
                  </a:solidFill>
                </a:ln>
                <a:solidFill>
                  <a:schemeClr val="bg1"/>
                </a:solidFill>
                <a:latin typeface="Segoe UI" panose="020B0502040204020203" pitchFamily="34" charset="0"/>
              </a:rPr>
              <a:t>2 Peter 1:5-10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59" grpId="0"/>
      <p:bldP spid="20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5029200" cy="5105400"/>
          </a:xfrm>
        </p:spPr>
        <p:txBody>
          <a:bodyPr/>
          <a:lstStyle/>
          <a:p>
            <a:r>
              <a:rPr lang="en-US" sz="3600" b="1" dirty="0"/>
              <a:t>By Peter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Peter 3:18</a:t>
            </a:r>
          </a:p>
          <a:p>
            <a:r>
              <a:rPr lang="en-US" sz="3600" b="1" dirty="0"/>
              <a:t>By Paul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16:19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14:20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5:12-14 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0059" y="1447800"/>
            <a:ext cx="381294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257800" y="1868031"/>
            <a:ext cx="3124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“but grow in the grace and </a:t>
            </a:r>
            <a:r>
              <a:rPr lang="en-US" sz="28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knowledge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of our Lord and Savior Jesus Christ…”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10668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Knowledge Commanded</a:t>
            </a:r>
          </a:p>
        </p:txBody>
      </p:sp>
      <p:pic>
        <p:nvPicPr>
          <p:cNvPr id="18" name="Picture 17" descr="OpenBibl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5105400"/>
            <a:ext cx="8534400" cy="1143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5029200" cy="5105400"/>
          </a:xfrm>
        </p:spPr>
        <p:txBody>
          <a:bodyPr/>
          <a:lstStyle/>
          <a:p>
            <a:r>
              <a:rPr lang="en-US" sz="3600" b="1" dirty="0"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The Will of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Roboto" pitchFamily="2" charset="0"/>
                <a:cs typeface="Segoe UI Semibold" panose="020B0702040204020203" pitchFamily="34" charset="0"/>
              </a:rPr>
              <a:t>Ephesians 5:17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Roboto" pitchFamily="2" charset="0"/>
                <a:cs typeface="Segoe UI Semibold" panose="020B0702040204020203" pitchFamily="34" charset="0"/>
              </a:rPr>
              <a:t>Romans 6:17-18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Roboto" pitchFamily="2" charset="0"/>
                <a:cs typeface="Segoe UI Semibold" panose="020B0702040204020203" pitchFamily="34" charset="0"/>
              </a:rPr>
              <a:t>Colossians 1:9-10</a:t>
            </a:r>
          </a:p>
          <a:p>
            <a:r>
              <a:rPr lang="en-US" sz="3600" b="1" dirty="0">
                <a:latin typeface="Segoe UI" panose="020B0502040204020203" pitchFamily="34" charset="0"/>
                <a:ea typeface="Roboto" pitchFamily="2" charset="0"/>
                <a:cs typeface="Segoe UI" panose="020B0502040204020203" pitchFamily="34" charset="0"/>
              </a:rPr>
              <a:t>The Love of Christ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Roboto" pitchFamily="2" charset="0"/>
                <a:cs typeface="Segoe UI Semibold" panose="020B0702040204020203" pitchFamily="34" charset="0"/>
              </a:rPr>
              <a:t>Ephesians 3:17-19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Roboto" pitchFamily="2" charset="0"/>
                <a:cs typeface="Segoe UI Semibold" panose="020B0702040204020203" pitchFamily="34" charset="0"/>
              </a:rPr>
              <a:t>1 Timothy 1:15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ea typeface="Roboto" pitchFamily="2" charset="0"/>
                <a:cs typeface="Segoe UI Semibold" panose="020B0702040204020203" pitchFamily="34" charset="0"/>
              </a:rPr>
              <a:t>John 14:1-3</a:t>
            </a:r>
          </a:p>
          <a:p>
            <a:pPr lvl="1"/>
            <a:endParaRPr lang="en-US" sz="3200" dirty="0">
              <a:solidFill>
                <a:srgbClr val="006600"/>
              </a:solidFill>
              <a:latin typeface="Berlin Sans FB" pitchFamily="34" charset="0"/>
            </a:endParaRP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1" y="1371599"/>
            <a:ext cx="3733800" cy="312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410200" y="1676399"/>
            <a:ext cx="2971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Segoe UI" panose="020B0502040204020203" pitchFamily="34" charset="0"/>
              </a:rPr>
              <a:t>“Therefore do</a:t>
            </a:r>
            <a:br>
              <a:rPr lang="en-US" sz="2800" dirty="0">
                <a:latin typeface="Segoe UI" panose="020B0502040204020203" pitchFamily="34" charset="0"/>
              </a:rPr>
            </a:br>
            <a:r>
              <a:rPr lang="en-US" sz="2800" dirty="0">
                <a:latin typeface="Segoe UI" panose="020B0502040204020203" pitchFamily="34" charset="0"/>
              </a:rPr>
              <a:t>not be unwise, but understand what the will of the Lord is”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10668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Things We Need to Know</a:t>
            </a:r>
          </a:p>
        </p:txBody>
      </p:sp>
      <p:pic>
        <p:nvPicPr>
          <p:cNvPr id="18" name="Picture 17" descr="group-stud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4495800"/>
            <a:ext cx="3124200" cy="17145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10668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5181600" cy="5257800"/>
          </a:xfrm>
        </p:spPr>
        <p:txBody>
          <a:bodyPr/>
          <a:lstStyle/>
          <a:p>
            <a:r>
              <a:rPr lang="en-US" sz="3600" b="1" dirty="0"/>
              <a:t>The Hope of God’s Calling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1:18</a:t>
            </a:r>
          </a:p>
          <a:p>
            <a:pPr lvl="2"/>
            <a:r>
              <a:rPr lang="en-US" sz="2800" b="1" dirty="0">
                <a:solidFill>
                  <a:srgbClr val="006600"/>
                </a:solidFill>
              </a:rPr>
              <a:t>It is an anchor</a:t>
            </a:r>
            <a:br>
              <a:rPr lang="en-US" sz="2800" b="1" dirty="0">
                <a:solidFill>
                  <a:srgbClr val="006600"/>
                </a:solidFill>
              </a:rPr>
            </a:br>
            <a:r>
              <a:rPr lang="en-US" sz="2800" b="1" dirty="0">
                <a:solidFill>
                  <a:srgbClr val="006600"/>
                </a:solidFill>
              </a:rPr>
              <a:t>of the soul</a:t>
            </a:r>
          </a:p>
          <a:p>
            <a:r>
              <a:rPr lang="en-US" sz="3600" b="1" dirty="0"/>
              <a:t>The Greatness of</a:t>
            </a:r>
            <a:br>
              <a:rPr lang="en-US" sz="3600" b="1" dirty="0"/>
            </a:br>
            <a:r>
              <a:rPr lang="en-US" sz="3600" b="1" dirty="0"/>
              <a:t>His Power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1:19-22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6:14</a:t>
            </a: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295400"/>
            <a:ext cx="3429000" cy="323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715000" y="1600200"/>
            <a:ext cx="2819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Segoe UI" panose="020B0502040204020203" pitchFamily="34" charset="0"/>
              </a:rPr>
              <a:t>“This hope we have as an anchor of the soul, both sure and steadfast…”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Things We Need to Know</a:t>
            </a:r>
          </a:p>
        </p:txBody>
      </p:sp>
      <p:pic>
        <p:nvPicPr>
          <p:cNvPr id="18" name="Picture 17" descr="Bible Reading5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5208" y="4516265"/>
            <a:ext cx="3647792" cy="173213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2667000"/>
            <a:ext cx="8991600" cy="1371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10668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5105400"/>
          </a:xfrm>
        </p:spPr>
        <p:txBody>
          <a:bodyPr/>
          <a:lstStyle/>
          <a:p>
            <a:r>
              <a:rPr lang="en-US" sz="3600" b="1" dirty="0">
                <a:cs typeface="Segoe UI" panose="020B0502040204020203" pitchFamily="34" charset="0"/>
              </a:rPr>
              <a:t>Ignorance of His Will is NO Excuse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4:18; Acts 17:30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990600" y="2665412"/>
            <a:ext cx="7848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 Semibold" panose="020B0702040204020203" pitchFamily="34" charset="0"/>
              </a:rPr>
              <a:t>No study – no knowledge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 Semibold" panose="020B0702040204020203" pitchFamily="34" charset="0"/>
              </a:rPr>
              <a:t>No knowledge – no understanding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 Semibold" panose="020B0702040204020203" pitchFamily="34" charset="0"/>
              </a:rPr>
              <a:t>No understanding -- </a:t>
            </a:r>
            <a:r>
              <a:rPr lang="en-US" sz="2800" b="1" dirty="0">
                <a:solidFill>
                  <a:srgbClr val="FFFF00"/>
                </a:solidFill>
                <a:latin typeface="Segoe UI" panose="020B0502040204020203" pitchFamily="34" charset="0"/>
                <a:cs typeface="Segoe UI Semibold" panose="020B0702040204020203" pitchFamily="34" charset="0"/>
              </a:rPr>
              <a:t>IGNORANCE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228600" y="4038600"/>
            <a:ext cx="8686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“…for they being ignorant of God’s righteousness, and going about to establish their own righteousness, have not </a:t>
            </a:r>
            <a:r>
              <a:rPr lang="en-US" sz="3000" b="1" dirty="0">
                <a:solidFill>
                  <a:srgbClr val="CC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submitted themselves</a:t>
            </a: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 unto the righteousness of God.”</a:t>
            </a:r>
          </a:p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Romans 10:3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Why We Need to Know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9" grpId="0" animBg="1"/>
      <p:bldP spid="266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381000" y="4419600"/>
            <a:ext cx="8382000" cy="762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</p:spPr>
        <p:txBody>
          <a:bodyPr/>
          <a:lstStyle/>
          <a:p>
            <a:r>
              <a:rPr lang="en-US" sz="3600" b="1" dirty="0">
                <a:cs typeface="Segoe UI" panose="020B0502040204020203" pitchFamily="34" charset="0"/>
              </a:rPr>
              <a:t>Hope Influences Us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15:19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Thessalonians 4:13</a:t>
            </a:r>
          </a:p>
          <a:p>
            <a:r>
              <a:rPr lang="en-US" sz="3600" b="1" dirty="0">
                <a:cs typeface="Segoe UI" panose="020B0502040204020203" pitchFamily="34" charset="0"/>
              </a:rPr>
              <a:t>His Power Has Given All We Need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Peter 1:3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57200" y="4510088"/>
            <a:ext cx="815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Knowledge of His power increases our faith</a:t>
            </a:r>
          </a:p>
        </p:txBody>
      </p:sp>
      <p:sp>
        <p:nvSpPr>
          <p:cNvPr id="27666" name="WordArt 18"/>
          <p:cNvSpPr>
            <a:spLocks noChangeArrowheads="1" noChangeShapeType="1" noTextEdit="1"/>
          </p:cNvSpPr>
          <p:nvPr/>
        </p:nvSpPr>
        <p:spPr bwMode="auto">
          <a:xfrm>
            <a:off x="914400" y="5334000"/>
            <a:ext cx="7315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381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“CAN" Do It!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10668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Why We Need to Know</a:t>
            </a:r>
          </a:p>
        </p:txBody>
      </p:sp>
      <p:pic>
        <p:nvPicPr>
          <p:cNvPr id="19" name="Picture 18" descr="4189954778_255dfacfb8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1447800"/>
            <a:ext cx="3657600" cy="17526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0" animBg="1"/>
      <p:bldP spid="27665" grpId="0"/>
      <p:bldP spid="276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10668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305800" cy="2362200"/>
          </a:xfrm>
        </p:spPr>
        <p:txBody>
          <a:bodyPr/>
          <a:lstStyle/>
          <a:p>
            <a:r>
              <a:rPr lang="en-US" sz="3600" b="1" dirty="0"/>
              <a:t>Treasures of Wisdom and</a:t>
            </a:r>
            <a:br>
              <a:rPr lang="en-US" sz="3600" b="1" dirty="0"/>
            </a:br>
            <a:r>
              <a:rPr lang="en-US" sz="3600" b="1" dirty="0"/>
              <a:t>Knowledge Are in Christ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Colossians 2:3</a:t>
            </a:r>
          </a:p>
          <a:p>
            <a:r>
              <a:rPr lang="en-US" sz="3600" b="1" dirty="0"/>
              <a:t>Obtained Through Study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609600" y="1524000"/>
            <a:ext cx="7848600" cy="137160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WordArt 16"/>
          <p:cNvSpPr>
            <a:spLocks noChangeArrowheads="1" noChangeShapeType="1" noTextEdit="1"/>
          </p:cNvSpPr>
          <p:nvPr/>
        </p:nvSpPr>
        <p:spPr bwMode="auto">
          <a:xfrm>
            <a:off x="2209800" y="1600200"/>
            <a:ext cx="6019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B-I-B-L-E</a:t>
            </a:r>
          </a:p>
        </p:txBody>
      </p:sp>
      <p:pic>
        <p:nvPicPr>
          <p:cNvPr id="28689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14144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81000" y="5334000"/>
            <a:ext cx="8458200" cy="9144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81000" y="5294293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Psalms 119:104; 2 Timothy 2:15;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Timothy 3:15; Ephesians 3:4</a:t>
            </a: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5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Source of Our Knowledge</a:t>
            </a:r>
          </a:p>
        </p:txBody>
      </p:sp>
      <p:pic>
        <p:nvPicPr>
          <p:cNvPr id="21" name="Picture 20" descr="bxp1284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6635" y="3048000"/>
            <a:ext cx="1921565" cy="2209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7" grpId="0" animBg="1"/>
      <p:bldP spid="28688" grpId="0" animBg="1"/>
      <p:bldP spid="28690" grpId="0" animBg="1"/>
      <p:bldP spid="286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52400" y="2362200"/>
            <a:ext cx="8839200" cy="1219200"/>
          </a:xfrm>
          <a:prstGeom prst="rect">
            <a:avLst/>
          </a:prstGeom>
          <a:solidFill>
            <a:srgbClr val="006600"/>
          </a:solidFill>
          <a:ln w="381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WordArt 13"/>
          <p:cNvSpPr>
            <a:spLocks noChangeArrowheads="1" noChangeShapeType="1" noTextEdit="1"/>
          </p:cNvSpPr>
          <p:nvPr/>
        </p:nvSpPr>
        <p:spPr bwMode="auto">
          <a:xfrm>
            <a:off x="381000" y="304800"/>
            <a:ext cx="8382000" cy="2209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63500" dir="3187806" algn="ctr" rotWithShape="0">
                    <a:srgbClr val="006600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Results of Knowledge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457200" y="24384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 Semibold" panose="020B0702040204020203" pitchFamily="34" charset="0"/>
              </a:rPr>
              <a:t>“but grow in the grace and knowledge of our Lord and Savior Jesus Christ...”</a:t>
            </a:r>
          </a:p>
        </p:txBody>
      </p:sp>
      <p:sp>
        <p:nvSpPr>
          <p:cNvPr id="29718" name="WordArt 22"/>
          <p:cNvSpPr>
            <a:spLocks noChangeArrowheads="1" noChangeShapeType="1" noTextEdit="1"/>
          </p:cNvSpPr>
          <p:nvPr/>
        </p:nvSpPr>
        <p:spPr bwMode="auto">
          <a:xfrm>
            <a:off x="2971800" y="1533525"/>
            <a:ext cx="3200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006600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 Peter 3:18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228600" y="5257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2:1-3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6324600" y="5410200"/>
            <a:ext cx="2590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12:41-48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4:17</a:t>
            </a:r>
          </a:p>
        </p:txBody>
      </p:sp>
      <p:sp>
        <p:nvSpPr>
          <p:cNvPr id="29734" name="AutoShape 38"/>
          <p:cNvSpPr>
            <a:spLocks noChangeArrowheads="1"/>
          </p:cNvSpPr>
          <p:nvPr/>
        </p:nvSpPr>
        <p:spPr bwMode="auto">
          <a:xfrm>
            <a:off x="2057400" y="4191000"/>
            <a:ext cx="1447800" cy="762000"/>
          </a:xfrm>
          <a:prstGeom prst="rightArrow">
            <a:avLst>
              <a:gd name="adj1" fmla="val 50000"/>
              <a:gd name="adj2" fmla="val 275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5" name="AutoShape 39"/>
          <p:cNvSpPr>
            <a:spLocks noChangeArrowheads="1"/>
          </p:cNvSpPr>
          <p:nvPr/>
        </p:nvSpPr>
        <p:spPr bwMode="auto">
          <a:xfrm>
            <a:off x="5638800" y="4191000"/>
            <a:ext cx="16764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8" name="Picture 17" descr="bible_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3300" y="3657600"/>
            <a:ext cx="2057400" cy="2590800"/>
          </a:xfrm>
          <a:prstGeom prst="rect">
            <a:avLst/>
          </a:prstGeom>
        </p:spPr>
      </p:pic>
      <p:pic>
        <p:nvPicPr>
          <p:cNvPr id="20" name="Picture 19" descr="Bible Read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0" y="3733800"/>
            <a:ext cx="1270341" cy="1752600"/>
          </a:xfrm>
          <a:prstGeom prst="rect">
            <a:avLst/>
          </a:prstGeom>
        </p:spPr>
      </p:pic>
      <p:pic>
        <p:nvPicPr>
          <p:cNvPr id="22" name="Picture 21" descr="eyes-baby_blue_eyes_9to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3731616"/>
            <a:ext cx="1600200" cy="15772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5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6" grpId="0" animBg="1"/>
      <p:bldP spid="29709" grpId="0" animBg="1"/>
      <p:bldP spid="29717" grpId="0"/>
      <p:bldP spid="29718" grpId="0" animBg="1"/>
      <p:bldP spid="29732" grpId="0"/>
      <p:bldP spid="29733" grpId="0"/>
      <p:bldP spid="29734" grpId="0" animBg="1"/>
      <p:bldP spid="297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304800" y="5486400"/>
            <a:ext cx="8534400" cy="6858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04800" y="1295400"/>
            <a:ext cx="8610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We Are Often Responsible For Our Own Ignorance!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13:15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Eternity Based Upon: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rgbClr val="00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Our knowledge of</a:t>
            </a:r>
            <a:br>
              <a:rPr lang="en-US" sz="3200" b="1" dirty="0">
                <a:solidFill>
                  <a:srgbClr val="00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b="1" dirty="0">
                <a:solidFill>
                  <a:srgbClr val="00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God’s Holy Word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rgbClr val="00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we apply it in our daily life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3817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828800"/>
            <a:ext cx="3429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18" name="WordArt 26"/>
          <p:cNvSpPr>
            <a:spLocks noChangeArrowheads="1" noChangeShapeType="1" noTextEdit="1"/>
          </p:cNvSpPr>
          <p:nvPr/>
        </p:nvSpPr>
        <p:spPr bwMode="auto">
          <a:xfrm>
            <a:off x="5867400" y="2133600"/>
            <a:ext cx="2514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Romans 1:28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5638800" y="2743200"/>
            <a:ext cx="2895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“And even as they did not like to retain God in their knowledge...”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304800" y="5562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Let us NOT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“mature in our weakness”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10668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5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CONCLUSION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0" grpId="0" animBg="1"/>
      <p:bldP spid="33818" grpId="0" animBg="1"/>
      <p:bldP spid="33819" grpId="0"/>
      <p:bldP spid="3382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BLUSH</Template>
  <TotalTime>809</TotalTime>
  <Words>373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AvantGarde Md BT</vt:lpstr>
      <vt:lpstr>Berlin Sans FB</vt:lpstr>
      <vt:lpstr>Roboto</vt:lpstr>
      <vt:lpstr>Segoe UI</vt:lpstr>
      <vt:lpstr>Segoe UI Semibold</vt:lpstr>
      <vt:lpstr>Default Design</vt:lpstr>
      <vt:lpstr>PowerPoint Presentation</vt:lpstr>
      <vt:lpstr>Knowledge Commanded</vt:lpstr>
      <vt:lpstr>Things We Need to Know</vt:lpstr>
      <vt:lpstr>Things We Need to Know</vt:lpstr>
      <vt:lpstr>Why We Need to Know</vt:lpstr>
      <vt:lpstr>Why We Need to Know</vt:lpstr>
      <vt:lpstr>Source of Our Knowledge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VIRTUE</dc:title>
  <dc:creator>HP Authorized Customer</dc:creator>
  <cp:lastModifiedBy>Richard Thetford</cp:lastModifiedBy>
  <cp:revision>47</cp:revision>
  <dcterms:created xsi:type="dcterms:W3CDTF">2007-01-16T19:44:16Z</dcterms:created>
  <dcterms:modified xsi:type="dcterms:W3CDTF">2016-03-11T17:00:10Z</dcterms:modified>
</cp:coreProperties>
</file>