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DFF"/>
    <a:srgbClr val="FF9B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B7B5C-4835-47C0-8BBF-758F0FCBA361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4A07-68E0-4F69-AF6B-793B201D1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B7B5C-4835-47C0-8BBF-758F0FCBA361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4A07-68E0-4F69-AF6B-793B201D1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B7B5C-4835-47C0-8BBF-758F0FCBA361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4A07-68E0-4F69-AF6B-793B201D1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B7B5C-4835-47C0-8BBF-758F0FCBA361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4A07-68E0-4F69-AF6B-793B201D1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B7B5C-4835-47C0-8BBF-758F0FCBA361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4A07-68E0-4F69-AF6B-793B201D1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B7B5C-4835-47C0-8BBF-758F0FCBA361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4A07-68E0-4F69-AF6B-793B201D1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B7B5C-4835-47C0-8BBF-758F0FCBA361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4A07-68E0-4F69-AF6B-793B201D1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B7B5C-4835-47C0-8BBF-758F0FCBA361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4A07-68E0-4F69-AF6B-793B201D1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B7B5C-4835-47C0-8BBF-758F0FCBA361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4A07-68E0-4F69-AF6B-793B201D1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B7B5C-4835-47C0-8BBF-758F0FCBA361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4A07-68E0-4F69-AF6B-793B201D1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B7B5C-4835-47C0-8BBF-758F0FCBA361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4A07-68E0-4F69-AF6B-793B201D1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B7B5C-4835-47C0-8BBF-758F0FCBA361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34A07-68E0-4F69-AF6B-793B201D12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991600" y="0"/>
            <a:ext cx="152400" cy="6553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52400" cy="6553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1470025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The Choice is Ours!</a:t>
            </a:r>
            <a:endParaRPr lang="en-US" sz="6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400800"/>
            <a:ext cx="9144000" cy="1524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lass-meeting-or-Bible-study-in-hom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7300" y="1725493"/>
            <a:ext cx="6629400" cy="4415695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The Choice is Ours!</a:t>
            </a: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1524000"/>
            <a:ext cx="5334000" cy="4724400"/>
          </a:xfrm>
          <a:solidFill>
            <a:srgbClr val="FFBDFF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latin typeface="Segoe UI" pitchFamily="34" charset="0"/>
                <a:cs typeface="Segoe UI" pitchFamily="34" charset="0"/>
              </a:rPr>
              <a:t>Denies real choice</a:t>
            </a:r>
          </a:p>
          <a:p>
            <a:pPr lvl="1"/>
            <a:r>
              <a:rPr lang="en-US" sz="3000" dirty="0" smtClean="0">
                <a:latin typeface="Segoe UI" pitchFamily="34" charset="0"/>
                <a:cs typeface="Segoe UI" pitchFamily="34" charset="0"/>
              </a:rPr>
              <a:t>If total depravity were true, then the effort to reason with men is an effort in futility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Isaiah 1:18-20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Deuteronomy 30:19-20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Joshua 24:15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Proverbs 3:31</a:t>
            </a:r>
            <a:endParaRPr lang="en-US" sz="2800" dirty="0">
              <a:solidFill>
                <a:srgbClr val="C00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991600" y="0"/>
            <a:ext cx="152400" cy="6553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52400" cy="6553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400800"/>
            <a:ext cx="9144000" cy="1524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3505200" y="1524000"/>
            <a:ext cx="0" cy="464820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52400" y="1390471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C</a:t>
            </a:r>
            <a:endParaRPr lang="en-US" sz="7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66800" y="16002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alvinism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The Choice is Ours!</a:t>
            </a: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1524000"/>
            <a:ext cx="5334000" cy="4724400"/>
          </a:xfrm>
          <a:solidFill>
            <a:srgbClr val="FFBDFF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latin typeface="Segoe UI" pitchFamily="34" charset="0"/>
                <a:cs typeface="Segoe UI" pitchFamily="34" charset="0"/>
              </a:rPr>
              <a:t>Would not exist</a:t>
            </a:r>
          </a:p>
          <a:p>
            <a:pPr lvl="1"/>
            <a:r>
              <a:rPr lang="en-US" sz="3000" dirty="0" smtClean="0">
                <a:latin typeface="Segoe UI" pitchFamily="34" charset="0"/>
                <a:cs typeface="Segoe UI" pitchFamily="34" charset="0"/>
              </a:rPr>
              <a:t>A hypocrite is someone who “play acts” in one setting, but is really something else in character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Matthew 23:13-15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Romans 12:9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James 3:17</a:t>
            </a:r>
            <a:endParaRPr lang="en-US" sz="2800" dirty="0">
              <a:solidFill>
                <a:srgbClr val="C00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991600" y="0"/>
            <a:ext cx="152400" cy="6553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52400" cy="6553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400800"/>
            <a:ext cx="9144000" cy="1524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3505200" y="1524000"/>
            <a:ext cx="0" cy="464820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52400" y="1390471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C</a:t>
            </a:r>
            <a:endParaRPr lang="en-US" sz="7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66800" y="16002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alvinism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2400" y="2152471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H</a:t>
            </a:r>
            <a:endParaRPr lang="en-US" sz="7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66800" y="23622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ypocrisy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The Choice is Ours!</a:t>
            </a: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1524000"/>
            <a:ext cx="5334000" cy="4724400"/>
          </a:xfrm>
          <a:solidFill>
            <a:srgbClr val="FFBDFF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latin typeface="Segoe UI" pitchFamily="34" charset="0"/>
                <a:cs typeface="Segoe UI" pitchFamily="34" charset="0"/>
              </a:rPr>
              <a:t>Is impossible</a:t>
            </a:r>
          </a:p>
          <a:p>
            <a:pPr lvl="1"/>
            <a:r>
              <a:rPr lang="en-US" sz="3000" dirty="0" smtClean="0">
                <a:latin typeface="Segoe UI" pitchFamily="34" charset="0"/>
                <a:cs typeface="Segoe UI" pitchFamily="34" charset="0"/>
              </a:rPr>
              <a:t>Obey is to carry out orders, setting you in a direction you were not on in the past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Exodus 19:5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Acts 5:29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Hebrews 5:9</a:t>
            </a:r>
            <a:endParaRPr lang="en-US" sz="2800" dirty="0">
              <a:solidFill>
                <a:srgbClr val="C00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991600" y="0"/>
            <a:ext cx="152400" cy="6553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52400" cy="6553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400800"/>
            <a:ext cx="9144000" cy="1524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3505200" y="1524000"/>
            <a:ext cx="0" cy="464820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52400" y="1390471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C</a:t>
            </a:r>
            <a:endParaRPr lang="en-US" sz="7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66800" y="16002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alvinism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2400" y="2152471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H</a:t>
            </a:r>
            <a:endParaRPr lang="en-US" sz="7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66800" y="23622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ypocrisy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2400" y="2914471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O</a:t>
            </a:r>
            <a:endParaRPr lang="en-US" sz="7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66800" y="3178314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bedience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The Choice is Ours!</a:t>
            </a: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1524000"/>
            <a:ext cx="5334000" cy="4724400"/>
          </a:xfrm>
          <a:solidFill>
            <a:srgbClr val="FFBDFF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latin typeface="Segoe UI" pitchFamily="34" charset="0"/>
                <a:cs typeface="Segoe UI" pitchFamily="34" charset="0"/>
              </a:rPr>
              <a:t>Is a useless word</a:t>
            </a:r>
          </a:p>
          <a:p>
            <a:pPr lvl="1"/>
            <a:r>
              <a:rPr lang="en-US" sz="3000" dirty="0" smtClean="0">
                <a:latin typeface="Segoe UI" pitchFamily="34" charset="0"/>
                <a:cs typeface="Segoe UI" pitchFamily="34" charset="0"/>
              </a:rPr>
              <a:t>“If” is used in the context of two opposite choices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Deuteronomy 11:26-28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John 14:15</a:t>
            </a:r>
            <a:endParaRPr lang="en-US" sz="2800" dirty="0">
              <a:solidFill>
                <a:srgbClr val="C00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991600" y="0"/>
            <a:ext cx="152400" cy="6553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52400" cy="6553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400800"/>
            <a:ext cx="9144000" cy="1524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3505200" y="1524000"/>
            <a:ext cx="0" cy="464820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52400" y="1390471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C</a:t>
            </a:r>
            <a:endParaRPr lang="en-US" sz="7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66800" y="16002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alvinism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2400" y="2152471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H</a:t>
            </a:r>
            <a:endParaRPr lang="en-US" sz="7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66800" y="23622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ypocrisy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2400" y="2914471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O</a:t>
            </a:r>
            <a:endParaRPr lang="en-US" sz="7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66800" y="3178314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bedience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2400" y="3676471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I</a:t>
            </a:r>
            <a:endParaRPr lang="en-US" sz="7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66800" y="3962400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f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The Choice is Ours!</a:t>
            </a: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1524000"/>
            <a:ext cx="5334000" cy="4724400"/>
          </a:xfrm>
          <a:solidFill>
            <a:srgbClr val="FFBDFF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latin typeface="Segoe UI" pitchFamily="34" charset="0"/>
                <a:cs typeface="Segoe UI" pitchFamily="34" charset="0"/>
              </a:rPr>
              <a:t>Is impossible</a:t>
            </a:r>
          </a:p>
          <a:p>
            <a:pPr lvl="1"/>
            <a:r>
              <a:rPr lang="en-US" sz="3000" dirty="0" smtClean="0">
                <a:latin typeface="Segoe UI" pitchFamily="34" charset="0"/>
                <a:cs typeface="Segoe UI" pitchFamily="34" charset="0"/>
              </a:rPr>
              <a:t>If no choice, then it cannot be said that man is corrupt, nor is he getting worse and worse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2 Timothy 3:13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Genesis 6:11-12</a:t>
            </a:r>
            <a:endParaRPr lang="en-US" sz="2800" dirty="0">
              <a:solidFill>
                <a:srgbClr val="C00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991600" y="0"/>
            <a:ext cx="152400" cy="6553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52400" cy="6553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400800"/>
            <a:ext cx="9144000" cy="1524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3505200" y="1524000"/>
            <a:ext cx="0" cy="464820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52400" y="1390471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C</a:t>
            </a:r>
            <a:endParaRPr lang="en-US" sz="7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66800" y="16002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alvinism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2400" y="2152471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H</a:t>
            </a:r>
            <a:endParaRPr lang="en-US" sz="7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66800" y="23622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ypocrisy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2400" y="2914471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O</a:t>
            </a:r>
            <a:endParaRPr lang="en-US" sz="7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66800" y="3178314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bedience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0" y="3676471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I</a:t>
            </a:r>
            <a:endParaRPr lang="en-US" sz="7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66800" y="3962400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f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2400" y="4438471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C</a:t>
            </a:r>
            <a:endParaRPr lang="en-US" sz="7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66800" y="4648200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orruption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The Choice is Ours!</a:t>
            </a: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1524000"/>
            <a:ext cx="5334000" cy="4724400"/>
          </a:xfrm>
          <a:solidFill>
            <a:srgbClr val="FFBDFF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latin typeface="Segoe UI" pitchFamily="34" charset="0"/>
                <a:cs typeface="Segoe UI" pitchFamily="34" charset="0"/>
              </a:rPr>
              <a:t>Cannot be followed</a:t>
            </a:r>
          </a:p>
          <a:p>
            <a:pPr lvl="1"/>
            <a:r>
              <a:rPr lang="en-US" sz="3000" dirty="0" smtClean="0">
                <a:latin typeface="Segoe UI" pitchFamily="34" charset="0"/>
                <a:cs typeface="Segoe UI" pitchFamily="34" charset="0"/>
              </a:rPr>
              <a:t>Without choice, then no one can set a standard for someone else to follow or imitate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John 13:15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1 Timothy 4:12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1 Peter 2:21</a:t>
            </a:r>
            <a:endParaRPr lang="en-US" sz="2800" dirty="0">
              <a:solidFill>
                <a:srgbClr val="C00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991600" y="0"/>
            <a:ext cx="152400" cy="6553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52400" cy="6553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400800"/>
            <a:ext cx="9144000" cy="1524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52400" y="1390471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C</a:t>
            </a:r>
            <a:endParaRPr lang="en-US" sz="7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66800" y="16002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alvinism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505200" y="1524000"/>
            <a:ext cx="0" cy="464820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52400" y="2152471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H</a:t>
            </a:r>
            <a:endParaRPr lang="en-US" sz="7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66800" y="23622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ypocrisy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2400" y="2914471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O</a:t>
            </a:r>
            <a:endParaRPr lang="en-US" sz="7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66800" y="3178314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bedience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2400" y="3676471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I</a:t>
            </a:r>
            <a:endParaRPr lang="en-US" sz="7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66800" y="3962400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f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2400" y="4438471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C</a:t>
            </a:r>
            <a:endParaRPr lang="en-US" sz="7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66800" y="4648200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orruption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2400" y="5200471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E</a:t>
            </a:r>
            <a:endParaRPr lang="en-US" sz="7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66800" y="5388114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xamples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The Choice is Ours!</a:t>
            </a: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524000"/>
            <a:ext cx="7391400" cy="4724400"/>
          </a:xfr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latin typeface="Segoe UI" pitchFamily="34" charset="0"/>
                <a:cs typeface="Segoe UI" pitchFamily="34" charset="0"/>
              </a:rPr>
              <a:t>Choice means we are responsible</a:t>
            </a:r>
          </a:p>
          <a:p>
            <a:r>
              <a:rPr lang="en-US" sz="3000" b="1" dirty="0" smtClean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God’s judgment based on deeds proves we can do better</a:t>
            </a:r>
          </a:p>
          <a:p>
            <a:r>
              <a:rPr lang="en-US" sz="3000" b="1" dirty="0" smtClean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We’re responsible to choose the narrow way</a:t>
            </a:r>
          </a:p>
          <a:p>
            <a:r>
              <a:rPr lang="en-US" sz="3000" b="1" dirty="0" smtClean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Choosing to defer that choice, means we’ll be responsible for our lost condition</a:t>
            </a:r>
          </a:p>
          <a:p>
            <a:r>
              <a:rPr lang="en-US" sz="3000" b="1" dirty="0" smtClean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God provides us a choice</a:t>
            </a:r>
            <a:endParaRPr lang="en-US" sz="30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991600" y="0"/>
            <a:ext cx="152400" cy="6553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52400" cy="65532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400800"/>
            <a:ext cx="9144000" cy="1524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52400" y="1390471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C</a:t>
            </a:r>
            <a:endParaRPr lang="en-US" sz="7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95400" y="1524000"/>
            <a:ext cx="0" cy="464820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52400" y="2152471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H</a:t>
            </a:r>
            <a:endParaRPr lang="en-US" sz="7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2400" y="2914471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O</a:t>
            </a:r>
            <a:endParaRPr lang="en-US" sz="7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2400" y="3676471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I</a:t>
            </a:r>
            <a:endParaRPr lang="en-US" sz="7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2400" y="4438471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C</a:t>
            </a:r>
            <a:endParaRPr lang="en-US" sz="7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2400" y="5200471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E</a:t>
            </a:r>
            <a:endParaRPr lang="en-US" sz="7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5" grpId="0"/>
      <p:bldP spid="17" grpId="0"/>
      <p:bldP spid="19" grpId="0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306</Words>
  <Application>Microsoft Office PowerPoint</Application>
  <PresentationFormat>On-screen Show (4:3)</PresentationFormat>
  <Paragraphs>98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The Choice is Ours!</vt:lpstr>
      <vt:lpstr>The Choice is Ours!</vt:lpstr>
      <vt:lpstr>The Choice is Ours!</vt:lpstr>
      <vt:lpstr>The Choice is Ours!</vt:lpstr>
      <vt:lpstr>The Choice is Ours!</vt:lpstr>
      <vt:lpstr>The Choice is Ours!</vt:lpstr>
      <vt:lpstr>The Choice is Ours!</vt:lpstr>
      <vt:lpstr>The Choice is Ours!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Thetford</dc:creator>
  <cp:lastModifiedBy>Richard Thetford</cp:lastModifiedBy>
  <cp:revision>12</cp:revision>
  <dcterms:created xsi:type="dcterms:W3CDTF">2012-10-09T23:26:18Z</dcterms:created>
  <dcterms:modified xsi:type="dcterms:W3CDTF">2012-12-14T21:23:02Z</dcterms:modified>
</cp:coreProperties>
</file>