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3D5C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D81029-11EF-414F-A196-D470D42A5B94}" type="datetimeFigureOut">
              <a:rPr lang="en-US" smtClean="0"/>
              <a:pPr/>
              <a:t>4/7/2012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465E7-39F4-4613-823F-B999D6B4A2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cover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51816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3D5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  <a:cs typeface="Arial" pitchFamily="34" charset="0"/>
              </a:rPr>
              <a:t>2 Corinthians 8:20-21</a:t>
            </a:r>
            <a:endParaRPr lang="en-US" b="1" dirty="0">
              <a:solidFill>
                <a:srgbClr val="3D5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ouvenir Lt BT" pitchFamily="18" charset="0"/>
              <a:cs typeface="Arial" pitchFamily="34" charset="0"/>
            </a:endParaRPr>
          </a:p>
        </p:txBody>
      </p:sp>
      <p:sp>
        <p:nvSpPr>
          <p:cNvPr id="5" name="Flowchart: Document 4"/>
          <p:cNvSpPr/>
          <p:nvPr/>
        </p:nvSpPr>
        <p:spPr>
          <a:xfrm>
            <a:off x="0" y="0"/>
            <a:ext cx="9144000" cy="281940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839200" cy="1470025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ln w="28575">
                  <a:solidFill>
                    <a:srgbClr val="FFFFFF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ouvenir Lt BT" pitchFamily="18" charset="0"/>
              </a:rPr>
              <a:t>Character and Reputation</a:t>
            </a:r>
            <a:endParaRPr lang="en-US" sz="5400" b="1" dirty="0">
              <a:ln w="28575">
                <a:solidFill>
                  <a:srgbClr val="FFFFFF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ouvenir Lt BT" pitchFamily="18" charset="0"/>
            </a:endParaRPr>
          </a:p>
        </p:txBody>
      </p:sp>
      <p:pic>
        <p:nvPicPr>
          <p:cNvPr id="7" name="Picture 6" descr="bible reading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05400" y="1219200"/>
            <a:ext cx="3886200" cy="554126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/>
          <a:lstStyle/>
          <a:p>
            <a:r>
              <a:rPr lang="en-US" b="1" dirty="0" smtClean="0">
                <a:latin typeface="Souvenir Lt BT" pitchFamily="18" charset="0"/>
              </a:rPr>
              <a:t>Not the same thing</a:t>
            </a:r>
          </a:p>
          <a:p>
            <a:pPr lvl="1"/>
            <a:r>
              <a:rPr lang="en-US" sz="3000" b="1" dirty="0" smtClean="0">
                <a:solidFill>
                  <a:srgbClr val="3D5C00"/>
                </a:solidFill>
                <a:latin typeface="Souvenir Lt BT" pitchFamily="18" charset="0"/>
              </a:rPr>
              <a:t>Character: </a:t>
            </a:r>
            <a:r>
              <a:rPr lang="en-US" sz="3000" dirty="0" smtClean="0">
                <a:latin typeface="Souvenir Lt BT" pitchFamily="18" charset="0"/>
              </a:rPr>
              <a:t>“the combination of our true qualities as a person”</a:t>
            </a:r>
          </a:p>
          <a:p>
            <a:pPr lvl="1"/>
            <a:r>
              <a:rPr lang="en-US" sz="3000" b="1" dirty="0" smtClean="0">
                <a:solidFill>
                  <a:srgbClr val="3D5C00"/>
                </a:solidFill>
                <a:latin typeface="Souvenir Lt BT" pitchFamily="18" charset="0"/>
              </a:rPr>
              <a:t>Reputation: </a:t>
            </a:r>
            <a:r>
              <a:rPr lang="en-US" sz="3000" dirty="0" smtClean="0">
                <a:latin typeface="Souvenir Lt BT" pitchFamily="18" charset="0"/>
              </a:rPr>
              <a:t>“what others believe we are”</a:t>
            </a:r>
          </a:p>
          <a:p>
            <a:r>
              <a:rPr lang="en-US" b="1" dirty="0" smtClean="0">
                <a:latin typeface="Souvenir Lt BT" pitchFamily="18" charset="0"/>
              </a:rPr>
              <a:t>Do not always coincide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All that glitters is not gold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Matthew 23:27-28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All that is gold does not glitter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1 Samuel 13:14; 16:7</a:t>
            </a:r>
            <a:endParaRPr lang="en-US" sz="2800" dirty="0">
              <a:solidFill>
                <a:srgbClr val="C00000"/>
              </a:solidFill>
              <a:latin typeface="Souvenir Lt BT" pitchFamily="18" charset="0"/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0" y="0"/>
            <a:ext cx="9144000" cy="121920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smtClean="0">
                <a:ln w="28575">
                  <a:solidFill>
                    <a:srgbClr val="FFFFFF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ouvenir Lt BT" pitchFamily="18" charset="0"/>
              </a:rPr>
              <a:t>Character and Reputation</a:t>
            </a:r>
            <a:endParaRPr lang="en-US" b="1" dirty="0">
              <a:ln w="28575">
                <a:solidFill>
                  <a:srgbClr val="FFFFFF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ouvenir Lt BT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ouvenir Lt BT" pitchFamily="18" charset="0"/>
              </a:rPr>
              <a:t>Concerned about what others think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Avoid doing anything that would detract from God’s honor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Romans 2:23-24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1 Timothy 3:7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1 Timothy 5:14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1 Timothy 6:1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Titus 2:10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Avoid the suspicion of wrongdoing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2 Corinthians 8:20-21</a:t>
            </a:r>
            <a:endParaRPr lang="en-US" sz="2800" dirty="0">
              <a:solidFill>
                <a:srgbClr val="C00000"/>
              </a:solidFill>
              <a:latin typeface="Souvenir Lt BT" pitchFamily="18" charset="0"/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0" y="0"/>
            <a:ext cx="9144000" cy="121920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28575">
                  <a:solidFill>
                    <a:srgbClr val="FFFFFF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ouvenir Lt BT" pitchFamily="18" charset="0"/>
              </a:rPr>
              <a:t>Maintaining Our Own Reputation</a:t>
            </a:r>
            <a:endParaRPr lang="en-US" b="1" dirty="0">
              <a:ln w="28575">
                <a:solidFill>
                  <a:srgbClr val="FFFFFF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ouvenir Lt BT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ouvenir Lt BT" pitchFamily="18" charset="0"/>
              </a:rPr>
              <a:t>Cannot guarantee ourselves a reputation free of blame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The Devil will misrepresent us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Matthew 11:19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John 8:48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Choose the alternative that</a:t>
            </a:r>
            <a:br>
              <a:rPr lang="en-US" sz="3000" dirty="0" smtClean="0">
                <a:latin typeface="Souvenir Lt BT" pitchFamily="18" charset="0"/>
              </a:rPr>
            </a:br>
            <a:r>
              <a:rPr lang="en-US" sz="3000" dirty="0" smtClean="0">
                <a:latin typeface="Souvenir Lt BT" pitchFamily="18" charset="0"/>
              </a:rPr>
              <a:t>offers the devil the least</a:t>
            </a:r>
            <a:br>
              <a:rPr lang="en-US" sz="3000" dirty="0" smtClean="0">
                <a:latin typeface="Souvenir Lt BT" pitchFamily="18" charset="0"/>
              </a:rPr>
            </a:br>
            <a:r>
              <a:rPr lang="en-US" sz="3000" dirty="0" smtClean="0">
                <a:latin typeface="Souvenir Lt BT" pitchFamily="18" charset="0"/>
              </a:rPr>
              <a:t>occasion for slander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Romans 12:17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1 Peter 2:12,15; 3:16</a:t>
            </a:r>
            <a:endParaRPr lang="en-US" sz="2800" dirty="0">
              <a:solidFill>
                <a:srgbClr val="C00000"/>
              </a:solidFill>
              <a:latin typeface="Souvenir Lt BT" pitchFamily="18" charset="0"/>
            </a:endParaRPr>
          </a:p>
        </p:txBody>
      </p:sp>
      <p:sp>
        <p:nvSpPr>
          <p:cNvPr id="4" name="Flowchart: Document 3"/>
          <p:cNvSpPr/>
          <p:nvPr/>
        </p:nvSpPr>
        <p:spPr>
          <a:xfrm>
            <a:off x="0" y="0"/>
            <a:ext cx="9144000" cy="121920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28575">
                  <a:solidFill>
                    <a:srgbClr val="FFFFFF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ouvenir Lt BT" pitchFamily="18" charset="0"/>
              </a:rPr>
              <a:t>Maintaining Our Own Reputation</a:t>
            </a:r>
            <a:endParaRPr lang="en-US" b="1" dirty="0">
              <a:ln w="28575">
                <a:solidFill>
                  <a:srgbClr val="FFFFFF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ouvenir Lt BT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ouvenir Lt BT" pitchFamily="18" charset="0"/>
              </a:rPr>
              <a:t>Too little concern as regards the gospel</a:t>
            </a:r>
          </a:p>
          <a:p>
            <a:r>
              <a:rPr lang="en-US" b="1" dirty="0" smtClean="0">
                <a:latin typeface="Souvenir Lt BT" pitchFamily="18" charset="0"/>
              </a:rPr>
              <a:t>Too much concern as regards our pride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Form of self-centeredness to be always worried what others are thinking about us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1 Samuel 18:6-9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Matthew 23:5-7</a:t>
            </a:r>
          </a:p>
          <a:p>
            <a:r>
              <a:rPr lang="en-US" b="1" dirty="0" smtClean="0">
                <a:latin typeface="Souvenir Lt BT" pitchFamily="18" charset="0"/>
              </a:rPr>
              <a:t>Be more concerned</a:t>
            </a:r>
            <a:br>
              <a:rPr lang="en-US" b="1" dirty="0" smtClean="0">
                <a:latin typeface="Souvenir Lt BT" pitchFamily="18" charset="0"/>
              </a:rPr>
            </a:br>
            <a:r>
              <a:rPr lang="en-US" b="1" dirty="0" smtClean="0">
                <a:latin typeface="Souvenir Lt BT" pitchFamily="18" charset="0"/>
              </a:rPr>
              <a:t>about whether we have</a:t>
            </a:r>
            <a:br>
              <a:rPr lang="en-US" b="1" dirty="0" smtClean="0">
                <a:latin typeface="Souvenir Lt BT" pitchFamily="18" charset="0"/>
              </a:rPr>
            </a:br>
            <a:r>
              <a:rPr lang="en-US" b="1" dirty="0" smtClean="0">
                <a:latin typeface="Souvenir Lt BT" pitchFamily="18" charset="0"/>
              </a:rPr>
              <a:t>the “right slant” on others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0" y="0"/>
            <a:ext cx="9144000" cy="121920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28575">
                  <a:solidFill>
                    <a:srgbClr val="FFFFFF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ouvenir Lt BT" pitchFamily="18" charset="0"/>
              </a:rPr>
              <a:t>Maintaining Our Own Reputation</a:t>
            </a:r>
            <a:endParaRPr lang="en-US" b="1" dirty="0">
              <a:ln w="28575">
                <a:solidFill>
                  <a:srgbClr val="FFFFFF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ouvenir Lt BT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ouvenir Lt BT" pitchFamily="18" charset="0"/>
              </a:rPr>
              <a:t>Be careful in forming our estimate of other people’s character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Do not use carnal criteria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2 Corinthians 5:16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Evaluate others using the same standards</a:t>
            </a:r>
            <a:br>
              <a:rPr lang="en-US" sz="3000" dirty="0" smtClean="0">
                <a:latin typeface="Souvenir Lt BT" pitchFamily="18" charset="0"/>
              </a:rPr>
            </a:br>
            <a:r>
              <a:rPr lang="en-US" sz="3000" dirty="0" smtClean="0">
                <a:latin typeface="Souvenir Lt BT" pitchFamily="18" charset="0"/>
              </a:rPr>
              <a:t>that we apply to ourselves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Matthew 7:1-5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John 7:24</a:t>
            </a:r>
          </a:p>
          <a:p>
            <a:r>
              <a:rPr lang="en-US" b="1" dirty="0" smtClean="0">
                <a:latin typeface="Souvenir Lt BT" pitchFamily="18" charset="0"/>
              </a:rPr>
              <a:t>Make our OWN assessment</a:t>
            </a:r>
            <a:br>
              <a:rPr lang="en-US" b="1" dirty="0" smtClean="0">
                <a:latin typeface="Souvenir Lt BT" pitchFamily="18" charset="0"/>
              </a:rPr>
            </a:br>
            <a:r>
              <a:rPr lang="en-US" b="1" dirty="0" smtClean="0">
                <a:latin typeface="Souvenir Lt BT" pitchFamily="18" charset="0"/>
              </a:rPr>
              <a:t>of others and make it fairly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0" y="0"/>
            <a:ext cx="9144000" cy="121920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28575">
                  <a:solidFill>
                    <a:srgbClr val="FFFFFF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ouvenir Lt BT" pitchFamily="18" charset="0"/>
              </a:rPr>
              <a:t>Forming Opinions of Others</a:t>
            </a:r>
            <a:endParaRPr lang="en-US" b="1" dirty="0">
              <a:ln w="28575">
                <a:solidFill>
                  <a:srgbClr val="FFFFFF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ouvenir Lt BT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ouvenir Lt BT" pitchFamily="18" charset="0"/>
              </a:rPr>
              <a:t>Secure one that will help the gospel</a:t>
            </a:r>
          </a:p>
          <a:p>
            <a:r>
              <a:rPr lang="en-US" b="1" dirty="0" smtClean="0">
                <a:latin typeface="Souvenir Lt BT" pitchFamily="18" charset="0"/>
              </a:rPr>
              <a:t>Be understanding and fair toward others</a:t>
            </a:r>
          </a:p>
          <a:p>
            <a:r>
              <a:rPr lang="en-US" b="1" dirty="0" smtClean="0">
                <a:latin typeface="Souvenir Lt BT" pitchFamily="18" charset="0"/>
              </a:rPr>
              <a:t>Pay attention to our own character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We are in control of it and responsible for it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0" y="0"/>
            <a:ext cx="9144000" cy="121920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28575">
                  <a:solidFill>
                    <a:srgbClr val="FFFFFF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ouvenir Lt BT" pitchFamily="18" charset="0"/>
              </a:rPr>
              <a:t>Building up Our Own Character</a:t>
            </a:r>
            <a:endParaRPr lang="en-US" b="1" dirty="0">
              <a:ln w="28575">
                <a:solidFill>
                  <a:srgbClr val="FFFFFF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ouvenir Lt BT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3733800"/>
            <a:ext cx="8686800" cy="2971800"/>
          </a:xfrm>
          <a:prstGeom prst="roundRect">
            <a:avLst/>
          </a:prstGeom>
          <a:solidFill>
            <a:srgbClr val="3D5C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04800" y="3810000"/>
            <a:ext cx="85344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“There is a broad distinction between character and reputation, for one may be destroyed by slander, while</a:t>
            </a:r>
            <a:b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</a:b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the other can never be harmed except by its possessor. Reputation is in no man’s keeping. You and I cannot determine what other men will think and say about us.</a:t>
            </a:r>
            <a:b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</a:b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We can only determine what they ought to think and</a:t>
            </a:r>
            <a:b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</a:br>
            <a:r>
              <a:rPr lang="en-US" sz="2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say about us.” </a:t>
            </a:r>
            <a:r>
              <a:rPr lang="en-US" sz="2600" b="1" dirty="0" smtClean="0">
                <a:solidFill>
                  <a:schemeClr val="bg1"/>
                </a:solidFill>
                <a:latin typeface="Souvenir Lt BT" pitchFamily="18" charset="0"/>
              </a:rPr>
              <a:t>(Source Unknown)</a:t>
            </a:r>
            <a:endParaRPr lang="en-US" sz="2600" b="1" dirty="0">
              <a:solidFill>
                <a:schemeClr val="bg1"/>
              </a:solidFill>
              <a:latin typeface="Souvenir Lt BT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3340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ouvenir Lt BT" pitchFamily="18" charset="0"/>
              </a:rPr>
              <a:t>Work at making our character</a:t>
            </a:r>
            <a:br>
              <a:rPr lang="en-US" b="1" dirty="0" smtClean="0">
                <a:latin typeface="Souvenir Lt BT" pitchFamily="18" charset="0"/>
              </a:rPr>
            </a:br>
            <a:r>
              <a:rPr lang="en-US" b="1" dirty="0" smtClean="0">
                <a:latin typeface="Souvenir Lt BT" pitchFamily="18" charset="0"/>
              </a:rPr>
              <a:t>what it ought to be</a:t>
            </a:r>
          </a:p>
          <a:p>
            <a:r>
              <a:rPr lang="en-US" b="1" dirty="0" smtClean="0">
                <a:latin typeface="Souvenir Lt BT" pitchFamily="18" charset="0"/>
              </a:rPr>
              <a:t>We need to be what we want</a:t>
            </a:r>
            <a:br>
              <a:rPr lang="en-US" b="1" dirty="0" smtClean="0">
                <a:latin typeface="Souvenir Lt BT" pitchFamily="18" charset="0"/>
              </a:rPr>
            </a:br>
            <a:r>
              <a:rPr lang="en-US" b="1" dirty="0" smtClean="0">
                <a:latin typeface="Souvenir Lt BT" pitchFamily="18" charset="0"/>
              </a:rPr>
              <a:t>others to think we are</a:t>
            </a:r>
          </a:p>
          <a:p>
            <a:r>
              <a:rPr lang="en-US" b="1" dirty="0" smtClean="0">
                <a:latin typeface="Souvenir Lt BT" pitchFamily="18" charset="0"/>
              </a:rPr>
              <a:t>A </a:t>
            </a:r>
            <a:r>
              <a:rPr lang="en-US" b="1" dirty="0" smtClean="0">
                <a:solidFill>
                  <a:srgbClr val="C00000"/>
                </a:solidFill>
                <a:latin typeface="Souvenir Lt BT" pitchFamily="18" charset="0"/>
              </a:rPr>
              <a:t>“quality person” </a:t>
            </a:r>
            <a:r>
              <a:rPr lang="en-US" b="1" dirty="0" smtClean="0">
                <a:latin typeface="Souvenir Lt BT" pitchFamily="18" charset="0"/>
              </a:rPr>
              <a:t>is more</a:t>
            </a:r>
            <a:br>
              <a:rPr lang="en-US" b="1" dirty="0" smtClean="0">
                <a:latin typeface="Souvenir Lt BT" pitchFamily="18" charset="0"/>
              </a:rPr>
            </a:br>
            <a:r>
              <a:rPr lang="en-US" b="1" dirty="0" smtClean="0">
                <a:latin typeface="Souvenir Lt BT" pitchFamily="18" charset="0"/>
              </a:rPr>
              <a:t>than being popular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itchFamily="18" charset="0"/>
              </a:rPr>
              <a:t>Ephesians 3:16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itchFamily="18" charset="0"/>
              </a:rPr>
              <a:t>1 Peter 3:3-4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0" y="0"/>
            <a:ext cx="9144000" cy="121920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28575">
                  <a:solidFill>
                    <a:srgbClr val="FFFFFF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ouvenir Lt BT" pitchFamily="18" charset="0"/>
              </a:rPr>
              <a:t>Building up Our Own Character</a:t>
            </a:r>
            <a:endParaRPr lang="en-US" b="1" dirty="0">
              <a:ln w="28575">
                <a:solidFill>
                  <a:srgbClr val="FFFFFF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ouvenir Lt BT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4864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ouvenir Lt BT" pitchFamily="18" charset="0"/>
              </a:rPr>
              <a:t>Outward appearances do not tell the whole story</a:t>
            </a:r>
          </a:p>
          <a:p>
            <a:pPr lvl="1"/>
            <a:r>
              <a:rPr lang="en-US" sz="3000" dirty="0" smtClean="0">
                <a:latin typeface="Souvenir Lt BT" pitchFamily="18" charset="0"/>
              </a:rPr>
              <a:t>Important for the Christian to remember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ouvenir Lt BT" pitchFamily="18" charset="0"/>
              </a:rPr>
              <a:t>2 Corinthians 6:4-10</a:t>
            </a:r>
          </a:p>
          <a:p>
            <a:pPr lvl="2"/>
            <a:endParaRPr lang="en-US" sz="2200" b="1" dirty="0">
              <a:solidFill>
                <a:srgbClr val="C00000"/>
              </a:solidFill>
              <a:latin typeface="Souvenir Lt BT" pitchFamily="18" charset="0"/>
            </a:endParaRPr>
          </a:p>
          <a:p>
            <a:pPr lvl="2"/>
            <a:endParaRPr lang="en-US" sz="2200" b="1" dirty="0" smtClean="0">
              <a:solidFill>
                <a:srgbClr val="C00000"/>
              </a:solidFill>
              <a:latin typeface="Souvenir Lt BT" pitchFamily="18" charset="0"/>
            </a:endParaRPr>
          </a:p>
          <a:p>
            <a:pPr lvl="2"/>
            <a:endParaRPr lang="en-US" sz="2200" b="1" dirty="0" smtClean="0">
              <a:solidFill>
                <a:srgbClr val="C00000"/>
              </a:solidFill>
              <a:latin typeface="Souvenir Lt BT" pitchFamily="18" charset="0"/>
            </a:endParaRPr>
          </a:p>
          <a:p>
            <a:r>
              <a:rPr lang="en-US" b="1" dirty="0" smtClean="0">
                <a:latin typeface="Souvenir Lt BT" pitchFamily="18" charset="0"/>
              </a:rPr>
              <a:t>When we take care of the greater things, God will see that the lesser things work out as they should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ouvenir Lt BT" pitchFamily="18" charset="0"/>
              </a:rPr>
              <a:t>James 4:10 </a:t>
            </a:r>
          </a:p>
        </p:txBody>
      </p:sp>
      <p:sp>
        <p:nvSpPr>
          <p:cNvPr id="4" name="Flowchart: Document 3"/>
          <p:cNvSpPr/>
          <p:nvPr/>
        </p:nvSpPr>
        <p:spPr>
          <a:xfrm>
            <a:off x="0" y="0"/>
            <a:ext cx="9144000" cy="1219200"/>
          </a:xfrm>
          <a:prstGeom prst="flowChartDocumen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ln w="28575">
                  <a:solidFill>
                    <a:srgbClr val="FFFFFF"/>
                  </a:solidFill>
                </a:ln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Souvenir Lt BT" pitchFamily="18" charset="0"/>
              </a:rPr>
              <a:t>Conclusion</a:t>
            </a:r>
            <a:endParaRPr lang="en-US" b="1" dirty="0">
              <a:ln w="28575">
                <a:solidFill>
                  <a:srgbClr val="FFFFFF"/>
                </a:solidFill>
              </a:ln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Souvenir Lt BT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3505200"/>
            <a:ext cx="8686800" cy="1143000"/>
          </a:xfrm>
          <a:prstGeom prst="roundRect">
            <a:avLst/>
          </a:prstGeom>
          <a:solidFill>
            <a:srgbClr val="3D5C00"/>
          </a:solidFill>
          <a:ln>
            <a:solidFill>
              <a:srgbClr val="669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35052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venir Lt BT" pitchFamily="18" charset="0"/>
              </a:rPr>
              <a:t>Therefore we do not lose heart. Even though our outward man is perishing, yet the inward man is being renewed day by day.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Souvenir Lt BT" pitchFamily="18" charset="0"/>
              </a:rPr>
              <a:t>2 Corinthians 4:16</a:t>
            </a:r>
            <a:endParaRPr lang="en-US" sz="2400" b="1" dirty="0">
              <a:solidFill>
                <a:schemeClr val="bg1"/>
              </a:solidFill>
              <a:latin typeface="Souvenir Lt BT" pitchFamily="18" charset="0"/>
            </a:endParaRP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1126</TotalTime>
  <Words>324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Character and Reputation</vt:lpstr>
      <vt:lpstr>Character and Reputation</vt:lpstr>
      <vt:lpstr>Maintaining Our Own Reputation</vt:lpstr>
      <vt:lpstr>Maintaining Our Own Reputation</vt:lpstr>
      <vt:lpstr>Maintaining Our Own Reputation</vt:lpstr>
      <vt:lpstr>Forming Opinions of Others</vt:lpstr>
      <vt:lpstr>Building up Our Own Character</vt:lpstr>
      <vt:lpstr>Building up Our Own Character</vt:lpstr>
      <vt:lpstr>Conclusion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Character and Reputation</dc:title>
  <dc:creator>Richard Thetford</dc:creator>
  <cp:lastModifiedBy>Richard Thetford</cp:lastModifiedBy>
  <cp:revision>16</cp:revision>
  <dcterms:created xsi:type="dcterms:W3CDTF">2012-04-02T21:50:58Z</dcterms:created>
  <dcterms:modified xsi:type="dcterms:W3CDTF">2012-04-07T19:19:20Z</dcterms:modified>
</cp:coreProperties>
</file>