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effectLst/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06945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76401"/>
            <a:ext cx="53340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676401"/>
            <a:ext cx="53340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2046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3686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>
            <a:extLst>
              <a:ext uri="{FF2B5EF4-FFF2-40B4-BE49-F238E27FC236}">
                <a16:creationId xmlns:a16="http://schemas.microsoft.com/office/drawing/2014/main" id="{D63D0577-78E3-3854-9A33-2C00BBC28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762000"/>
          </a:xfrm>
          <a:prstGeom prst="rect">
            <a:avLst/>
          </a:prstGeom>
          <a:solidFill>
            <a:srgbClr val="000000">
              <a:alpha val="14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Inter" panose="020B0502030000000004" pitchFamily="34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E3DFAD44-A5BD-A44C-C44E-52B7429D9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12192000" cy="12192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Inter" panose="020B0502030000000004" pitchFamily="34" charset="0"/>
            </a:endParaRP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7613D58A-882E-80C1-E300-5228AD811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Rectangle 3">
            <a:extLst>
              <a:ext uri="{FF2B5EF4-FFF2-40B4-BE49-F238E27FC236}">
                <a16:creationId xmlns:a16="http://schemas.microsoft.com/office/drawing/2014/main" id="{3B6FF239-C7D8-1F19-7FB5-E20CB048B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76401"/>
            <a:ext cx="108712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6529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ouvenir Lt B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ouvenir Lt B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ouvenir Lt B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ouvenir Lt B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ouvenir Lt B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ouvenir Lt B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ouvenir Lt B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Souvenir Lt B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9">
            <a:extLst>
              <a:ext uri="{FF2B5EF4-FFF2-40B4-BE49-F238E27FC236}">
                <a16:creationId xmlns:a16="http://schemas.microsoft.com/office/drawing/2014/main" id="{38DCF5B4-AC29-CDB0-58F4-228DBC275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95400"/>
            <a:ext cx="7010400" cy="1905000"/>
          </a:xfrm>
          <a:prstGeom prst="homePlate">
            <a:avLst>
              <a:gd name="adj" fmla="val 69000"/>
            </a:avLst>
          </a:prstGeom>
          <a:solidFill>
            <a:schemeClr val="tx1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6F258412-4A32-9579-5041-186D2BCB96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457" y="3733800"/>
            <a:ext cx="8157029" cy="16002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rgbClr val="500050"/>
                </a:solidFill>
                <a:latin typeface="Inter" panose="020B0502030000000004" pitchFamily="34" charset="0"/>
                <a:cs typeface="Arial" panose="020B0604020202020204" pitchFamily="34" charset="0"/>
              </a:rPr>
              <a:t>Does the Bible teach that we can obtain eternal salvation simply by praying to God and asking for it?</a:t>
            </a:r>
          </a:p>
        </p:txBody>
      </p:sp>
      <p:sp>
        <p:nvSpPr>
          <p:cNvPr id="3086" name="AutoShape 14">
            <a:extLst>
              <a:ext uri="{FF2B5EF4-FFF2-40B4-BE49-F238E27FC236}">
                <a16:creationId xmlns:a16="http://schemas.microsoft.com/office/drawing/2014/main" id="{DB3FD541-24C0-8C44-AC95-DD6AB9F7B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" y="5486400"/>
            <a:ext cx="6477000" cy="685800"/>
          </a:xfrm>
          <a:prstGeom prst="flowChartAlternateProcess">
            <a:avLst/>
          </a:prstGeom>
          <a:solidFill>
            <a:srgbClr val="500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3087" name="WordArt 15">
            <a:extLst>
              <a:ext uri="{FF2B5EF4-FFF2-40B4-BE49-F238E27FC236}">
                <a16:creationId xmlns:a16="http://schemas.microsoft.com/office/drawing/2014/main" id="{82C04E46-AE91-A492-51E1-B93E6A12031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0644" y="5638800"/>
            <a:ext cx="6172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  <a:t>Matthew 7:21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88F881-EEFF-67E5-558D-2462C4D725B6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pic>
        <p:nvPicPr>
          <p:cNvPr id="4" name="Picture 3" descr="A picture containing food&#10;&#10;Description automatically generated">
            <a:extLst>
              <a:ext uri="{FF2B5EF4-FFF2-40B4-BE49-F238E27FC236}">
                <a16:creationId xmlns:a16="http://schemas.microsoft.com/office/drawing/2014/main" id="{F0DB1453-53A4-C944-AC38-3279F182C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88220"/>
            <a:ext cx="2857500" cy="3705225"/>
          </a:xfrm>
          <a:prstGeom prst="rect">
            <a:avLst/>
          </a:prstGeom>
        </p:spPr>
      </p:pic>
      <p:sp>
        <p:nvSpPr>
          <p:cNvPr id="11267" name="AutoShape 7">
            <a:extLst>
              <a:ext uri="{FF2B5EF4-FFF2-40B4-BE49-F238E27FC236}">
                <a16:creationId xmlns:a16="http://schemas.microsoft.com/office/drawing/2014/main" id="{A2C10B67-7D9C-37B4-6DFB-96C679024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8828"/>
            <a:ext cx="10668000" cy="2514600"/>
          </a:xfrm>
          <a:prstGeom prst="homePlate">
            <a:avLst>
              <a:gd name="adj" fmla="val 90909"/>
            </a:avLst>
          </a:prstGeom>
          <a:solidFill>
            <a:srgbClr val="CC99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17BD9E98-F186-26FE-F075-136F0C87FBA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7628" y="1436920"/>
            <a:ext cx="7162800" cy="16002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en-US" sz="4400" b="0" dirty="0">
                <a:latin typeface="Inter Semi Bold" panose="020B0702030000000004" pitchFamily="34" charset="0"/>
                <a:ea typeface="Inter Semi Bold" panose="020B0702030000000004" pitchFamily="34" charset="0"/>
                <a:cs typeface="Arial" pitchFamily="34" charset="0"/>
              </a:rPr>
              <a:t>Can We Receive</a:t>
            </a:r>
            <a:br>
              <a:rPr lang="en-US" sz="4400" b="0" dirty="0">
                <a:latin typeface="Inter" panose="020B0502030000000004" pitchFamily="34" charset="0"/>
                <a:ea typeface="Inter" panose="020B0502030000000004" pitchFamily="34" charset="0"/>
                <a:cs typeface="Arial" pitchFamily="34" charset="0"/>
              </a:rPr>
            </a:br>
            <a:r>
              <a:rPr lang="en-US" sz="4800" dirty="0">
                <a:latin typeface="Inter" panose="020B0502030000000004" pitchFamily="34" charset="0"/>
                <a:ea typeface="Inter" panose="020B0502030000000004" pitchFamily="34" charset="0"/>
                <a:cs typeface="Arial" pitchFamily="34" charset="0"/>
              </a:rPr>
              <a:t>Salvation by Prayer?</a:t>
            </a:r>
          </a:p>
        </p:txBody>
      </p:sp>
    </p:spTree>
    <p:extLst>
      <p:ext uri="{BB962C8B-B14F-4D97-AF65-F5344CB8AC3E}">
        <p14:creationId xmlns:p14="http://schemas.microsoft.com/office/powerpoint/2010/main" val="1559003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 build="p"/>
      <p:bldP spid="30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2926CF5-924C-68AB-2486-28586F9B4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274638"/>
            <a:ext cx="9067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Inter" panose="020B0502030000000004" pitchFamily="34" charset="0"/>
                <a:cs typeface="Arial" pitchFamily="34" charset="0"/>
              </a:rPr>
              <a:t>Child of the </a:t>
            </a:r>
            <a:r>
              <a:rPr lang="en-US" sz="3600" dirty="0">
                <a:solidFill>
                  <a:srgbClr val="CC0000"/>
                </a:solidFill>
                <a:latin typeface="Inter" panose="020B0502030000000004" pitchFamily="34" charset="0"/>
                <a:cs typeface="Arial" pitchFamily="34" charset="0"/>
              </a:rPr>
              <a:t>Devil</a:t>
            </a:r>
            <a:r>
              <a:rPr lang="en-US" sz="3600" dirty="0">
                <a:latin typeface="Inter" panose="020B0502030000000004" pitchFamily="34" charset="0"/>
                <a:cs typeface="Arial" pitchFamily="34" charset="0"/>
              </a:rPr>
              <a:t> and the Child of God</a:t>
            </a:r>
            <a:endParaRPr lang="en-US" sz="3600" dirty="0">
              <a:solidFill>
                <a:srgbClr val="CC0000"/>
              </a:solidFill>
              <a:latin typeface="Inter" panose="020B0502030000000004" pitchFamily="34" charset="0"/>
              <a:cs typeface="Arial" pitchFamily="34" charset="0"/>
            </a:endParaRPr>
          </a:p>
        </p:txBody>
      </p:sp>
      <p:graphicFrame>
        <p:nvGraphicFramePr>
          <p:cNvPr id="4103" name="Object 7">
            <a:extLst>
              <a:ext uri="{FF2B5EF4-FFF2-40B4-BE49-F238E27FC236}">
                <a16:creationId xmlns:a16="http://schemas.microsoft.com/office/drawing/2014/main" id="{D3A5A210-A592-E52E-61B8-0615438EDCDA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5409322"/>
              </p:ext>
            </p:extLst>
          </p:nvPr>
        </p:nvGraphicFramePr>
        <p:xfrm>
          <a:off x="7469411" y="1447801"/>
          <a:ext cx="4000500" cy="370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 (32-bit)" r:id="rId2" imgW="5553000" imgH="5143680" progId="MetafileCompanion32.Picture.1">
                  <p:embed/>
                </p:oleObj>
              </mc:Choice>
              <mc:Fallback>
                <p:oleObj name="Picture (32-bit)" r:id="rId2" imgW="5553000" imgH="5143680" progId="MetafileCompanion32.Picture.1">
                  <p:embed/>
                  <p:pic>
                    <p:nvPicPr>
                      <p:cNvPr id="4103" name="Object 7">
                        <a:extLst>
                          <a:ext uri="{FF2B5EF4-FFF2-40B4-BE49-F238E27FC236}">
                            <a16:creationId xmlns:a16="http://schemas.microsoft.com/office/drawing/2014/main" id="{D3A5A210-A592-E52E-61B8-0615438EDC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9411" y="1447801"/>
                        <a:ext cx="4000500" cy="370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>
            <a:extLst>
              <a:ext uri="{FF2B5EF4-FFF2-40B4-BE49-F238E27FC236}">
                <a16:creationId xmlns:a16="http://schemas.microsoft.com/office/drawing/2014/main" id="{25B4B276-4FE0-03B2-E0A1-C8618BBEB804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9775915"/>
              </p:ext>
            </p:extLst>
          </p:nvPr>
        </p:nvGraphicFramePr>
        <p:xfrm>
          <a:off x="718460" y="1447801"/>
          <a:ext cx="4000500" cy="370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 (32-bit)" r:id="rId4" imgW="5553000" imgH="5143680" progId="MetafileCompanion32.Picture.1">
                  <p:embed/>
                </p:oleObj>
              </mc:Choice>
              <mc:Fallback>
                <p:oleObj name="Picture (32-bit)" r:id="rId4" imgW="5553000" imgH="5143680" progId="MetafileCompanion32.Picture.1">
                  <p:embed/>
                  <p:pic>
                    <p:nvPicPr>
                      <p:cNvPr id="4105" name="Object 9">
                        <a:extLst>
                          <a:ext uri="{FF2B5EF4-FFF2-40B4-BE49-F238E27FC236}">
                            <a16:creationId xmlns:a16="http://schemas.microsoft.com/office/drawing/2014/main" id="{25B4B276-4FE0-03B2-E0A1-C8618BBEB8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460" y="1447801"/>
                        <a:ext cx="4000500" cy="370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Text Box 11">
            <a:extLst>
              <a:ext uri="{FF2B5EF4-FFF2-40B4-BE49-F238E27FC236}">
                <a16:creationId xmlns:a16="http://schemas.microsoft.com/office/drawing/2014/main" id="{B5DF467C-8EDE-2D50-FDAA-22C54E579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776" y="2438401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cs typeface="Arial" pitchFamily="34" charset="0"/>
              </a:rPr>
              <a:t>Child of the Devil</a:t>
            </a: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1E682F5F-C7DC-A2DF-CB65-AB8507E66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7882" y="2438401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CC0000"/>
                </a:solidFill>
                <a:latin typeface="Inter" panose="020B0502030000000004" pitchFamily="34" charset="0"/>
                <a:cs typeface="Arial" pitchFamily="34" charset="0"/>
              </a:rPr>
              <a:t>Child of God</a:t>
            </a:r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00BA2EDB-B307-065C-88B8-A43AADAD9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628" y="2971800"/>
            <a:ext cx="272869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FFFF"/>
                </a:solidFill>
                <a:latin typeface="Inter" panose="020B0502030000000004" pitchFamily="34" charset="0"/>
                <a:cs typeface="Arial" panose="020B0604020202020204" pitchFamily="34" charset="0"/>
              </a:rPr>
              <a:t>John 8:41-47</a:t>
            </a: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772CE00F-50C2-3ED5-078E-DBE2245AB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5082" y="2971800"/>
            <a:ext cx="2667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00"/>
                </a:solidFill>
                <a:latin typeface="Inter" panose="020B0502030000000004" pitchFamily="34" charset="0"/>
                <a:cs typeface="Arial" panose="020B0604020202020204" pitchFamily="34" charset="0"/>
              </a:rPr>
              <a:t>John 1:9-13</a:t>
            </a:r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46A5744C-4DB8-929E-19A3-422A089D5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5029200" cy="838200"/>
          </a:xfrm>
          <a:prstGeom prst="leftRightArrow">
            <a:avLst>
              <a:gd name="adj1" fmla="val 50000"/>
              <a:gd name="adj2" fmla="val 120000"/>
            </a:avLst>
          </a:prstGeom>
          <a:solidFill>
            <a:schemeClr val="bg1"/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61C749A3-89B6-5DC9-8C80-60C0CA976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671888"/>
            <a:ext cx="320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CC0000"/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Inter" panose="020B0502030000000004" pitchFamily="34" charset="0"/>
                <a:cs typeface="Arial" pitchFamily="34" charset="0"/>
              </a:rPr>
              <a:t>Matthew 6:24</a:t>
            </a:r>
          </a:p>
        </p:txBody>
      </p:sp>
      <p:sp>
        <p:nvSpPr>
          <p:cNvPr id="4113" name="AutoShape 17">
            <a:extLst>
              <a:ext uri="{FF2B5EF4-FFF2-40B4-BE49-F238E27FC236}">
                <a16:creationId xmlns:a16="http://schemas.microsoft.com/office/drawing/2014/main" id="{D7E312C0-5935-EDAB-F9CD-8FA1688C1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" y="5105400"/>
            <a:ext cx="12141200" cy="1325562"/>
          </a:xfrm>
          <a:prstGeom prst="flowChartTerminator">
            <a:avLst/>
          </a:prstGeom>
          <a:solidFill>
            <a:srgbClr val="500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55AD4EC7-B723-6081-5FE2-C0C9061B0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1" y="5287734"/>
            <a:ext cx="110308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Inter" panose="020B0502030000000004" pitchFamily="34" charset="0"/>
                <a:cs typeface="Arial" pitchFamily="34" charset="0"/>
              </a:rPr>
              <a:t>“Now we know that God does not hear sinners; but if anyone is a worshiper of God and does His will, He hears him.”</a:t>
            </a:r>
            <a:r>
              <a:rPr lang="en-US" sz="2800" b="1" dirty="0">
                <a:solidFill>
                  <a:srgbClr val="000000"/>
                </a:solidFill>
                <a:latin typeface="Inter" panose="020B0502030000000004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Inter" panose="020B0502030000000004" pitchFamily="34" charset="0"/>
                <a:cs typeface="Arial" pitchFamily="34" charset="0"/>
              </a:rPr>
              <a:t>John 9:31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B69EF-EAED-D86B-2DAD-85E8942F885D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684518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4108" grpId="0"/>
      <p:bldP spid="4110" grpId="0"/>
      <p:bldP spid="4111" grpId="0" animBg="1"/>
      <p:bldP spid="4112" grpId="0"/>
      <p:bldP spid="4113" grpId="0" animBg="1"/>
      <p:bldP spid="41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B60F42C-1A75-45C9-534C-975E29B17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274638"/>
            <a:ext cx="899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Inter" panose="020B0502030000000004" pitchFamily="34" charset="0"/>
                <a:cs typeface="Arial" pitchFamily="34" charset="0"/>
              </a:rPr>
              <a:t>Child of the </a:t>
            </a:r>
            <a:r>
              <a:rPr lang="en-US" sz="3600" dirty="0">
                <a:solidFill>
                  <a:srgbClr val="CC0000"/>
                </a:solidFill>
                <a:latin typeface="Inter" panose="020B0502030000000004" pitchFamily="34" charset="0"/>
                <a:cs typeface="Arial" pitchFamily="34" charset="0"/>
              </a:rPr>
              <a:t>Devil</a:t>
            </a:r>
            <a:r>
              <a:rPr lang="en-US" sz="3600" dirty="0">
                <a:latin typeface="Inter" panose="020B0502030000000004" pitchFamily="34" charset="0"/>
                <a:cs typeface="Arial" pitchFamily="34" charset="0"/>
              </a:rPr>
              <a:t> and the Child of God</a:t>
            </a:r>
            <a:endParaRPr lang="en-US" sz="3600" dirty="0">
              <a:solidFill>
                <a:srgbClr val="CC0000"/>
              </a:solidFill>
              <a:latin typeface="Inter" panose="020B0502030000000004" pitchFamily="34" charset="0"/>
              <a:cs typeface="Arial" pitchFamily="34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865CB6B-4952-1614-5BAE-560CCFB0A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570038"/>
            <a:ext cx="8153400" cy="1173162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Many religious people believe that a sinner can pray himself into salvation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1D996DF-7837-F191-80F5-5FFD7D687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19400"/>
            <a:ext cx="12188363" cy="595090"/>
          </a:xfrm>
          <a:prstGeom prst="rect">
            <a:avLst/>
          </a:prstGeom>
          <a:solidFill>
            <a:srgbClr val="500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BBDE9D83-104A-8AF8-94E1-5D688F3A5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116263"/>
            <a:ext cx="7467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1DB667E9-C52E-10DC-C33A-63A46C0AF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25536"/>
            <a:ext cx="12188362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900" dirty="0">
                <a:solidFill>
                  <a:srgbClr val="FFFFFF"/>
                </a:solidFill>
                <a:latin typeface="Inter Semi Bold" panose="020B0702030000000004" pitchFamily="34" charset="0"/>
                <a:ea typeface="Inter Semi Bold" panose="020B0702030000000004" pitchFamily="34" charset="0"/>
                <a:cs typeface="Arial" panose="020B0604020202020204" pitchFamily="34" charset="0"/>
              </a:rPr>
              <a:t>“Just fall on your knees and ask Jesus to come into your heart.” “Ask God to save you for Jesus’ sake.”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03B8316-6C45-A441-912B-71B0C47B4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7" y="3689126"/>
            <a:ext cx="8966193" cy="277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b="1" dirty="0">
                <a:solidFill>
                  <a:srgbClr val="000000"/>
                </a:solidFill>
                <a:latin typeface="Inter" panose="020B0502030000000004" pitchFamily="34" charset="0"/>
                <a:cs typeface="Arial" panose="020B0604020202020204" pitchFamily="34" charset="0"/>
              </a:rPr>
              <a:t>Nowhere does God’s word command a person who is not a child of God to pray</a:t>
            </a:r>
          </a:p>
          <a:p>
            <a:pPr lvl="1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altLang="en-US" sz="2800" dirty="0">
                <a:solidFill>
                  <a:srgbClr val="000000"/>
                </a:solidFill>
                <a:latin typeface="Inter" panose="020B0502030000000004" pitchFamily="34" charset="0"/>
                <a:cs typeface="Arial" panose="020B0604020202020204" pitchFamily="34" charset="0"/>
              </a:rPr>
              <a:t>If so, then what is he to pray for?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86A2F92B-0A3F-EBA8-0F98-E03EF8074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14490"/>
            <a:ext cx="1219200" cy="3124200"/>
          </a:xfrm>
          <a:prstGeom prst="rect">
            <a:avLst/>
          </a:prstGeom>
          <a:solidFill>
            <a:srgbClr val="D7A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67FBF573-E915-5B9A-2FFB-4542F4A39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9164" y="3421744"/>
            <a:ext cx="1219200" cy="3124200"/>
          </a:xfrm>
          <a:prstGeom prst="rect">
            <a:avLst/>
          </a:prstGeom>
          <a:solidFill>
            <a:srgbClr val="D7A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18445" name="WordArt 13">
            <a:extLst>
              <a:ext uri="{FF2B5EF4-FFF2-40B4-BE49-F238E27FC236}">
                <a16:creationId xmlns:a16="http://schemas.microsoft.com/office/drawing/2014/main" id="{22E7CA3E-79EA-D569-4DB8-3E3955308FE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-785351" y="4700588"/>
            <a:ext cx="28479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F007E"/>
                    </a:gs>
                    <a:gs pos="100000">
                      <a:srgbClr val="600060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  <a:t>Proverbs 15:8</a:t>
            </a:r>
          </a:p>
        </p:txBody>
      </p:sp>
      <p:sp>
        <p:nvSpPr>
          <p:cNvPr id="18446" name="WordArt 14">
            <a:extLst>
              <a:ext uri="{FF2B5EF4-FFF2-40B4-BE49-F238E27FC236}">
                <a16:creationId xmlns:a16="http://schemas.microsoft.com/office/drawing/2014/main" id="{BFF7E6F5-9FDD-729D-0E97-B764ACFF75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0252749" y="4707849"/>
            <a:ext cx="28479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F007E"/>
                    </a:gs>
                    <a:gs pos="100000">
                      <a:srgbClr val="600060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  <a:t>Proverbs 28:9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F229F-9D1E-A0F4-5A17-A9BE72DF21CD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998736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8436" grpId="0" animBg="1"/>
      <p:bldP spid="184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F898606-AB13-65B3-6947-F9671E9CB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274638"/>
            <a:ext cx="899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Inter" panose="020B0502030000000004" pitchFamily="34" charset="0"/>
                <a:cs typeface="Arial" pitchFamily="34" charset="0"/>
              </a:rPr>
              <a:t>For WHAT May A </a:t>
            </a:r>
            <a:r>
              <a:rPr lang="en-US" dirty="0">
                <a:solidFill>
                  <a:srgbClr val="CC0000"/>
                </a:solidFill>
                <a:latin typeface="Inter" panose="020B0502030000000004" pitchFamily="34" charset="0"/>
                <a:cs typeface="Arial" pitchFamily="34" charset="0"/>
              </a:rPr>
              <a:t>Sinner</a:t>
            </a:r>
            <a:r>
              <a:rPr lang="en-US" dirty="0">
                <a:latin typeface="Inter" panose="020B0502030000000004" pitchFamily="34" charset="0"/>
                <a:cs typeface="Arial" pitchFamily="34" charset="0"/>
              </a:rPr>
              <a:t> Pray For?</a:t>
            </a:r>
            <a:endParaRPr lang="en-US" dirty="0">
              <a:solidFill>
                <a:srgbClr val="CC0000"/>
              </a:solidFill>
              <a:latin typeface="Inter" panose="020B0502030000000004" pitchFamily="34" charset="0"/>
              <a:cs typeface="Arial" pitchFamily="34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4C3431E-D1C3-723A-23B7-537D28B93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9486" y="1570038"/>
            <a:ext cx="9971314" cy="3840162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For God to love him?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anose="020B0604020202020204" pitchFamily="34" charset="0"/>
              </a:rPr>
              <a:t>John 3:16; Romans 5:8</a:t>
            </a:r>
          </a:p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For grace?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anose="020B0604020202020204" pitchFamily="34" charset="0"/>
              </a:rPr>
              <a:t>Titus 2:11; Romans 1:16</a:t>
            </a:r>
          </a:p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For faith?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anose="020B0604020202020204" pitchFamily="34" charset="0"/>
              </a:rPr>
              <a:t>Hebrews 11:6; Ephesians 2:8-9;</a:t>
            </a:r>
            <a:br>
              <a:rPr lang="en-US" altLang="en-US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anose="020B0604020202020204" pitchFamily="34" charset="0"/>
              </a:rPr>
              <a:t>Romans 10:17; Galatians 3:26-27; James 1:6</a:t>
            </a:r>
          </a:p>
        </p:txBody>
      </p:sp>
      <p:sp>
        <p:nvSpPr>
          <p:cNvPr id="21516" name="AutoShape 12">
            <a:extLst>
              <a:ext uri="{FF2B5EF4-FFF2-40B4-BE49-F238E27FC236}">
                <a16:creationId xmlns:a16="http://schemas.microsoft.com/office/drawing/2014/main" id="{9A338F99-0511-0BA9-35C3-DB761F5DA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86400"/>
            <a:ext cx="12192000" cy="820057"/>
          </a:xfrm>
          <a:prstGeom prst="flowChartAlternateProcess">
            <a:avLst/>
          </a:prstGeom>
          <a:solidFill>
            <a:srgbClr val="500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13879E47-33DE-4EBD-711C-1EC397CCE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0" y="5609770"/>
            <a:ext cx="1202508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>
                <a:solidFill>
                  <a:srgbClr val="FFFFFF"/>
                </a:solidFill>
                <a:latin typeface="Inter" panose="020B0502030000000004" pitchFamily="34" charset="0"/>
                <a:cs typeface="Arial" pitchFamily="34" charset="0"/>
              </a:rPr>
              <a:t>Only those who have obeyed the gospel can pray </a:t>
            </a:r>
            <a:r>
              <a:rPr lang="en-US" sz="3000" b="1" dirty="0">
                <a:solidFill>
                  <a:srgbClr val="FFFF00"/>
                </a:solidFill>
                <a:latin typeface="Inter" panose="020B0502030000000004" pitchFamily="34" charset="0"/>
                <a:cs typeface="Arial" pitchFamily="34" charset="0"/>
              </a:rPr>
              <a:t>“in faith”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DD0D32-ED6E-D122-16AB-8573F38E0950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id="{7191EE9C-56F5-72E9-C051-C7E680757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544639"/>
            <a:ext cx="1970314" cy="255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33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 animBg="1"/>
      <p:bldP spid="215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7E20F10-5644-C36B-1736-F3DB96EF1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274638"/>
            <a:ext cx="899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Inter" panose="020B0502030000000004" pitchFamily="34" charset="0"/>
                <a:cs typeface="Arial" pitchFamily="34" charset="0"/>
              </a:rPr>
              <a:t>For WHAT May A </a:t>
            </a:r>
            <a:r>
              <a:rPr lang="en-US" dirty="0">
                <a:solidFill>
                  <a:srgbClr val="CC0000"/>
                </a:solidFill>
                <a:latin typeface="Inter" panose="020B0502030000000004" pitchFamily="34" charset="0"/>
                <a:cs typeface="Arial" pitchFamily="34" charset="0"/>
              </a:rPr>
              <a:t>Sinner</a:t>
            </a:r>
            <a:r>
              <a:rPr lang="en-US" dirty="0">
                <a:latin typeface="Inter" panose="020B0502030000000004" pitchFamily="34" charset="0"/>
                <a:cs typeface="Arial" pitchFamily="34" charset="0"/>
              </a:rPr>
              <a:t> Pray For?</a:t>
            </a:r>
            <a:endParaRPr lang="en-US" dirty="0">
              <a:solidFill>
                <a:srgbClr val="CC0000"/>
              </a:solidFill>
              <a:latin typeface="Inter" panose="020B0502030000000004" pitchFamily="34" charset="0"/>
              <a:cs typeface="Arial" pitchFamily="34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F1D8C7D-F624-FE1D-954F-3C44731EB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4971" y="1447801"/>
            <a:ext cx="9985829" cy="3382963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For God to have mercy on him?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anose="020B0604020202020204" pitchFamily="34" charset="0"/>
              </a:rPr>
              <a:t>Isaiah 55:7; Romans 9:15</a:t>
            </a:r>
          </a:p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To be born again?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anose="020B0604020202020204" pitchFamily="34" charset="0"/>
              </a:rPr>
              <a:t>John 3:3-5; 1 Peter 1:22-23</a:t>
            </a:r>
          </a:p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For salvation?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anose="020B0604020202020204" pitchFamily="34" charset="0"/>
              </a:rPr>
              <a:t>Romans 10:13; Mark 16:16</a:t>
            </a:r>
          </a:p>
        </p:txBody>
      </p:sp>
      <p:sp>
        <p:nvSpPr>
          <p:cNvPr id="23557" name="AutoShape 5">
            <a:extLst>
              <a:ext uri="{FF2B5EF4-FFF2-40B4-BE49-F238E27FC236}">
                <a16:creationId xmlns:a16="http://schemas.microsoft.com/office/drawing/2014/main" id="{34D542FE-92DD-E444-9550-9A50894FA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24400"/>
            <a:ext cx="12192000" cy="1828800"/>
          </a:xfrm>
          <a:prstGeom prst="flowChartAlternateProcess">
            <a:avLst/>
          </a:prstGeom>
          <a:solidFill>
            <a:srgbClr val="500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03303A89-92B2-A13D-E206-DC7270B12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4862283"/>
            <a:ext cx="1196702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itchFamily="34" charset="0"/>
              </a:rPr>
              <a:t>Dear God, I know that Jesus is Your Son, and that He died on the cross and</a:t>
            </a:r>
            <a:br>
              <a:rPr lang="en-US" sz="24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itchFamily="34" charset="0"/>
              </a:rPr>
              <a:t>was raised from the dead. I know I have sinned and need forgiveness.</a:t>
            </a:r>
            <a:br>
              <a:rPr lang="en-US" sz="24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itchFamily="34" charset="0"/>
              </a:rPr>
              <a:t>I am willing to turn from my sins and receive Jesus as my Savior and Lord.</a:t>
            </a:r>
            <a:br>
              <a:rPr lang="en-US" sz="24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itchFamily="34" charset="0"/>
              </a:rPr>
              <a:t>Thank you </a:t>
            </a:r>
            <a:r>
              <a:rPr lang="en-US" sz="24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itchFamily="34" charset="0"/>
              </a:rPr>
              <a:t>for saving me</a:t>
            </a:r>
            <a:r>
              <a:rPr lang="en-US" sz="24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 pitchFamily="34" charset="0"/>
              </a:rPr>
              <a:t>. In Jesus’ name, Amen.”</a:t>
            </a:r>
            <a:endParaRPr lang="en-US" sz="3200" dirty="0">
              <a:solidFill>
                <a:srgbClr val="FFFF00"/>
              </a:solidFill>
              <a:latin typeface="Inter Medium" panose="020B0602030000000004" pitchFamily="34" charset="0"/>
              <a:ea typeface="Inter Medium" panose="020B0602030000000004" pitchFamily="34" charset="0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037575-41E6-CEDE-5135-E0EE013A5623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69B51ABF-7140-F25A-DCD0-0BE0CC2A6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544639"/>
            <a:ext cx="1970314" cy="255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6284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DA2C7CC-F94C-8B3F-B224-CA048D570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274638"/>
            <a:ext cx="899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>
                <a:latin typeface="Inter" panose="020B0502030000000004" pitchFamily="34" charset="0"/>
                <a:cs typeface="Arial" pitchFamily="34" charset="0"/>
              </a:rPr>
              <a:t>Conclusion</a:t>
            </a:r>
            <a:endParaRPr lang="en-US" sz="4800" dirty="0">
              <a:solidFill>
                <a:srgbClr val="CC0000"/>
              </a:solidFill>
              <a:latin typeface="Inter" panose="020B0502030000000004" pitchFamily="34" charset="0"/>
              <a:cs typeface="Arial" pitchFamily="34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558ACAC-8AAE-0F12-E05B-2A3489EB6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799" y="1585685"/>
            <a:ext cx="11713029" cy="3382963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We can’t pray for something God will not do</a:t>
            </a:r>
          </a:p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Prayer will not save us – obedience to His</a:t>
            </a:r>
            <a:b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</a:br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inspired Word will</a:t>
            </a:r>
          </a:p>
          <a:p>
            <a:pPr eaLnBrk="1" hangingPunct="1"/>
            <a:r>
              <a:rPr lang="en-US" altLang="en-US" dirty="0">
                <a:latin typeface="Inter" panose="020B0502030000000004" pitchFamily="34" charset="0"/>
                <a:cs typeface="Arial" panose="020B0604020202020204" pitchFamily="34" charset="0"/>
              </a:rPr>
              <a:t>The child of the devil will inherit an eternal fire!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48CB5B03-34A9-9580-142D-F5F286E2B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116263"/>
            <a:ext cx="7467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8B1D58D2-25F8-CBE2-40B0-5ABDC8D9A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61858"/>
            <a:ext cx="9144000" cy="1143000"/>
          </a:xfrm>
          <a:prstGeom prst="rect">
            <a:avLst/>
          </a:prstGeom>
          <a:solidFill>
            <a:srgbClr val="500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24587" name="WordArt 11">
            <a:extLst>
              <a:ext uri="{FF2B5EF4-FFF2-40B4-BE49-F238E27FC236}">
                <a16:creationId xmlns:a16="http://schemas.microsoft.com/office/drawing/2014/main" id="{F07867F2-68A3-3442-B05A-C4FCC3AB8B6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29857" y="5214645"/>
            <a:ext cx="7467600" cy="781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  <a:t>A child of the devil or a child of God?</a:t>
            </a:r>
          </a:p>
        </p:txBody>
      </p:sp>
      <p:sp>
        <p:nvSpPr>
          <p:cNvPr id="24588" name="WordArt 12">
            <a:extLst>
              <a:ext uri="{FF2B5EF4-FFF2-40B4-BE49-F238E27FC236}">
                <a16:creationId xmlns:a16="http://schemas.microsoft.com/office/drawing/2014/main" id="{C5E6B04A-661D-129D-F272-DD5E33BA9E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0796044">
            <a:off x="690421" y="4520309"/>
            <a:ext cx="2689226" cy="15144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2363" dir="842175" algn="ctr" rotWithShape="0">
                    <a:srgbClr val="000000"/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  <a:t>Are You...</a:t>
            </a:r>
          </a:p>
        </p:txBody>
      </p:sp>
      <p:sp>
        <p:nvSpPr>
          <p:cNvPr id="24589" name="WordArt 13">
            <a:extLst>
              <a:ext uri="{FF2B5EF4-FFF2-40B4-BE49-F238E27FC236}">
                <a16:creationId xmlns:a16="http://schemas.microsoft.com/office/drawing/2014/main" id="{B250618A-B141-109A-1A6D-57ECD33482B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57600" y="3924527"/>
            <a:ext cx="487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  <a:t>2 Thessalonians 1:7-9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695D78-5076-0D2A-5046-8C4FA87080EA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id="{28AB3054-B331-95D0-7E19-CEBE34B01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246"/>
            <a:ext cx="1103086" cy="1430335"/>
          </a:xfrm>
          <a:prstGeom prst="rect">
            <a:avLst/>
          </a:prstGeom>
        </p:spPr>
      </p:pic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B69EF75E-399D-B282-E045-FA1E51DCE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914" y="17466"/>
            <a:ext cx="1103086" cy="143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42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/>
    </p:bldLst>
  </p:timing>
</p:sld>
</file>

<file path=ppt/theme/theme1.xml><?xml version="1.0" encoding="utf-8"?>
<a:theme xmlns:a="http://schemas.openxmlformats.org/drawingml/2006/main" name="Basic2">
  <a:themeElements>
    <a:clrScheme name="Basic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sic2">
      <a:majorFont>
        <a:latin typeface="Souvenir Lt BT"/>
        <a:ea typeface=""/>
        <a:cs typeface=""/>
      </a:majorFont>
      <a:minorFont>
        <a:latin typeface="Souvenir Lt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sic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478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Inter</vt:lpstr>
      <vt:lpstr>Inter Medium</vt:lpstr>
      <vt:lpstr>Inter Semi Bold</vt:lpstr>
      <vt:lpstr>Souvenir Lt BT</vt:lpstr>
      <vt:lpstr>Basic2</vt:lpstr>
      <vt:lpstr>Picture (32-bit)</vt:lpstr>
      <vt:lpstr>Can We Receive Salvation by Prayer?</vt:lpstr>
      <vt:lpstr>Child of the Devil and the Child of God</vt:lpstr>
      <vt:lpstr>Child of the Devil and the Child of God</vt:lpstr>
      <vt:lpstr>For WHAT May A Sinner Pray For?</vt:lpstr>
      <vt:lpstr>For WHAT May A Sinner Pray For?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6</cp:revision>
  <dcterms:created xsi:type="dcterms:W3CDTF">2022-09-07T19:55:53Z</dcterms:created>
  <dcterms:modified xsi:type="dcterms:W3CDTF">2023-06-25T20:09:53Z</dcterms:modified>
</cp:coreProperties>
</file>