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00A83-1C40-4E64-881F-0C08876DDD5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00A83-1C40-4E64-881F-0C08876DDD5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00A83-1C40-4E64-881F-0C08876DDD5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00A83-1C40-4E64-881F-0C08876DDD5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00A83-1C40-4E64-881F-0C08876DDD5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00A83-1C40-4E64-881F-0C08876DDD5B}" type="datetimeFigureOut">
              <a:rPr lang="en-US" smtClean="0"/>
              <a:pPr/>
              <a:t>5/19/2012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00A83-1C40-4E64-881F-0C08876DDD5B}" type="datetimeFigureOut">
              <a:rPr lang="en-US" smtClean="0"/>
              <a:pPr/>
              <a:t>5/19/2012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00A83-1C40-4E64-881F-0C08876DDD5B}" type="datetimeFigureOut">
              <a:rPr lang="en-US" smtClean="0"/>
              <a:pPr/>
              <a:t>5/19/2012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00A83-1C40-4E64-881F-0C08876DDD5B}" type="datetimeFigureOut">
              <a:rPr lang="en-US" smtClean="0"/>
              <a:pPr/>
              <a:t>5/19/2012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00A83-1C40-4E64-881F-0C08876DDD5B}" type="datetimeFigureOut">
              <a:rPr lang="en-US" smtClean="0"/>
              <a:pPr/>
              <a:t>5/19/2012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00A83-1C40-4E64-881F-0C08876DDD5B}" type="datetimeFigureOut">
              <a:rPr lang="en-US" smtClean="0"/>
              <a:pPr/>
              <a:t>5/19/2012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F404B4-F2B3-4AE8-A32E-F681853AE6EC}" type="slidenum">
              <a:rPr lang="en-US" smtClean="0"/>
              <a:pPr/>
              <a:t>‹#›</a:t>
            </a:fld>
            <a:endParaRPr lang="en-US"/>
          </a:p>
        </p:txBody>
      </p:sp>
    </p:spTree>
  </p:cSld>
  <p:clrMapOvr>
    <a:masterClrMapping/>
  </p:clrMapOvr>
  <p:transition spd="slow">
    <p:cover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00A83-1C40-4E64-881F-0C08876DDD5B}" type="datetimeFigureOut">
              <a:rPr lang="en-US" smtClean="0"/>
              <a:pPr/>
              <a:t>5/19/2012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404B4-F2B3-4AE8-A32E-F681853AE6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l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4343400"/>
            <a:ext cx="8839200" cy="685800"/>
          </a:xfrm>
        </p:spPr>
        <p:txBody>
          <a:bodyPr/>
          <a:lstStyle/>
          <a:p>
            <a:r>
              <a:rPr lang="en-US" b="1" dirty="0" smtClean="0">
                <a:solidFill>
                  <a:schemeClr val="tx1"/>
                </a:solidFill>
              </a:rPr>
              <a:t>“Let the Bible Be the Source of Information”</a:t>
            </a:r>
            <a:endParaRPr lang="en-US" b="1" dirty="0">
              <a:solidFill>
                <a:schemeClr val="tx1"/>
              </a:solidFill>
            </a:endParaRPr>
          </a:p>
        </p:txBody>
      </p:sp>
      <p:sp>
        <p:nvSpPr>
          <p:cNvPr id="4" name="Flowchart: Punched Tape 3"/>
          <p:cNvSpPr/>
          <p:nvPr/>
        </p:nvSpPr>
        <p:spPr>
          <a:xfrm>
            <a:off x="685800" y="1295400"/>
            <a:ext cx="7772400" cy="2590800"/>
          </a:xfrm>
          <a:prstGeom prst="flowChartPunchedTape">
            <a:avLst/>
          </a:prstGeom>
          <a:solidFill>
            <a:srgbClr val="A5002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9160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670560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8800"/>
            <a:ext cx="7772400" cy="1470025"/>
          </a:xfrm>
        </p:spPr>
        <p:txBody>
          <a:bodyPr>
            <a:normAutofit fontScale="90000"/>
          </a:bodyPr>
          <a:lstStyle/>
          <a:p>
            <a:r>
              <a:rPr lang="en-US" sz="5400" b="1" dirty="0" smtClean="0">
                <a:solidFill>
                  <a:schemeClr val="bg1"/>
                </a:solidFill>
                <a:effectLst>
                  <a:outerShdw blurRad="38100" dist="38100" dir="2700000" algn="tl">
                    <a:srgbClr val="000000">
                      <a:alpha val="43137"/>
                    </a:srgbClr>
                  </a:outerShdw>
                </a:effectLst>
                <a:latin typeface="+mn-lt"/>
              </a:rPr>
              <a:t>Can A Child of God</a:t>
            </a:r>
            <a:br>
              <a:rPr lang="en-US" sz="5400" b="1" dirty="0" smtClean="0">
                <a:solidFill>
                  <a:schemeClr val="bg1"/>
                </a:solidFill>
                <a:effectLst>
                  <a:outerShdw blurRad="38100" dist="38100" dir="2700000" algn="tl">
                    <a:srgbClr val="000000">
                      <a:alpha val="43137"/>
                    </a:srgbClr>
                  </a:outerShdw>
                </a:effectLst>
                <a:latin typeface="+mn-lt"/>
              </a:rPr>
            </a:br>
            <a:r>
              <a:rPr lang="en-US" sz="5400" b="1" dirty="0" smtClean="0">
                <a:solidFill>
                  <a:schemeClr val="bg1"/>
                </a:solidFill>
                <a:effectLst>
                  <a:outerShdw blurRad="38100" dist="38100" dir="2700000" algn="tl">
                    <a:srgbClr val="000000">
                      <a:alpha val="43137"/>
                    </a:srgbClr>
                  </a:outerShdw>
                </a:effectLst>
                <a:latin typeface="+mn-lt"/>
              </a:rPr>
              <a:t>Sin and Be Lost?</a:t>
            </a:r>
            <a:r>
              <a:rPr lang="en-US" dirty="0" smtClean="0">
                <a:effectLst>
                  <a:outerShdw blurRad="38100" dist="38100" dir="2700000" algn="tl">
                    <a:srgbClr val="000000">
                      <a:alpha val="43137"/>
                    </a:srgbClr>
                  </a:outerShdw>
                </a:effectLst>
                <a:latin typeface="+mn-lt"/>
              </a:rPr>
              <a:t> </a:t>
            </a:r>
            <a:endParaRPr lang="en-US" dirty="0">
              <a:effectLst>
                <a:outerShdw blurRad="38100" dist="38100" dir="2700000" algn="tl">
                  <a:srgbClr val="000000">
                    <a:alpha val="43137"/>
                  </a:srgbClr>
                </a:outerShdw>
              </a:effectLst>
              <a:latin typeface="+mn-lt"/>
            </a:endParaRPr>
          </a:p>
        </p:txBody>
      </p:sp>
      <p:pic>
        <p:nvPicPr>
          <p:cNvPr id="9" name="Picture 8" descr="Bible9.jpg"/>
          <p:cNvPicPr>
            <a:picLocks noChangeAspect="1"/>
          </p:cNvPicPr>
          <p:nvPr/>
        </p:nvPicPr>
        <p:blipFill>
          <a:blip r:embed="rId2" cstate="print"/>
          <a:stretch>
            <a:fillRect/>
          </a:stretch>
        </p:blipFill>
        <p:spPr>
          <a:xfrm>
            <a:off x="3352800" y="5029200"/>
            <a:ext cx="2438400" cy="1524000"/>
          </a:xfrm>
          <a:prstGeom prst="rect">
            <a:avLst/>
          </a:prstGeom>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rgbClr val="A50021"/>
          </a:solidFill>
          <a:ln w="38100">
            <a:solidFill>
              <a:schemeClr val="tx1"/>
            </a:solidFill>
          </a:ln>
        </p:spPr>
        <p:txBody>
          <a:bodyPr/>
          <a:lstStyle/>
          <a:p>
            <a:r>
              <a:rPr lang="en-US" b="1" dirty="0" smtClean="0">
                <a:solidFill>
                  <a:schemeClr val="bg1"/>
                </a:solidFill>
                <a:effectLst>
                  <a:outerShdw blurRad="38100" dist="38100" dir="2700000" algn="tl">
                    <a:srgbClr val="000000">
                      <a:alpha val="43137"/>
                    </a:srgbClr>
                  </a:outerShdw>
                </a:effectLst>
              </a:rPr>
              <a:t>The Church and Child Relationship</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2819400"/>
          </a:xfrm>
        </p:spPr>
        <p:txBody>
          <a:bodyPr/>
          <a:lstStyle/>
          <a:p>
            <a:r>
              <a:rPr lang="en-US" b="1" dirty="0" smtClean="0"/>
              <a:t>Paul’s letter to the churches of Galatia</a:t>
            </a:r>
          </a:p>
          <a:p>
            <a:pPr lvl="1"/>
            <a:r>
              <a:rPr lang="en-US" sz="3000" dirty="0" smtClean="0">
                <a:solidFill>
                  <a:srgbClr val="A50021"/>
                </a:solidFill>
              </a:rPr>
              <a:t>Galatians 1:1-2</a:t>
            </a:r>
          </a:p>
          <a:p>
            <a:pPr lvl="1"/>
            <a:r>
              <a:rPr lang="en-US" sz="3000" dirty="0" smtClean="0"/>
              <a:t>To the several congregations of the one church</a:t>
            </a:r>
          </a:p>
          <a:p>
            <a:pPr lvl="2"/>
            <a:r>
              <a:rPr lang="en-US" sz="2800" dirty="0" smtClean="0">
                <a:solidFill>
                  <a:srgbClr val="A50021"/>
                </a:solidFill>
              </a:rPr>
              <a:t>Acts 2:47</a:t>
            </a:r>
          </a:p>
          <a:p>
            <a:pPr lvl="1"/>
            <a:r>
              <a:rPr lang="en-US" sz="3000" dirty="0" smtClean="0"/>
              <a:t>All the saved are in the church</a:t>
            </a:r>
            <a:endParaRPr lang="en-US" sz="3000" dirty="0"/>
          </a:p>
        </p:txBody>
      </p:sp>
      <p:sp>
        <p:nvSpPr>
          <p:cNvPr id="4" name="Rectangle 3"/>
          <p:cNvSpPr/>
          <p:nvPr/>
        </p:nvSpPr>
        <p:spPr>
          <a:xfrm>
            <a:off x="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 y="670560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Alternate Process 7"/>
          <p:cNvSpPr/>
          <p:nvPr/>
        </p:nvSpPr>
        <p:spPr>
          <a:xfrm>
            <a:off x="1600200" y="4953000"/>
            <a:ext cx="5943600" cy="838200"/>
          </a:xfrm>
          <a:prstGeom prst="flowChartAlternateProcess">
            <a:avLst/>
          </a:prstGeom>
          <a:solidFill>
            <a:srgbClr val="A5002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00200" y="5054025"/>
            <a:ext cx="5943600" cy="584775"/>
          </a:xfrm>
          <a:prstGeom prst="rect">
            <a:avLst/>
          </a:prstGeom>
          <a:noFill/>
        </p:spPr>
        <p:txBody>
          <a:bodyPr wrap="square" rtlCol="0">
            <a:spAutoFit/>
          </a:bodyPr>
          <a:lstStyle/>
          <a:p>
            <a:pPr algn="ctr"/>
            <a:r>
              <a:rPr lang="en-US" sz="3200" b="1" dirty="0" smtClean="0">
                <a:solidFill>
                  <a:schemeClr val="bg1"/>
                </a:solidFill>
                <a:effectLst>
                  <a:outerShdw blurRad="38100" dist="38100" dir="2700000" algn="tl">
                    <a:srgbClr val="000000">
                      <a:alpha val="43137"/>
                    </a:srgbClr>
                  </a:outerShdw>
                </a:effectLst>
              </a:rPr>
              <a:t>A message to the saved in Christ</a:t>
            </a:r>
            <a:endParaRPr lang="en-US" sz="32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rgbClr val="A50021"/>
          </a:solidFill>
          <a:ln w="38100">
            <a:solidFill>
              <a:schemeClr val="tx1"/>
            </a:solidFill>
          </a:ln>
        </p:spPr>
        <p:txBody>
          <a:bodyPr/>
          <a:lstStyle/>
          <a:p>
            <a:r>
              <a:rPr lang="en-US" b="1" dirty="0" smtClean="0">
                <a:solidFill>
                  <a:schemeClr val="bg1"/>
                </a:solidFill>
                <a:effectLst>
                  <a:outerShdw blurRad="38100" dist="38100" dir="2700000" algn="tl">
                    <a:srgbClr val="000000">
                      <a:alpha val="43137"/>
                    </a:srgbClr>
                  </a:outerShdw>
                </a:effectLst>
              </a:rPr>
              <a:t>The Church and Child Relationship</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“turning away so soon from Him…”</a:t>
            </a:r>
          </a:p>
          <a:p>
            <a:pPr lvl="1"/>
            <a:r>
              <a:rPr lang="en-US" sz="3000" dirty="0" smtClean="0">
                <a:solidFill>
                  <a:srgbClr val="A50021"/>
                </a:solidFill>
              </a:rPr>
              <a:t>Galatians 1:3-6</a:t>
            </a:r>
          </a:p>
          <a:p>
            <a:pPr lvl="1"/>
            <a:r>
              <a:rPr lang="en-US" sz="3000" dirty="0" smtClean="0"/>
              <a:t>Chose something else</a:t>
            </a:r>
          </a:p>
          <a:p>
            <a:pPr lvl="2"/>
            <a:r>
              <a:rPr lang="en-US" sz="2800" dirty="0" smtClean="0">
                <a:solidFill>
                  <a:srgbClr val="A50021"/>
                </a:solidFill>
              </a:rPr>
              <a:t>Galatians 1:7-9</a:t>
            </a:r>
          </a:p>
          <a:p>
            <a:r>
              <a:rPr lang="en-US" b="1" dirty="0" smtClean="0"/>
              <a:t>“sons of God…”</a:t>
            </a:r>
          </a:p>
          <a:p>
            <a:pPr lvl="1"/>
            <a:r>
              <a:rPr lang="en-US" sz="3000" dirty="0" smtClean="0">
                <a:solidFill>
                  <a:srgbClr val="A50021"/>
                </a:solidFill>
              </a:rPr>
              <a:t>Galatians 3:26-27</a:t>
            </a:r>
          </a:p>
          <a:p>
            <a:r>
              <a:rPr lang="en-US" b="1" dirty="0" smtClean="0"/>
              <a:t>“sons…”</a:t>
            </a:r>
          </a:p>
          <a:p>
            <a:pPr lvl="1"/>
            <a:r>
              <a:rPr lang="en-US" sz="3000" dirty="0" smtClean="0">
                <a:solidFill>
                  <a:srgbClr val="A50021"/>
                </a:solidFill>
              </a:rPr>
              <a:t>Galatians 4:6-7</a:t>
            </a:r>
            <a:endParaRPr lang="en-US" sz="3000" dirty="0">
              <a:solidFill>
                <a:srgbClr val="A50021"/>
              </a:solidFill>
            </a:endParaRPr>
          </a:p>
        </p:txBody>
      </p:sp>
      <p:sp>
        <p:nvSpPr>
          <p:cNvPr id="4" name="Rectangle 3"/>
          <p:cNvSpPr/>
          <p:nvPr/>
        </p:nvSpPr>
        <p:spPr>
          <a:xfrm>
            <a:off x="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 y="670560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56b67fbdacc0e70b8eddad7f9f640864_.jpg"/>
          <p:cNvPicPr>
            <a:picLocks noChangeAspect="1"/>
          </p:cNvPicPr>
          <p:nvPr/>
        </p:nvPicPr>
        <p:blipFill>
          <a:blip r:embed="rId2" cstate="print"/>
          <a:stretch>
            <a:fillRect/>
          </a:stretch>
        </p:blipFill>
        <p:spPr>
          <a:xfrm>
            <a:off x="4114800" y="3276600"/>
            <a:ext cx="4724400" cy="3286126"/>
          </a:xfrm>
          <a:prstGeom prst="rect">
            <a:avLst/>
          </a:prstGeom>
          <a:ln>
            <a:noFill/>
          </a:ln>
          <a:effectLst>
            <a:softEdge rad="112500"/>
          </a:effectLst>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ssolv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dissolve">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rgbClr val="A50021"/>
          </a:solidFill>
          <a:ln w="38100">
            <a:solidFill>
              <a:schemeClr val="tx1"/>
            </a:solidFill>
          </a:ln>
        </p:spPr>
        <p:txBody>
          <a:bodyPr>
            <a:normAutofit/>
          </a:bodyPr>
          <a:lstStyle/>
          <a:p>
            <a:r>
              <a:rPr lang="en-US" b="1" dirty="0" smtClean="0">
                <a:solidFill>
                  <a:schemeClr val="bg1"/>
                </a:solidFill>
                <a:effectLst>
                  <a:outerShdw blurRad="38100" dist="38100" dir="2700000" algn="tl">
                    <a:srgbClr val="000000">
                      <a:alpha val="43137"/>
                    </a:srgbClr>
                  </a:outerShdw>
                </a:effectLst>
              </a:rPr>
              <a:t>Children Falling From Grace</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2362200"/>
          </a:xfrm>
        </p:spPr>
        <p:txBody>
          <a:bodyPr>
            <a:normAutofit/>
          </a:bodyPr>
          <a:lstStyle/>
          <a:p>
            <a:r>
              <a:rPr lang="en-US" b="1" dirty="0" smtClean="0"/>
              <a:t>Removed unto another gospel</a:t>
            </a:r>
          </a:p>
          <a:p>
            <a:pPr lvl="1"/>
            <a:r>
              <a:rPr lang="en-US" sz="3000" dirty="0" smtClean="0">
                <a:solidFill>
                  <a:srgbClr val="A50021"/>
                </a:solidFill>
              </a:rPr>
              <a:t>Galatians 5:4</a:t>
            </a:r>
          </a:p>
          <a:p>
            <a:r>
              <a:rPr lang="en-US" b="1" dirty="0" smtClean="0"/>
              <a:t>One cannot fall from grace?</a:t>
            </a:r>
          </a:p>
          <a:p>
            <a:pPr lvl="1"/>
            <a:r>
              <a:rPr lang="en-US" sz="3000" dirty="0" smtClean="0">
                <a:solidFill>
                  <a:srgbClr val="A50021"/>
                </a:solidFill>
              </a:rPr>
              <a:t>1 Corinthians 10:12</a:t>
            </a:r>
            <a:endParaRPr lang="en-US" sz="3000" dirty="0">
              <a:solidFill>
                <a:srgbClr val="A50021"/>
              </a:solidFill>
            </a:endParaRPr>
          </a:p>
        </p:txBody>
      </p:sp>
      <p:sp>
        <p:nvSpPr>
          <p:cNvPr id="4" name="Rectangle 3"/>
          <p:cNvSpPr/>
          <p:nvPr/>
        </p:nvSpPr>
        <p:spPr>
          <a:xfrm>
            <a:off x="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 y="670560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838200" y="4267200"/>
            <a:ext cx="4953000" cy="1752600"/>
          </a:xfrm>
          <a:prstGeom prst="roundRect">
            <a:avLst/>
          </a:prstGeom>
          <a:solidFill>
            <a:srgbClr val="A5002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4343400"/>
            <a:ext cx="4800600" cy="1569660"/>
          </a:xfrm>
          <a:prstGeom prst="rect">
            <a:avLst/>
          </a:prstGeom>
          <a:noFill/>
        </p:spPr>
        <p:txBody>
          <a:bodyPr wrap="square" rtlCol="0">
            <a:spAutoFit/>
          </a:bodyPr>
          <a:lstStyle/>
          <a:p>
            <a:pPr algn="ctr"/>
            <a:r>
              <a:rPr lang="en-US" sz="3200" b="1" dirty="0" smtClean="0">
                <a:solidFill>
                  <a:schemeClr val="bg1"/>
                </a:solidFill>
                <a:effectLst>
                  <a:outerShdw blurRad="38100" dist="38100" dir="2700000" algn="tl">
                    <a:srgbClr val="000000">
                      <a:alpha val="43137"/>
                    </a:srgbClr>
                  </a:outerShdw>
                </a:effectLst>
              </a:rPr>
              <a:t>Why the warning </a:t>
            </a:r>
            <a:r>
              <a:rPr lang="en-US" sz="3200" dirty="0" smtClean="0">
                <a:solidFill>
                  <a:schemeClr val="bg1"/>
                </a:solidFill>
                <a:effectLst>
                  <a:outerShdw blurRad="38100" dist="38100" dir="2700000" algn="tl">
                    <a:srgbClr val="000000">
                      <a:alpha val="43137"/>
                    </a:srgbClr>
                  </a:outerShdw>
                </a:effectLst>
              </a:rPr>
              <a:t>….. If there is no danger of falling from the grace of God?</a:t>
            </a:r>
            <a:endParaRPr lang="en-US" sz="3200" dirty="0">
              <a:solidFill>
                <a:schemeClr val="bg1"/>
              </a:solidFill>
              <a:effectLst>
                <a:outerShdw blurRad="38100" dist="38100" dir="2700000" algn="tl">
                  <a:srgbClr val="000000">
                    <a:alpha val="43137"/>
                  </a:srgbClr>
                </a:outerShdw>
              </a:effectLst>
            </a:endParaRPr>
          </a:p>
        </p:txBody>
      </p:sp>
      <p:pic>
        <p:nvPicPr>
          <p:cNvPr id="10" name="Picture 9" descr="free_falling.jpg"/>
          <p:cNvPicPr>
            <a:picLocks noChangeAspect="1"/>
          </p:cNvPicPr>
          <p:nvPr/>
        </p:nvPicPr>
        <p:blipFill>
          <a:blip r:embed="rId2" cstate="print"/>
          <a:stretch>
            <a:fillRect/>
          </a:stretch>
        </p:blipFill>
        <p:spPr>
          <a:xfrm>
            <a:off x="5943600" y="2971800"/>
            <a:ext cx="2912633" cy="35765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Thompson Bible.bmp"/>
          <p:cNvPicPr>
            <a:picLocks noChangeAspect="1"/>
          </p:cNvPicPr>
          <p:nvPr/>
        </p:nvPicPr>
        <p:blipFill>
          <a:blip r:embed="rId3" cstate="print"/>
          <a:stretch>
            <a:fillRect/>
          </a:stretch>
        </p:blipFill>
        <p:spPr>
          <a:xfrm>
            <a:off x="6191250" y="1447800"/>
            <a:ext cx="2419350" cy="1368843"/>
          </a:xfrm>
          <a:prstGeom prst="rect">
            <a:avLst/>
          </a:prstGeom>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9" presetClass="entr" presetSubtype="0"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par>
                          <p:cTn id="28" fill="hold">
                            <p:stCondLst>
                              <p:cond delay="1000"/>
                            </p:stCondLst>
                            <p:childTnLst>
                              <p:par>
                                <p:cTn id="29" presetID="23" presetClass="entr" presetSubtype="16"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linds(horizontal)">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rgbClr val="A50021"/>
          </a:solidFill>
          <a:ln w="38100">
            <a:solidFill>
              <a:schemeClr val="tx1"/>
            </a:solidFill>
          </a:ln>
        </p:spPr>
        <p:txBody>
          <a:bodyPr>
            <a:normAutofit/>
          </a:bodyPr>
          <a:lstStyle/>
          <a:p>
            <a:r>
              <a:rPr lang="en-US" b="1" dirty="0" smtClean="0">
                <a:solidFill>
                  <a:schemeClr val="bg1"/>
                </a:solidFill>
                <a:effectLst>
                  <a:outerShdw blurRad="38100" dist="38100" dir="2700000" algn="tl">
                    <a:srgbClr val="000000">
                      <a:alpha val="43137"/>
                    </a:srgbClr>
                  </a:outerShdw>
                </a:effectLst>
              </a:rPr>
              <a:t>Children Falling From Grace</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3352800"/>
          </a:xfrm>
        </p:spPr>
        <p:txBody>
          <a:bodyPr>
            <a:normAutofit/>
          </a:bodyPr>
          <a:lstStyle/>
          <a:p>
            <a:r>
              <a:rPr lang="en-US" b="1" dirty="0" smtClean="0"/>
              <a:t>“…will not inherit the kingdom of God”</a:t>
            </a:r>
          </a:p>
          <a:p>
            <a:pPr lvl="1"/>
            <a:r>
              <a:rPr lang="en-US" sz="3000" dirty="0" smtClean="0">
                <a:solidFill>
                  <a:srgbClr val="A50021"/>
                </a:solidFill>
              </a:rPr>
              <a:t>Galatians 5:21</a:t>
            </a:r>
          </a:p>
          <a:p>
            <a:r>
              <a:rPr lang="en-US" b="1" dirty="0" smtClean="0"/>
              <a:t>“…who afterward would live ungodly”</a:t>
            </a:r>
          </a:p>
          <a:p>
            <a:pPr lvl="1"/>
            <a:r>
              <a:rPr lang="en-US" sz="3000" dirty="0" smtClean="0">
                <a:solidFill>
                  <a:srgbClr val="A50021"/>
                </a:solidFill>
              </a:rPr>
              <a:t>2 Peter 2:4-6</a:t>
            </a:r>
          </a:p>
          <a:p>
            <a:r>
              <a:rPr lang="en-US" b="1" dirty="0" smtClean="0"/>
              <a:t>If we cannot fall from grace, what is there for Jesus to judge?</a:t>
            </a:r>
            <a:endParaRPr lang="en-US" b="1" dirty="0"/>
          </a:p>
        </p:txBody>
      </p:sp>
      <p:sp>
        <p:nvSpPr>
          <p:cNvPr id="4" name="Rectangle 3"/>
          <p:cNvSpPr/>
          <p:nvPr/>
        </p:nvSpPr>
        <p:spPr>
          <a:xfrm>
            <a:off x="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 y="670560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5029200"/>
            <a:ext cx="8534400" cy="1447800"/>
          </a:xfrm>
          <a:prstGeom prst="roundRect">
            <a:avLst/>
          </a:prstGeom>
          <a:solidFill>
            <a:srgbClr val="A5002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5029200"/>
            <a:ext cx="8534400" cy="1384995"/>
          </a:xfrm>
          <a:prstGeom prst="rect">
            <a:avLst/>
          </a:prstGeom>
          <a:noFill/>
        </p:spPr>
        <p:txBody>
          <a:bodyPr wrap="square" rtlCol="0">
            <a:spAutoFit/>
          </a:bodyPr>
          <a:lstStyle/>
          <a:p>
            <a:pPr algn="ctr"/>
            <a:r>
              <a:rPr lang="en-US" sz="2800" i="1" dirty="0" smtClean="0">
                <a:solidFill>
                  <a:schemeClr val="bg1"/>
                </a:solidFill>
                <a:effectLst>
                  <a:outerShdw blurRad="38100" dist="38100" dir="2700000" algn="tl">
                    <a:srgbClr val="000000">
                      <a:alpha val="43137"/>
                    </a:srgbClr>
                  </a:outerShdw>
                </a:effectLst>
              </a:rPr>
              <a:t>“He who rejects Me, and does not receive My words, has that which judges him – the word that I have spoken will judge him in the last day.” </a:t>
            </a:r>
            <a:r>
              <a:rPr lang="en-US" sz="2800" dirty="0" smtClean="0">
                <a:solidFill>
                  <a:schemeClr val="bg1"/>
                </a:solidFill>
                <a:effectLst>
                  <a:outerShdw blurRad="38100" dist="38100" dir="2700000" algn="tl">
                    <a:srgbClr val="000000">
                      <a:alpha val="43137"/>
                    </a:srgbClr>
                  </a:outerShdw>
                </a:effectLst>
              </a:rPr>
              <a:t>(John 12:48)</a:t>
            </a:r>
            <a:endParaRPr lang="en-US" sz="2800"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rgbClr val="A50021"/>
          </a:solidFill>
          <a:ln w="38100">
            <a:solidFill>
              <a:schemeClr val="tx1"/>
            </a:solidFill>
          </a:ln>
        </p:spPr>
        <p:txBody>
          <a:bodyPr>
            <a:normAutofit/>
          </a:bodyPr>
          <a:lstStyle/>
          <a:p>
            <a:r>
              <a:rPr lang="en-US" b="1" dirty="0" smtClean="0">
                <a:solidFill>
                  <a:schemeClr val="bg1"/>
                </a:solidFill>
                <a:effectLst>
                  <a:outerShdw blurRad="38100" dist="38100" dir="2700000" algn="tl">
                    <a:srgbClr val="000000">
                      <a:alpha val="43137"/>
                    </a:srgbClr>
                  </a:outerShdw>
                </a:effectLst>
              </a:rPr>
              <a:t>Children Falling From Grace</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382000" cy="2819400"/>
          </a:xfrm>
        </p:spPr>
        <p:txBody>
          <a:bodyPr>
            <a:normAutofit/>
          </a:bodyPr>
          <a:lstStyle/>
          <a:p>
            <a:r>
              <a:rPr lang="en-US" b="1" dirty="0" smtClean="0"/>
              <a:t>“…if you do these things you will never stumble”</a:t>
            </a:r>
          </a:p>
          <a:p>
            <a:pPr lvl="1"/>
            <a:r>
              <a:rPr lang="en-US" sz="3000" dirty="0" smtClean="0">
                <a:solidFill>
                  <a:srgbClr val="A50021"/>
                </a:solidFill>
              </a:rPr>
              <a:t>2 Peter 1:5-10</a:t>
            </a:r>
          </a:p>
          <a:p>
            <a:r>
              <a:rPr lang="en-US" b="1" dirty="0" smtClean="0"/>
              <a:t>“…otherwise you also will be cut off”</a:t>
            </a:r>
          </a:p>
          <a:p>
            <a:pPr lvl="1"/>
            <a:r>
              <a:rPr lang="en-US" sz="3000" dirty="0" smtClean="0">
                <a:solidFill>
                  <a:srgbClr val="A50021"/>
                </a:solidFill>
              </a:rPr>
              <a:t>Romans 11:22</a:t>
            </a:r>
          </a:p>
        </p:txBody>
      </p:sp>
      <p:sp>
        <p:nvSpPr>
          <p:cNvPr id="4" name="Rectangle 3"/>
          <p:cNvSpPr/>
          <p:nvPr/>
        </p:nvSpPr>
        <p:spPr>
          <a:xfrm>
            <a:off x="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 y="670560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Alternate Process 9"/>
          <p:cNvSpPr/>
          <p:nvPr/>
        </p:nvSpPr>
        <p:spPr>
          <a:xfrm>
            <a:off x="533400" y="4572000"/>
            <a:ext cx="5562600" cy="1219200"/>
          </a:xfrm>
          <a:prstGeom prst="flowChartAlternateProcess">
            <a:avLst/>
          </a:prstGeom>
          <a:ln w="38100">
            <a:solidFill>
              <a:srgbClr val="A5002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609600" y="4724400"/>
            <a:ext cx="5562600" cy="830997"/>
          </a:xfrm>
          <a:prstGeom prst="rect">
            <a:avLst/>
          </a:prstGeom>
          <a:noFill/>
        </p:spPr>
        <p:txBody>
          <a:bodyPr wrap="square" rtlCol="0">
            <a:spAutoFit/>
          </a:bodyPr>
          <a:lstStyle/>
          <a:p>
            <a:pPr>
              <a:buFont typeface="Arial" pitchFamily="34" charset="0"/>
              <a:buChar char="•"/>
            </a:pPr>
            <a:r>
              <a:rPr lang="en-US" sz="2400" dirty="0">
                <a:solidFill>
                  <a:schemeClr val="bg1"/>
                </a:solidFill>
              </a:rPr>
              <a:t> </a:t>
            </a:r>
            <a:r>
              <a:rPr lang="en-US" sz="2400" dirty="0" smtClean="0">
                <a:solidFill>
                  <a:schemeClr val="bg1"/>
                </a:solidFill>
              </a:rPr>
              <a:t>Continue in His goodness – </a:t>
            </a:r>
            <a:r>
              <a:rPr lang="en-US" sz="2400" b="1" dirty="0" smtClean="0">
                <a:solidFill>
                  <a:schemeClr val="bg1"/>
                </a:solidFill>
              </a:rPr>
              <a:t>blessed</a:t>
            </a:r>
          </a:p>
          <a:p>
            <a:pPr>
              <a:buFont typeface="Arial" pitchFamily="34" charset="0"/>
              <a:buChar char="•"/>
            </a:pPr>
            <a:r>
              <a:rPr lang="en-US" sz="2400" dirty="0">
                <a:solidFill>
                  <a:schemeClr val="bg1"/>
                </a:solidFill>
              </a:rPr>
              <a:t> </a:t>
            </a:r>
            <a:r>
              <a:rPr lang="en-US" sz="2400" dirty="0" smtClean="0">
                <a:solidFill>
                  <a:schemeClr val="bg1"/>
                </a:solidFill>
              </a:rPr>
              <a:t>Do not continue in His goodness –</a:t>
            </a:r>
            <a:r>
              <a:rPr lang="en-US" sz="2400" b="1" dirty="0" smtClean="0">
                <a:solidFill>
                  <a:schemeClr val="bg1"/>
                </a:solidFill>
              </a:rPr>
              <a:t> cut off</a:t>
            </a:r>
            <a:endParaRPr lang="en-US" sz="2400" b="1" dirty="0">
              <a:solidFill>
                <a:schemeClr val="bg1"/>
              </a:solidFill>
            </a:endParaRPr>
          </a:p>
        </p:txBody>
      </p:sp>
      <p:pic>
        <p:nvPicPr>
          <p:cNvPr id="14" name="Picture 13" descr="PreachersLooking.jpg"/>
          <p:cNvPicPr>
            <a:picLocks noChangeAspect="1"/>
          </p:cNvPicPr>
          <p:nvPr/>
        </p:nvPicPr>
        <p:blipFill>
          <a:blip r:embed="rId2" cstate="print"/>
          <a:stretch>
            <a:fillRect/>
          </a:stretch>
        </p:blipFill>
        <p:spPr>
          <a:xfrm>
            <a:off x="6202957" y="3953256"/>
            <a:ext cx="2712443" cy="2295144"/>
          </a:xfrm>
          <a:prstGeom prst="rect">
            <a:avLst/>
          </a:prstGeom>
          <a:ln>
            <a:noFill/>
          </a:ln>
          <a:effectLst>
            <a:softEdge rad="112500"/>
          </a:effectLst>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a:solidFill>
            <a:srgbClr val="A50021"/>
          </a:solidFill>
          <a:ln w="38100">
            <a:solidFill>
              <a:schemeClr val="tx1"/>
            </a:solidFill>
          </a:ln>
        </p:spPr>
        <p:txBody>
          <a:bodyPr>
            <a:normAutofit/>
          </a:bodyPr>
          <a:lstStyle/>
          <a:p>
            <a:r>
              <a:rPr lang="en-US" b="1" dirty="0" smtClean="0">
                <a:solidFill>
                  <a:schemeClr val="bg1"/>
                </a:solidFill>
                <a:effectLst>
                  <a:outerShdw blurRad="38100" dist="38100" dir="2700000" algn="tl">
                    <a:srgbClr val="000000">
                      <a:alpha val="43137"/>
                    </a:srgbClr>
                  </a:outerShdw>
                </a:effectLst>
              </a:rPr>
              <a:t>Conclusion</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382000" cy="2209799"/>
          </a:xfrm>
        </p:spPr>
        <p:txBody>
          <a:bodyPr>
            <a:normAutofit/>
          </a:bodyPr>
          <a:lstStyle/>
          <a:p>
            <a:r>
              <a:rPr lang="en-US" b="1" dirty="0" smtClean="0"/>
              <a:t>A church that had fallen</a:t>
            </a:r>
          </a:p>
          <a:p>
            <a:pPr lvl="1"/>
            <a:r>
              <a:rPr lang="en-US" sz="3000" dirty="0" smtClean="0">
                <a:solidFill>
                  <a:srgbClr val="A50021"/>
                </a:solidFill>
              </a:rPr>
              <a:t>Revelation 2:4-5</a:t>
            </a:r>
          </a:p>
          <a:p>
            <a:r>
              <a:rPr lang="en-US" b="1" dirty="0" smtClean="0"/>
              <a:t>May we strive to do what is right so that we will not fall from God’s grace</a:t>
            </a:r>
          </a:p>
        </p:txBody>
      </p:sp>
      <p:sp>
        <p:nvSpPr>
          <p:cNvPr id="4" name="Rectangle 3"/>
          <p:cNvSpPr/>
          <p:nvPr/>
        </p:nvSpPr>
        <p:spPr>
          <a:xfrm>
            <a:off x="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91600" y="0"/>
            <a:ext cx="152400" cy="68580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 y="6705600"/>
            <a:ext cx="9144000" cy="1524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Alternate Process 9"/>
          <p:cNvSpPr/>
          <p:nvPr/>
        </p:nvSpPr>
        <p:spPr>
          <a:xfrm>
            <a:off x="304800" y="3886200"/>
            <a:ext cx="8534400" cy="2667000"/>
          </a:xfrm>
          <a:prstGeom prst="flowChartAlternateProcess">
            <a:avLst/>
          </a:prstGeom>
          <a:ln w="38100">
            <a:solidFill>
              <a:srgbClr val="A5002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304800" y="3962400"/>
            <a:ext cx="8534400" cy="2492990"/>
          </a:xfrm>
          <a:prstGeom prst="rect">
            <a:avLst/>
          </a:prstGeom>
          <a:noFill/>
        </p:spPr>
        <p:txBody>
          <a:bodyPr wrap="square" rtlCol="0">
            <a:spAutoFit/>
          </a:bodyPr>
          <a:lstStyle/>
          <a:p>
            <a:pPr algn="ctr"/>
            <a:r>
              <a:rPr lang="en-US" sz="2600" dirty="0" smtClean="0">
                <a:solidFill>
                  <a:schemeClr val="bg1"/>
                </a:solidFill>
              </a:rPr>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a:t>
            </a:r>
            <a:r>
              <a:rPr lang="en-US" sz="2400" b="1" dirty="0" smtClean="0">
                <a:solidFill>
                  <a:schemeClr val="bg1"/>
                </a:solidFill>
              </a:rPr>
              <a:t>(Romans 12:1-2)</a:t>
            </a:r>
            <a:endParaRPr lang="en-US" sz="2400" b="1" dirty="0">
              <a:solidFill>
                <a:schemeClr val="bg1"/>
              </a:solidFill>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343</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Can A Child of God Sin and Be Lost? </vt:lpstr>
      <vt:lpstr>The Church and Child Relationship</vt:lpstr>
      <vt:lpstr>The Church and Child Relationship</vt:lpstr>
      <vt:lpstr>Children Falling From Grace</vt:lpstr>
      <vt:lpstr>Children Falling From Grace</vt:lpstr>
      <vt:lpstr>Children Falling From Grace</vt:lpstr>
      <vt:lpstr>Conclusion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16</cp:revision>
  <dcterms:created xsi:type="dcterms:W3CDTF">2012-05-05T18:08:30Z</dcterms:created>
  <dcterms:modified xsi:type="dcterms:W3CDTF">2012-05-19T21:41:05Z</dcterms:modified>
</cp:coreProperties>
</file>