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A00A83-1C40-4E64-881F-0C08876DDD5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00A83-1C40-4E64-881F-0C08876DDD5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00A83-1C40-4E64-881F-0C08876DDD5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A00A83-1C40-4E64-881F-0C08876DDD5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A00A83-1C40-4E64-881F-0C08876DDD5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A00A83-1C40-4E64-881F-0C08876DDD5B}" type="datetimeFigureOut">
              <a:rPr lang="en-US" smtClean="0"/>
              <a:pPr/>
              <a:t>5/19/2012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A00A83-1C40-4E64-881F-0C08876DDD5B}" type="datetimeFigureOut">
              <a:rPr lang="en-US" smtClean="0"/>
              <a:pPr/>
              <a:t>5/19/2012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A00A83-1C40-4E64-881F-0C08876DDD5B}" type="datetimeFigureOut">
              <a:rPr lang="en-US" smtClean="0"/>
              <a:pPr/>
              <a:t>5/19/2012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A00A83-1C40-4E64-881F-0C08876DDD5B}" type="datetimeFigureOut">
              <a:rPr lang="en-US" smtClean="0"/>
              <a:pPr/>
              <a:t>5/19/2012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00A83-1C40-4E64-881F-0C08876DDD5B}" type="datetimeFigureOut">
              <a:rPr lang="en-US" smtClean="0"/>
              <a:pPr/>
              <a:t>5/19/2012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A00A83-1C40-4E64-881F-0C08876DDD5B}" type="datetimeFigureOut">
              <a:rPr lang="en-US" smtClean="0"/>
              <a:pPr/>
              <a:t>5/19/2012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F404B4-F2B3-4AE8-A32E-F681853AE6EC}" type="slidenum">
              <a:rPr lang="en-US" smtClean="0"/>
              <a:pPr/>
              <a:t>‹#›</a:t>
            </a:fld>
            <a:endParaRPr lang="en-US"/>
          </a:p>
        </p:txBody>
      </p:sp>
    </p:spTree>
  </p:cSld>
  <p:clrMapOvr>
    <a:masterClrMapping/>
  </p:clrMapOvr>
  <p:transition spd="slow">
    <p:cover dir="l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00A83-1C40-4E64-881F-0C08876DDD5B}" type="datetimeFigureOut">
              <a:rPr lang="en-US" smtClean="0"/>
              <a:pPr/>
              <a:t>5/19/2012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404B4-F2B3-4AE8-A32E-F681853AE6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dir="l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4343400"/>
            <a:ext cx="8839200" cy="685800"/>
          </a:xfrm>
        </p:spPr>
        <p:txBody>
          <a:bodyPr/>
          <a:lstStyle/>
          <a:p>
            <a:r>
              <a:rPr lang="en-US" b="1" dirty="0" smtClean="0">
                <a:solidFill>
                  <a:schemeClr val="tx1"/>
                </a:solidFill>
              </a:rPr>
              <a:t>“Let the Bible Be the Source of Information”</a:t>
            </a:r>
            <a:endParaRPr lang="en-US" b="1" dirty="0">
              <a:solidFill>
                <a:schemeClr val="tx1"/>
              </a:solidFill>
            </a:endParaRPr>
          </a:p>
        </p:txBody>
      </p:sp>
      <p:sp>
        <p:nvSpPr>
          <p:cNvPr id="4" name="Flowchart: Punched Tape 3"/>
          <p:cNvSpPr/>
          <p:nvPr/>
        </p:nvSpPr>
        <p:spPr>
          <a:xfrm>
            <a:off x="685800" y="1295400"/>
            <a:ext cx="7772400" cy="2590800"/>
          </a:xfrm>
          <a:prstGeom prst="flowChartPunchedTape">
            <a:avLst/>
          </a:prstGeom>
          <a:solidFill>
            <a:srgbClr val="A5002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828800"/>
            <a:ext cx="7772400" cy="1470025"/>
          </a:xfrm>
        </p:spPr>
        <p:txBody>
          <a:bodyPr>
            <a:normAutofit fontScale="90000"/>
          </a:bodyPr>
          <a:lstStyle/>
          <a:p>
            <a:r>
              <a:rPr lang="en-US" sz="5400" b="1" dirty="0" smtClean="0">
                <a:solidFill>
                  <a:schemeClr val="bg1"/>
                </a:solidFill>
                <a:effectLst>
                  <a:outerShdw blurRad="38100" dist="38100" dir="2700000" algn="tl">
                    <a:srgbClr val="000000">
                      <a:alpha val="43137"/>
                    </a:srgbClr>
                  </a:outerShdw>
                </a:effectLst>
                <a:latin typeface="+mn-lt"/>
              </a:rPr>
              <a:t>Can A Child of God</a:t>
            </a:r>
            <a:br>
              <a:rPr lang="en-US" sz="5400" b="1" dirty="0" smtClean="0">
                <a:solidFill>
                  <a:schemeClr val="bg1"/>
                </a:solidFill>
                <a:effectLst>
                  <a:outerShdw blurRad="38100" dist="38100" dir="2700000" algn="tl">
                    <a:srgbClr val="000000">
                      <a:alpha val="43137"/>
                    </a:srgbClr>
                  </a:outerShdw>
                </a:effectLst>
                <a:latin typeface="+mn-lt"/>
              </a:rPr>
            </a:br>
            <a:r>
              <a:rPr lang="en-US" sz="5400" b="1" dirty="0" smtClean="0">
                <a:solidFill>
                  <a:schemeClr val="bg1"/>
                </a:solidFill>
                <a:effectLst>
                  <a:outerShdw blurRad="38100" dist="38100" dir="2700000" algn="tl">
                    <a:srgbClr val="000000">
                      <a:alpha val="43137"/>
                    </a:srgbClr>
                  </a:outerShdw>
                </a:effectLst>
                <a:latin typeface="+mn-lt"/>
              </a:rPr>
              <a:t>Sin and Be Lost?</a:t>
            </a:r>
            <a:r>
              <a:rPr lang="en-US" dirty="0" smtClean="0">
                <a:effectLst>
                  <a:outerShdw blurRad="38100" dist="38100" dir="2700000" algn="tl">
                    <a:srgbClr val="000000">
                      <a:alpha val="43137"/>
                    </a:srgbClr>
                  </a:outerShdw>
                </a:effectLst>
                <a:latin typeface="+mn-lt"/>
              </a:rPr>
              <a:t> </a:t>
            </a:r>
            <a:endParaRPr lang="en-US" dirty="0">
              <a:effectLst>
                <a:outerShdw blurRad="38100" dist="38100" dir="2700000" algn="tl">
                  <a:srgbClr val="000000">
                    <a:alpha val="43137"/>
                  </a:srgbClr>
                </a:outerShdw>
              </a:effectLst>
              <a:latin typeface="+mn-lt"/>
            </a:endParaRPr>
          </a:p>
        </p:txBody>
      </p:sp>
      <p:pic>
        <p:nvPicPr>
          <p:cNvPr id="9" name="Picture 8" descr="Bible9.jpg"/>
          <p:cNvPicPr>
            <a:picLocks noChangeAspect="1"/>
          </p:cNvPicPr>
          <p:nvPr/>
        </p:nvPicPr>
        <p:blipFill>
          <a:blip r:embed="rId2" cstate="print"/>
          <a:stretch>
            <a:fillRect/>
          </a:stretch>
        </p:blipFill>
        <p:spPr>
          <a:xfrm>
            <a:off x="3352800" y="5029200"/>
            <a:ext cx="2438400" cy="1524000"/>
          </a:xfrm>
          <a:prstGeom prst="rect">
            <a:avLst/>
          </a:prstGeom>
        </p:spPr>
      </p:pic>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rgbClr val="A50021"/>
          </a:solidFill>
          <a:ln w="38100">
            <a:solidFill>
              <a:schemeClr val="tx1"/>
            </a:solidFill>
          </a:ln>
        </p:spPr>
        <p:txBody>
          <a:bodyPr/>
          <a:lstStyle/>
          <a:p>
            <a:r>
              <a:rPr lang="en-US" b="1" dirty="0" smtClean="0">
                <a:solidFill>
                  <a:schemeClr val="bg1"/>
                </a:solidFill>
                <a:effectLst>
                  <a:outerShdw blurRad="38100" dist="38100" dir="2700000" algn="tl">
                    <a:srgbClr val="000000">
                      <a:alpha val="43137"/>
                    </a:srgbClr>
                  </a:outerShdw>
                </a:effectLst>
              </a:rPr>
              <a:t>The Church and Child Relationship</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2819400"/>
          </a:xfrm>
        </p:spPr>
        <p:txBody>
          <a:bodyPr/>
          <a:lstStyle/>
          <a:p>
            <a:r>
              <a:rPr lang="en-US" b="1" dirty="0" smtClean="0"/>
              <a:t>Paul’s letter to the churches of Galatia</a:t>
            </a:r>
          </a:p>
          <a:p>
            <a:pPr lvl="1"/>
            <a:r>
              <a:rPr lang="en-US" sz="3000" dirty="0" smtClean="0">
                <a:solidFill>
                  <a:srgbClr val="A50021"/>
                </a:solidFill>
              </a:rPr>
              <a:t>Galatians 1:1-2</a:t>
            </a:r>
          </a:p>
          <a:p>
            <a:pPr lvl="1"/>
            <a:r>
              <a:rPr lang="en-US" sz="3000" dirty="0" smtClean="0"/>
              <a:t>To the several congregations of the one church</a:t>
            </a:r>
          </a:p>
          <a:p>
            <a:pPr lvl="2"/>
            <a:r>
              <a:rPr lang="en-US" sz="2800" dirty="0" smtClean="0">
                <a:solidFill>
                  <a:srgbClr val="A50021"/>
                </a:solidFill>
              </a:rPr>
              <a:t>Acts 2:47</a:t>
            </a:r>
          </a:p>
          <a:p>
            <a:pPr lvl="1"/>
            <a:r>
              <a:rPr lang="en-US" sz="3000" dirty="0" smtClean="0"/>
              <a:t>All the saved are in the church</a:t>
            </a:r>
            <a:endParaRPr lang="en-US" sz="3000" dirty="0"/>
          </a:p>
        </p:txBody>
      </p:sp>
      <p:sp>
        <p:nvSpPr>
          <p:cNvPr id="4" name="Rectangle 3"/>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Alternate Process 7"/>
          <p:cNvSpPr/>
          <p:nvPr/>
        </p:nvSpPr>
        <p:spPr>
          <a:xfrm>
            <a:off x="1600200" y="4953000"/>
            <a:ext cx="5943600" cy="838200"/>
          </a:xfrm>
          <a:prstGeom prst="flowChartAlternateProcess">
            <a:avLst/>
          </a:prstGeom>
          <a:solidFill>
            <a:srgbClr val="A50021"/>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600200" y="5054025"/>
            <a:ext cx="5943600" cy="584775"/>
          </a:xfrm>
          <a:prstGeom prst="rect">
            <a:avLst/>
          </a:prstGeom>
          <a:noFill/>
        </p:spPr>
        <p:txBody>
          <a:bodyPr wrap="square" rtlCol="0">
            <a:spAutoFit/>
          </a:bodyPr>
          <a:lstStyle/>
          <a:p>
            <a:pPr algn="ctr"/>
            <a:r>
              <a:rPr lang="en-US" sz="3200" b="1" dirty="0" smtClean="0">
                <a:solidFill>
                  <a:schemeClr val="bg1"/>
                </a:solidFill>
                <a:effectLst>
                  <a:outerShdw blurRad="38100" dist="38100" dir="2700000" algn="tl">
                    <a:srgbClr val="000000">
                      <a:alpha val="43137"/>
                    </a:srgbClr>
                  </a:outerShdw>
                </a:effectLst>
              </a:rPr>
              <a:t>A message to the saved in Christ</a:t>
            </a:r>
            <a:endParaRPr lang="en-US" sz="3200" b="1" dirty="0">
              <a:solidFill>
                <a:schemeClr val="bg1"/>
              </a:solidFill>
              <a:effectLst>
                <a:outerShdw blurRad="38100" dist="38100" dir="2700000" algn="tl">
                  <a:srgbClr val="000000">
                    <a:alpha val="43137"/>
                  </a:srgbClr>
                </a:outerShdw>
              </a:effectLst>
            </a:endParaRPr>
          </a:p>
        </p:txBody>
      </p:sp>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linds(horizontal)">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rgbClr val="A50021"/>
          </a:solidFill>
          <a:ln w="38100">
            <a:solidFill>
              <a:schemeClr val="tx1"/>
            </a:solidFill>
          </a:ln>
        </p:spPr>
        <p:txBody>
          <a:bodyPr/>
          <a:lstStyle/>
          <a:p>
            <a:r>
              <a:rPr lang="en-US" b="1" dirty="0" smtClean="0">
                <a:solidFill>
                  <a:schemeClr val="bg1"/>
                </a:solidFill>
                <a:effectLst>
                  <a:outerShdw blurRad="38100" dist="38100" dir="2700000" algn="tl">
                    <a:srgbClr val="000000">
                      <a:alpha val="43137"/>
                    </a:srgbClr>
                  </a:outerShdw>
                </a:effectLst>
              </a:rPr>
              <a:t>The Church and Child Relationship</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t>“turning away so soon from Him…”</a:t>
            </a:r>
          </a:p>
          <a:p>
            <a:pPr lvl="1"/>
            <a:r>
              <a:rPr lang="en-US" sz="3000" dirty="0" smtClean="0">
                <a:solidFill>
                  <a:srgbClr val="A50021"/>
                </a:solidFill>
              </a:rPr>
              <a:t>Galatians 1:3-6</a:t>
            </a:r>
          </a:p>
          <a:p>
            <a:pPr lvl="1"/>
            <a:r>
              <a:rPr lang="en-US" sz="3000" dirty="0" smtClean="0"/>
              <a:t>Chose something else</a:t>
            </a:r>
          </a:p>
          <a:p>
            <a:pPr lvl="2"/>
            <a:r>
              <a:rPr lang="en-US" sz="2800" dirty="0" smtClean="0">
                <a:solidFill>
                  <a:srgbClr val="A50021"/>
                </a:solidFill>
              </a:rPr>
              <a:t>Galatians 1:7-9</a:t>
            </a:r>
          </a:p>
          <a:p>
            <a:r>
              <a:rPr lang="en-US" b="1" dirty="0" smtClean="0"/>
              <a:t>“sons of God…”</a:t>
            </a:r>
          </a:p>
          <a:p>
            <a:pPr lvl="1"/>
            <a:r>
              <a:rPr lang="en-US" sz="3000" dirty="0" smtClean="0">
                <a:solidFill>
                  <a:srgbClr val="A50021"/>
                </a:solidFill>
              </a:rPr>
              <a:t>Galatians 3:26-27</a:t>
            </a:r>
          </a:p>
          <a:p>
            <a:r>
              <a:rPr lang="en-US" b="1" dirty="0" smtClean="0"/>
              <a:t>“sons…”</a:t>
            </a:r>
          </a:p>
          <a:p>
            <a:pPr lvl="1"/>
            <a:r>
              <a:rPr lang="en-US" sz="3000" dirty="0" smtClean="0">
                <a:solidFill>
                  <a:srgbClr val="A50021"/>
                </a:solidFill>
              </a:rPr>
              <a:t>Galatians 4:6-7</a:t>
            </a:r>
            <a:endParaRPr lang="en-US" sz="3000" dirty="0">
              <a:solidFill>
                <a:srgbClr val="A50021"/>
              </a:solidFill>
            </a:endParaRPr>
          </a:p>
        </p:txBody>
      </p:sp>
      <p:sp>
        <p:nvSpPr>
          <p:cNvPr id="4" name="Rectangle 3"/>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56b67fbdacc0e70b8eddad7f9f640864_.jpg"/>
          <p:cNvPicPr>
            <a:picLocks noChangeAspect="1"/>
          </p:cNvPicPr>
          <p:nvPr/>
        </p:nvPicPr>
        <p:blipFill>
          <a:blip r:embed="rId2" cstate="print"/>
          <a:stretch>
            <a:fillRect/>
          </a:stretch>
        </p:blipFill>
        <p:spPr>
          <a:xfrm>
            <a:off x="4114800" y="3276600"/>
            <a:ext cx="4724400" cy="3286126"/>
          </a:xfrm>
          <a:prstGeom prst="rect">
            <a:avLst/>
          </a:prstGeom>
          <a:ln>
            <a:noFill/>
          </a:ln>
          <a:effectLst>
            <a:softEdge rad="112500"/>
          </a:effectLst>
        </p:spPr>
      </p:pic>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2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dissolv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dissolve">
                                      <p:cBhvr>
                                        <p:cTn id="4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rgbClr val="A50021"/>
          </a:solidFill>
          <a:ln w="38100">
            <a:solidFill>
              <a:schemeClr val="tx1"/>
            </a:solidFill>
          </a:ln>
        </p:spPr>
        <p:txBody>
          <a:bodyPr>
            <a:normAutofit/>
          </a:bodyPr>
          <a:lstStyle/>
          <a:p>
            <a:r>
              <a:rPr lang="en-US" b="1" dirty="0" smtClean="0">
                <a:solidFill>
                  <a:schemeClr val="bg1"/>
                </a:solidFill>
                <a:effectLst>
                  <a:outerShdw blurRad="38100" dist="38100" dir="2700000" algn="tl">
                    <a:srgbClr val="000000">
                      <a:alpha val="43137"/>
                    </a:srgbClr>
                  </a:outerShdw>
                </a:effectLst>
              </a:rPr>
              <a:t>Children Falling From Grace</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2362200"/>
          </a:xfrm>
        </p:spPr>
        <p:txBody>
          <a:bodyPr>
            <a:normAutofit/>
          </a:bodyPr>
          <a:lstStyle/>
          <a:p>
            <a:r>
              <a:rPr lang="en-US" b="1" dirty="0" smtClean="0"/>
              <a:t>Removed unto another gospel</a:t>
            </a:r>
          </a:p>
          <a:p>
            <a:pPr lvl="1"/>
            <a:r>
              <a:rPr lang="en-US" sz="3000" dirty="0" smtClean="0">
                <a:solidFill>
                  <a:srgbClr val="A50021"/>
                </a:solidFill>
              </a:rPr>
              <a:t>Galatians 5:4</a:t>
            </a:r>
          </a:p>
          <a:p>
            <a:r>
              <a:rPr lang="en-US" b="1" dirty="0" smtClean="0"/>
              <a:t>One cannot fall from grace?</a:t>
            </a:r>
          </a:p>
          <a:p>
            <a:pPr lvl="1"/>
            <a:r>
              <a:rPr lang="en-US" sz="3000" dirty="0" smtClean="0">
                <a:solidFill>
                  <a:srgbClr val="A50021"/>
                </a:solidFill>
              </a:rPr>
              <a:t>1 Corinthians 10:12</a:t>
            </a:r>
            <a:endParaRPr lang="en-US" sz="3000" dirty="0">
              <a:solidFill>
                <a:srgbClr val="A50021"/>
              </a:solidFill>
            </a:endParaRPr>
          </a:p>
        </p:txBody>
      </p:sp>
      <p:sp>
        <p:nvSpPr>
          <p:cNvPr id="4" name="Rectangle 3"/>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838200" y="4267200"/>
            <a:ext cx="4953000" cy="1752600"/>
          </a:xfrm>
          <a:prstGeom prst="roundRect">
            <a:avLst/>
          </a:prstGeom>
          <a:solidFill>
            <a:srgbClr val="A5002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914400" y="4343400"/>
            <a:ext cx="4800600" cy="1569660"/>
          </a:xfrm>
          <a:prstGeom prst="rect">
            <a:avLst/>
          </a:prstGeom>
          <a:noFill/>
        </p:spPr>
        <p:txBody>
          <a:bodyPr wrap="square" rtlCol="0">
            <a:spAutoFit/>
          </a:bodyPr>
          <a:lstStyle/>
          <a:p>
            <a:pPr algn="ctr"/>
            <a:r>
              <a:rPr lang="en-US" sz="3200" b="1" dirty="0" smtClean="0">
                <a:solidFill>
                  <a:schemeClr val="bg1"/>
                </a:solidFill>
                <a:effectLst>
                  <a:outerShdw blurRad="38100" dist="38100" dir="2700000" algn="tl">
                    <a:srgbClr val="000000">
                      <a:alpha val="43137"/>
                    </a:srgbClr>
                  </a:outerShdw>
                </a:effectLst>
              </a:rPr>
              <a:t>Why the warning </a:t>
            </a:r>
            <a:r>
              <a:rPr lang="en-US" sz="3200" dirty="0" smtClean="0">
                <a:solidFill>
                  <a:schemeClr val="bg1"/>
                </a:solidFill>
                <a:effectLst>
                  <a:outerShdw blurRad="38100" dist="38100" dir="2700000" algn="tl">
                    <a:srgbClr val="000000">
                      <a:alpha val="43137"/>
                    </a:srgbClr>
                  </a:outerShdw>
                </a:effectLst>
              </a:rPr>
              <a:t>….. If there is no danger of falling from the grace of God?</a:t>
            </a:r>
            <a:endParaRPr lang="en-US" sz="3200" dirty="0">
              <a:solidFill>
                <a:schemeClr val="bg1"/>
              </a:solidFill>
              <a:effectLst>
                <a:outerShdw blurRad="38100" dist="38100" dir="2700000" algn="tl">
                  <a:srgbClr val="000000">
                    <a:alpha val="43137"/>
                  </a:srgbClr>
                </a:outerShdw>
              </a:effectLst>
            </a:endParaRPr>
          </a:p>
        </p:txBody>
      </p:sp>
      <p:pic>
        <p:nvPicPr>
          <p:cNvPr id="10" name="Picture 9" descr="free_falling.jpg"/>
          <p:cNvPicPr>
            <a:picLocks noChangeAspect="1"/>
          </p:cNvPicPr>
          <p:nvPr/>
        </p:nvPicPr>
        <p:blipFill>
          <a:blip r:embed="rId2" cstate="print"/>
          <a:stretch>
            <a:fillRect/>
          </a:stretch>
        </p:blipFill>
        <p:spPr>
          <a:xfrm>
            <a:off x="5943600" y="2971800"/>
            <a:ext cx="2912633" cy="357654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Picture 10" descr="Thompson Bible.bmp"/>
          <p:cNvPicPr>
            <a:picLocks noChangeAspect="1"/>
          </p:cNvPicPr>
          <p:nvPr/>
        </p:nvPicPr>
        <p:blipFill>
          <a:blip r:embed="rId3" cstate="print"/>
          <a:stretch>
            <a:fillRect/>
          </a:stretch>
        </p:blipFill>
        <p:spPr>
          <a:xfrm>
            <a:off x="6191250" y="1447800"/>
            <a:ext cx="2419350" cy="1368843"/>
          </a:xfrm>
          <a:prstGeom prst="rect">
            <a:avLst/>
          </a:prstGeom>
        </p:spPr>
      </p:pic>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23" presetClass="entr" presetSubtype="16"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9" presetClass="entr" presetSubtype="0"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ssolve">
                                      <p:cBhvr>
                                        <p:cTn id="27" dur="500"/>
                                        <p:tgtEl>
                                          <p:spTgt spid="3">
                                            <p:txEl>
                                              <p:pRg st="3" end="3"/>
                                            </p:txEl>
                                          </p:spTgt>
                                        </p:tgtEl>
                                      </p:cBhvr>
                                    </p:animEffect>
                                  </p:childTnLst>
                                </p:cTn>
                              </p:par>
                            </p:childTnLst>
                          </p:cTn>
                        </p:par>
                        <p:par>
                          <p:cTn id="28" fill="hold">
                            <p:stCondLst>
                              <p:cond delay="1000"/>
                            </p:stCondLst>
                            <p:childTnLst>
                              <p:par>
                                <p:cTn id="29" presetID="23" presetClass="entr" presetSubtype="16"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blinds(horizontal)">
                                      <p:cBhvr>
                                        <p:cTn id="4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rgbClr val="A50021"/>
          </a:solidFill>
          <a:ln w="38100">
            <a:solidFill>
              <a:schemeClr val="tx1"/>
            </a:solidFill>
          </a:ln>
        </p:spPr>
        <p:txBody>
          <a:bodyPr>
            <a:normAutofit/>
          </a:bodyPr>
          <a:lstStyle/>
          <a:p>
            <a:r>
              <a:rPr lang="en-US" b="1" dirty="0" smtClean="0">
                <a:solidFill>
                  <a:schemeClr val="bg1"/>
                </a:solidFill>
                <a:effectLst>
                  <a:outerShdw blurRad="38100" dist="38100" dir="2700000" algn="tl">
                    <a:srgbClr val="000000">
                      <a:alpha val="43137"/>
                    </a:srgbClr>
                  </a:outerShdw>
                </a:effectLst>
              </a:rPr>
              <a:t>Children Falling From Grace</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3352800"/>
          </a:xfrm>
        </p:spPr>
        <p:txBody>
          <a:bodyPr>
            <a:normAutofit/>
          </a:bodyPr>
          <a:lstStyle/>
          <a:p>
            <a:r>
              <a:rPr lang="en-US" b="1" dirty="0" smtClean="0"/>
              <a:t>“…will not inherit the kingdom of God”</a:t>
            </a:r>
          </a:p>
          <a:p>
            <a:pPr lvl="1"/>
            <a:r>
              <a:rPr lang="en-US" sz="3000" dirty="0" smtClean="0">
                <a:solidFill>
                  <a:srgbClr val="A50021"/>
                </a:solidFill>
              </a:rPr>
              <a:t>Galatians 5:21</a:t>
            </a:r>
          </a:p>
          <a:p>
            <a:r>
              <a:rPr lang="en-US" b="1" dirty="0" smtClean="0"/>
              <a:t>“…who afterward would live ungodly”</a:t>
            </a:r>
          </a:p>
          <a:p>
            <a:pPr lvl="1"/>
            <a:r>
              <a:rPr lang="en-US" sz="3000" dirty="0" smtClean="0">
                <a:solidFill>
                  <a:srgbClr val="A50021"/>
                </a:solidFill>
              </a:rPr>
              <a:t>2 Peter 2:4-6</a:t>
            </a:r>
          </a:p>
          <a:p>
            <a:r>
              <a:rPr lang="en-US" b="1" dirty="0" smtClean="0"/>
              <a:t>If we cannot fall from grace, what is there for Jesus to judge?</a:t>
            </a:r>
            <a:endParaRPr lang="en-US" b="1" dirty="0"/>
          </a:p>
        </p:txBody>
      </p:sp>
      <p:sp>
        <p:nvSpPr>
          <p:cNvPr id="4" name="Rectangle 3"/>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5029200"/>
            <a:ext cx="8534400" cy="1447800"/>
          </a:xfrm>
          <a:prstGeom prst="roundRect">
            <a:avLst/>
          </a:prstGeom>
          <a:solidFill>
            <a:srgbClr val="A5002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5029200"/>
            <a:ext cx="8534400" cy="1384995"/>
          </a:xfrm>
          <a:prstGeom prst="rect">
            <a:avLst/>
          </a:prstGeom>
          <a:noFill/>
        </p:spPr>
        <p:txBody>
          <a:bodyPr wrap="square" rtlCol="0">
            <a:spAutoFit/>
          </a:bodyPr>
          <a:lstStyle/>
          <a:p>
            <a:pPr algn="ctr"/>
            <a:r>
              <a:rPr lang="en-US" sz="2800" i="1" dirty="0" smtClean="0">
                <a:solidFill>
                  <a:schemeClr val="bg1"/>
                </a:solidFill>
                <a:effectLst>
                  <a:outerShdw blurRad="38100" dist="38100" dir="2700000" algn="tl">
                    <a:srgbClr val="000000">
                      <a:alpha val="43137"/>
                    </a:srgbClr>
                  </a:outerShdw>
                </a:effectLst>
              </a:rPr>
              <a:t>“He who rejects Me, and does not receive My words, has that which judges him – the word that I have spoken will judge him in the last day.” </a:t>
            </a:r>
            <a:r>
              <a:rPr lang="en-US" sz="2800" dirty="0" smtClean="0">
                <a:solidFill>
                  <a:schemeClr val="bg1"/>
                </a:solidFill>
                <a:effectLst>
                  <a:outerShdw blurRad="38100" dist="38100" dir="2700000" algn="tl">
                    <a:srgbClr val="000000">
                      <a:alpha val="43137"/>
                    </a:srgbClr>
                  </a:outerShdw>
                </a:effectLst>
              </a:rPr>
              <a:t>(John 12:48)</a:t>
            </a:r>
            <a:endParaRPr lang="en-US" sz="2800" dirty="0">
              <a:solidFill>
                <a:schemeClr val="bg1"/>
              </a:solidFill>
              <a:effectLst>
                <a:outerShdw blurRad="38100" dist="38100" dir="2700000" algn="tl">
                  <a:srgbClr val="000000">
                    <a:alpha val="43137"/>
                  </a:srgbClr>
                </a:outerShdw>
              </a:effectLst>
            </a:endParaRPr>
          </a:p>
        </p:txBody>
      </p:sp>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blinds(horizontal)">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rgbClr val="A50021"/>
          </a:solidFill>
          <a:ln w="38100">
            <a:solidFill>
              <a:schemeClr val="tx1"/>
            </a:solidFill>
          </a:ln>
        </p:spPr>
        <p:txBody>
          <a:bodyPr>
            <a:normAutofit/>
          </a:bodyPr>
          <a:lstStyle/>
          <a:p>
            <a:r>
              <a:rPr lang="en-US" b="1" dirty="0" smtClean="0">
                <a:solidFill>
                  <a:schemeClr val="bg1"/>
                </a:solidFill>
                <a:effectLst>
                  <a:outerShdw blurRad="38100" dist="38100" dir="2700000" algn="tl">
                    <a:srgbClr val="000000">
                      <a:alpha val="43137"/>
                    </a:srgbClr>
                  </a:outerShdw>
                </a:effectLst>
              </a:rPr>
              <a:t>Children Falling From Grace</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382000" cy="2819400"/>
          </a:xfrm>
        </p:spPr>
        <p:txBody>
          <a:bodyPr>
            <a:normAutofit/>
          </a:bodyPr>
          <a:lstStyle/>
          <a:p>
            <a:r>
              <a:rPr lang="en-US" b="1" dirty="0" smtClean="0"/>
              <a:t>“…if you do these things you will never stumble”</a:t>
            </a:r>
          </a:p>
          <a:p>
            <a:pPr lvl="1"/>
            <a:r>
              <a:rPr lang="en-US" sz="3000" dirty="0" smtClean="0">
                <a:solidFill>
                  <a:srgbClr val="A50021"/>
                </a:solidFill>
              </a:rPr>
              <a:t>2 Peter 1:5-10</a:t>
            </a:r>
          </a:p>
          <a:p>
            <a:r>
              <a:rPr lang="en-US" b="1" dirty="0" smtClean="0"/>
              <a:t>“…otherwise you also will be cut off”</a:t>
            </a:r>
          </a:p>
          <a:p>
            <a:pPr lvl="1"/>
            <a:r>
              <a:rPr lang="en-US" sz="3000" dirty="0" smtClean="0">
                <a:solidFill>
                  <a:srgbClr val="A50021"/>
                </a:solidFill>
              </a:rPr>
              <a:t>Romans 11:22</a:t>
            </a:r>
          </a:p>
        </p:txBody>
      </p:sp>
      <p:sp>
        <p:nvSpPr>
          <p:cNvPr id="4" name="Rectangle 3"/>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Alternate Process 9"/>
          <p:cNvSpPr/>
          <p:nvPr/>
        </p:nvSpPr>
        <p:spPr>
          <a:xfrm>
            <a:off x="533400" y="4572000"/>
            <a:ext cx="5562600" cy="1219200"/>
          </a:xfrm>
          <a:prstGeom prst="flowChartAlternateProcess">
            <a:avLst/>
          </a:prstGeom>
          <a:ln w="38100">
            <a:solidFill>
              <a:srgbClr val="A5002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extBox 10"/>
          <p:cNvSpPr txBox="1"/>
          <p:nvPr/>
        </p:nvSpPr>
        <p:spPr>
          <a:xfrm>
            <a:off x="609600" y="4724400"/>
            <a:ext cx="5562600" cy="830997"/>
          </a:xfrm>
          <a:prstGeom prst="rect">
            <a:avLst/>
          </a:prstGeom>
          <a:noFill/>
        </p:spPr>
        <p:txBody>
          <a:bodyPr wrap="square" rtlCol="0">
            <a:spAutoFit/>
          </a:bodyPr>
          <a:lstStyle/>
          <a:p>
            <a:pPr>
              <a:buFont typeface="Arial" pitchFamily="34" charset="0"/>
              <a:buChar char="•"/>
            </a:pPr>
            <a:r>
              <a:rPr lang="en-US" sz="2400" dirty="0">
                <a:solidFill>
                  <a:schemeClr val="bg1"/>
                </a:solidFill>
              </a:rPr>
              <a:t> </a:t>
            </a:r>
            <a:r>
              <a:rPr lang="en-US" sz="2400" dirty="0" smtClean="0">
                <a:solidFill>
                  <a:schemeClr val="bg1"/>
                </a:solidFill>
              </a:rPr>
              <a:t>Continue in His goodness – </a:t>
            </a:r>
            <a:r>
              <a:rPr lang="en-US" sz="2400" b="1" dirty="0" smtClean="0">
                <a:solidFill>
                  <a:schemeClr val="bg1"/>
                </a:solidFill>
              </a:rPr>
              <a:t>blessed</a:t>
            </a:r>
          </a:p>
          <a:p>
            <a:pPr>
              <a:buFont typeface="Arial" pitchFamily="34" charset="0"/>
              <a:buChar char="•"/>
            </a:pPr>
            <a:r>
              <a:rPr lang="en-US" sz="2400" dirty="0">
                <a:solidFill>
                  <a:schemeClr val="bg1"/>
                </a:solidFill>
              </a:rPr>
              <a:t> </a:t>
            </a:r>
            <a:r>
              <a:rPr lang="en-US" sz="2400" dirty="0" smtClean="0">
                <a:solidFill>
                  <a:schemeClr val="bg1"/>
                </a:solidFill>
              </a:rPr>
              <a:t>Do not continue in His goodness –</a:t>
            </a:r>
            <a:r>
              <a:rPr lang="en-US" sz="2400" b="1" dirty="0" smtClean="0">
                <a:solidFill>
                  <a:schemeClr val="bg1"/>
                </a:solidFill>
              </a:rPr>
              <a:t> cut off</a:t>
            </a:r>
            <a:endParaRPr lang="en-US" sz="2400" b="1" dirty="0">
              <a:solidFill>
                <a:schemeClr val="bg1"/>
              </a:solidFill>
            </a:endParaRPr>
          </a:p>
        </p:txBody>
      </p:sp>
      <p:pic>
        <p:nvPicPr>
          <p:cNvPr id="14" name="Picture 13" descr="PreachersLooking.jpg"/>
          <p:cNvPicPr>
            <a:picLocks noChangeAspect="1"/>
          </p:cNvPicPr>
          <p:nvPr/>
        </p:nvPicPr>
        <p:blipFill>
          <a:blip r:embed="rId2" cstate="print"/>
          <a:stretch>
            <a:fillRect/>
          </a:stretch>
        </p:blipFill>
        <p:spPr>
          <a:xfrm>
            <a:off x="6202957" y="3953256"/>
            <a:ext cx="2712443" cy="2295144"/>
          </a:xfrm>
          <a:prstGeom prst="rect">
            <a:avLst/>
          </a:prstGeom>
          <a:ln>
            <a:noFill/>
          </a:ln>
          <a:effectLst>
            <a:softEdge rad="112500"/>
          </a:effectLst>
        </p:spPr>
      </p:pic>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2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dissolv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rgbClr val="A50021"/>
          </a:solidFill>
          <a:ln w="38100">
            <a:solidFill>
              <a:schemeClr val="tx1"/>
            </a:solidFill>
          </a:ln>
        </p:spPr>
        <p:txBody>
          <a:bodyPr>
            <a:normAutofit/>
          </a:bodyPr>
          <a:lstStyle/>
          <a:p>
            <a:r>
              <a:rPr lang="en-US" b="1" dirty="0" smtClean="0">
                <a:solidFill>
                  <a:schemeClr val="bg1"/>
                </a:solidFill>
                <a:effectLst>
                  <a:outerShdw blurRad="38100" dist="38100" dir="2700000" algn="tl">
                    <a:srgbClr val="000000">
                      <a:alpha val="43137"/>
                    </a:srgbClr>
                  </a:outerShdw>
                </a:effectLst>
              </a:rPr>
              <a:t>Conclusion</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382000" cy="2209799"/>
          </a:xfrm>
        </p:spPr>
        <p:txBody>
          <a:bodyPr>
            <a:normAutofit/>
          </a:bodyPr>
          <a:lstStyle/>
          <a:p>
            <a:r>
              <a:rPr lang="en-US" b="1" dirty="0" smtClean="0"/>
              <a:t>A church that had fallen</a:t>
            </a:r>
          </a:p>
          <a:p>
            <a:pPr lvl="1"/>
            <a:r>
              <a:rPr lang="en-US" sz="3000" dirty="0" smtClean="0">
                <a:solidFill>
                  <a:srgbClr val="A50021"/>
                </a:solidFill>
              </a:rPr>
              <a:t>Revelation 2:4-5</a:t>
            </a:r>
          </a:p>
          <a:p>
            <a:r>
              <a:rPr lang="en-US" b="1" dirty="0" smtClean="0"/>
              <a:t>May we strive to do what is right so that we will not fall from God’s grace</a:t>
            </a:r>
          </a:p>
        </p:txBody>
      </p:sp>
      <p:sp>
        <p:nvSpPr>
          <p:cNvPr id="4" name="Rectangle 3"/>
          <p:cNvSpPr/>
          <p:nvPr/>
        </p:nvSpPr>
        <p:spPr>
          <a:xfrm>
            <a:off x="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91600" y="0"/>
            <a:ext cx="152400" cy="68580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6705600"/>
            <a:ext cx="9144000" cy="152400"/>
          </a:xfrm>
          <a:prstGeom prst="rect">
            <a:avLst/>
          </a:prstGeom>
          <a:solidFill>
            <a:srgbClr val="A500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Alternate Process 9"/>
          <p:cNvSpPr/>
          <p:nvPr/>
        </p:nvSpPr>
        <p:spPr>
          <a:xfrm>
            <a:off x="304800" y="3886200"/>
            <a:ext cx="8534400" cy="2667000"/>
          </a:xfrm>
          <a:prstGeom prst="flowChartAlternateProcess">
            <a:avLst/>
          </a:prstGeom>
          <a:ln w="38100">
            <a:solidFill>
              <a:srgbClr val="A5002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extBox 10"/>
          <p:cNvSpPr txBox="1"/>
          <p:nvPr/>
        </p:nvSpPr>
        <p:spPr>
          <a:xfrm>
            <a:off x="304800" y="3962400"/>
            <a:ext cx="8534400" cy="2492990"/>
          </a:xfrm>
          <a:prstGeom prst="rect">
            <a:avLst/>
          </a:prstGeom>
          <a:noFill/>
        </p:spPr>
        <p:txBody>
          <a:bodyPr wrap="square" rtlCol="0">
            <a:spAutoFit/>
          </a:bodyPr>
          <a:lstStyle/>
          <a:p>
            <a:pPr algn="ctr"/>
            <a:r>
              <a:rPr lang="en-US" sz="2600" dirty="0" smtClean="0">
                <a:solidFill>
                  <a:schemeClr val="bg1"/>
                </a:solidFill>
              </a:rPr>
              <a:t>“I beseech you therefore, brethren, by the mercies of God, that you present your bodies a living sacrifice, holy, acceptable to God, which is your reasonable service. And do not be conformed to this world, but be transformed by the renewing of your mind, that you may prove what is that good and acceptable and perfect will of God.” </a:t>
            </a:r>
            <a:r>
              <a:rPr lang="en-US" sz="2400" b="1" dirty="0" smtClean="0">
                <a:solidFill>
                  <a:schemeClr val="bg1"/>
                </a:solidFill>
              </a:rPr>
              <a:t>(Romans 12:1-2)</a:t>
            </a:r>
            <a:endParaRPr lang="en-US" sz="2400" b="1" dirty="0">
              <a:solidFill>
                <a:schemeClr val="bg1"/>
              </a:solidFill>
            </a:endParaRPr>
          </a:p>
        </p:txBody>
      </p:sp>
    </p:spTree>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343</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Can A Child of God Sin and Be Lost? </vt:lpstr>
      <vt:lpstr>The Church and Child Relationship</vt:lpstr>
      <vt:lpstr>The Church and Child Relationship</vt:lpstr>
      <vt:lpstr>Children Falling From Grace</vt:lpstr>
      <vt:lpstr>Children Falling From Grace</vt:lpstr>
      <vt:lpstr>Children Falling From Grace</vt:lpstr>
      <vt:lpstr>Conclusion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16</cp:revision>
  <dcterms:created xsi:type="dcterms:W3CDTF">2012-05-05T18:08:30Z</dcterms:created>
  <dcterms:modified xsi:type="dcterms:W3CDTF">2012-05-19T21:41:05Z</dcterms:modified>
</cp:coreProperties>
</file>