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7"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a:srgbClr val="B6CBE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13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FB7C36-C0CB-4C4A-8585-21CD9EFA5A50}" type="datetimeFigureOut">
              <a:rPr lang="en-US" smtClean="0"/>
              <a:pPr/>
              <a:t>7/14/2012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39A0B2-4D6B-41BB-8EFD-488385C41E4F}" type="slidenum">
              <a:rPr lang="en-US" smtClean="0"/>
              <a:pPr/>
              <a:t>‹#›</a:t>
            </a:fld>
            <a:endParaRPr lang="en-US"/>
          </a:p>
        </p:txBody>
      </p:sp>
    </p:spTree>
  </p:cSld>
  <p:clrMapOvr>
    <a:masterClrMapping/>
  </p:clrMapOvr>
  <p:transition spd="slow">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FB7C36-C0CB-4C4A-8585-21CD9EFA5A50}" type="datetimeFigureOut">
              <a:rPr lang="en-US" smtClean="0"/>
              <a:pPr/>
              <a:t>7/14/2012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39A0B2-4D6B-41BB-8EFD-488385C41E4F}" type="slidenum">
              <a:rPr lang="en-US" smtClean="0"/>
              <a:pPr/>
              <a:t>‹#›</a:t>
            </a:fld>
            <a:endParaRPr lang="en-US"/>
          </a:p>
        </p:txBody>
      </p:sp>
    </p:spTree>
  </p:cSld>
  <p:clrMapOvr>
    <a:masterClrMapping/>
  </p:clrMapOvr>
  <p:transition spd="slow">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FB7C36-C0CB-4C4A-8585-21CD9EFA5A50}" type="datetimeFigureOut">
              <a:rPr lang="en-US" smtClean="0"/>
              <a:pPr/>
              <a:t>7/14/2012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39A0B2-4D6B-41BB-8EFD-488385C41E4F}" type="slidenum">
              <a:rPr lang="en-US" smtClean="0"/>
              <a:pPr/>
              <a:t>‹#›</a:t>
            </a:fld>
            <a:endParaRPr lang="en-US"/>
          </a:p>
        </p:txBody>
      </p:sp>
    </p:spTree>
  </p:cSld>
  <p:clrMapOvr>
    <a:masterClrMapping/>
  </p:clrMapOvr>
  <p:transition spd="slow">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FB7C36-C0CB-4C4A-8585-21CD9EFA5A50}" type="datetimeFigureOut">
              <a:rPr lang="en-US" smtClean="0"/>
              <a:pPr/>
              <a:t>7/14/2012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39A0B2-4D6B-41BB-8EFD-488385C41E4F}" type="slidenum">
              <a:rPr lang="en-US" smtClean="0"/>
              <a:pPr/>
              <a:t>‹#›</a:t>
            </a:fld>
            <a:endParaRPr lang="en-US"/>
          </a:p>
        </p:txBody>
      </p:sp>
    </p:spTree>
  </p:cSld>
  <p:clrMapOvr>
    <a:masterClrMapping/>
  </p:clrMapOvr>
  <p:transition spd="slow">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FB7C36-C0CB-4C4A-8585-21CD9EFA5A50}" type="datetimeFigureOut">
              <a:rPr lang="en-US" smtClean="0"/>
              <a:pPr/>
              <a:t>7/14/2012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39A0B2-4D6B-41BB-8EFD-488385C41E4F}" type="slidenum">
              <a:rPr lang="en-US" smtClean="0"/>
              <a:pPr/>
              <a:t>‹#›</a:t>
            </a:fld>
            <a:endParaRPr lang="en-US"/>
          </a:p>
        </p:txBody>
      </p:sp>
    </p:spTree>
  </p:cSld>
  <p:clrMapOvr>
    <a:masterClrMapping/>
  </p:clrMapOvr>
  <p:transition spd="slow">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FB7C36-C0CB-4C4A-8585-21CD9EFA5A50}" type="datetimeFigureOut">
              <a:rPr lang="en-US" smtClean="0"/>
              <a:pPr/>
              <a:t>7/14/2012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39A0B2-4D6B-41BB-8EFD-488385C41E4F}" type="slidenum">
              <a:rPr lang="en-US" smtClean="0"/>
              <a:pPr/>
              <a:t>‹#›</a:t>
            </a:fld>
            <a:endParaRPr lang="en-US"/>
          </a:p>
        </p:txBody>
      </p:sp>
    </p:spTree>
  </p:cSld>
  <p:clrMapOvr>
    <a:masterClrMapping/>
  </p:clrMapOvr>
  <p:transition spd="slow">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FB7C36-C0CB-4C4A-8585-21CD9EFA5A50}" type="datetimeFigureOut">
              <a:rPr lang="en-US" smtClean="0"/>
              <a:pPr/>
              <a:t>7/14/2012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39A0B2-4D6B-41BB-8EFD-488385C41E4F}" type="slidenum">
              <a:rPr lang="en-US" smtClean="0"/>
              <a:pPr/>
              <a:t>‹#›</a:t>
            </a:fld>
            <a:endParaRPr lang="en-US"/>
          </a:p>
        </p:txBody>
      </p:sp>
    </p:spTree>
  </p:cSld>
  <p:clrMapOvr>
    <a:masterClrMapping/>
  </p:clrMapOvr>
  <p:transition spd="slow">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FB7C36-C0CB-4C4A-8585-21CD9EFA5A50}" type="datetimeFigureOut">
              <a:rPr lang="en-US" smtClean="0"/>
              <a:pPr/>
              <a:t>7/14/2012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39A0B2-4D6B-41BB-8EFD-488385C41E4F}" type="slidenum">
              <a:rPr lang="en-US" smtClean="0"/>
              <a:pPr/>
              <a:t>‹#›</a:t>
            </a:fld>
            <a:endParaRPr lang="en-US"/>
          </a:p>
        </p:txBody>
      </p:sp>
    </p:spTree>
  </p:cSld>
  <p:clrMapOvr>
    <a:masterClrMapping/>
  </p:clrMapOvr>
  <p:transition spd="slow">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FB7C36-C0CB-4C4A-8585-21CD9EFA5A50}" type="datetimeFigureOut">
              <a:rPr lang="en-US" smtClean="0"/>
              <a:pPr/>
              <a:t>7/14/2012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39A0B2-4D6B-41BB-8EFD-488385C41E4F}" type="slidenum">
              <a:rPr lang="en-US" smtClean="0"/>
              <a:pPr/>
              <a:t>‹#›</a:t>
            </a:fld>
            <a:endParaRPr lang="en-US"/>
          </a:p>
        </p:txBody>
      </p:sp>
    </p:spTree>
  </p:cSld>
  <p:clrMapOvr>
    <a:masterClrMapping/>
  </p:clrMapOvr>
  <p:transition spd="slow">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FB7C36-C0CB-4C4A-8585-21CD9EFA5A50}" type="datetimeFigureOut">
              <a:rPr lang="en-US" smtClean="0"/>
              <a:pPr/>
              <a:t>7/14/2012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39A0B2-4D6B-41BB-8EFD-488385C41E4F}" type="slidenum">
              <a:rPr lang="en-US" smtClean="0"/>
              <a:pPr/>
              <a:t>‹#›</a:t>
            </a:fld>
            <a:endParaRPr lang="en-US"/>
          </a:p>
        </p:txBody>
      </p:sp>
    </p:spTree>
  </p:cSld>
  <p:clrMapOvr>
    <a:masterClrMapping/>
  </p:clrMapOvr>
  <p:transition spd="slow">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FB7C36-C0CB-4C4A-8585-21CD9EFA5A50}" type="datetimeFigureOut">
              <a:rPr lang="en-US" smtClean="0"/>
              <a:pPr/>
              <a:t>7/14/2012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39A0B2-4D6B-41BB-8EFD-488385C41E4F}" type="slidenum">
              <a:rPr lang="en-US" smtClean="0"/>
              <a:pPr/>
              <a:t>‹#›</a:t>
            </a:fld>
            <a:endParaRPr lang="en-US"/>
          </a:p>
        </p:txBody>
      </p:sp>
    </p:spTree>
  </p:cSld>
  <p:clrMapOvr>
    <a:masterClrMapping/>
  </p:clrMapOvr>
  <p:transition spd="slow">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FB7C36-C0CB-4C4A-8585-21CD9EFA5A50}" type="datetimeFigureOut">
              <a:rPr lang="en-US" smtClean="0"/>
              <a:pPr/>
              <a:t>7/14/2012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9A0B2-4D6B-41BB-8EFD-488385C41E4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split orient="ver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ible and Water.jpg"/>
          <p:cNvPicPr>
            <a:picLocks noChangeAspect="1"/>
          </p:cNvPicPr>
          <p:nvPr/>
        </p:nvPicPr>
        <p:blipFill>
          <a:blip r:embed="rId2" cstate="print"/>
          <a:stretch>
            <a:fillRect/>
          </a:stretch>
        </p:blipFill>
        <p:spPr>
          <a:xfrm>
            <a:off x="304800" y="304800"/>
            <a:ext cx="8534400" cy="6248400"/>
          </a:xfrm>
          <a:prstGeom prst="rect">
            <a:avLst/>
          </a:prstGeom>
        </p:spPr>
      </p:pic>
      <p:sp>
        <p:nvSpPr>
          <p:cNvPr id="5" name="Rectangle 4"/>
          <p:cNvSpPr/>
          <p:nvPr/>
        </p:nvSpPr>
        <p:spPr>
          <a:xfrm>
            <a:off x="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1540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676400" y="2057400"/>
            <a:ext cx="5791200" cy="2133600"/>
          </a:xfrm>
          <a:prstGeom prst="ellipse">
            <a:avLst/>
          </a:prstGeom>
          <a:solidFill>
            <a:srgbClr val="4F81B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228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629400"/>
            <a:ext cx="9144000" cy="228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981200"/>
            <a:ext cx="7772400" cy="1470025"/>
          </a:xfrm>
        </p:spPr>
        <p:txBody>
          <a:bodyPr/>
          <a:lstStyle/>
          <a:p>
            <a:r>
              <a:rPr lang="en-US" dirty="0" smtClean="0">
                <a:solidFill>
                  <a:schemeClr val="bg1"/>
                </a:solidFill>
                <a:effectLst>
                  <a:outerShdw blurRad="38100" dist="38100" dir="2700000" algn="tl">
                    <a:srgbClr val="000000">
                      <a:alpha val="43137"/>
                    </a:srgbClr>
                  </a:outerShdw>
                </a:effectLst>
                <a:latin typeface="Arial Black" pitchFamily="34" charset="0"/>
              </a:rPr>
              <a:t>Calvinism</a:t>
            </a:r>
            <a:endParaRPr lang="en-US" dirty="0">
              <a:solidFill>
                <a:schemeClr val="bg1"/>
              </a:solidFill>
              <a:effectLst>
                <a:outerShdw blurRad="38100" dist="38100" dir="2700000" algn="tl">
                  <a:srgbClr val="000000">
                    <a:alpha val="43137"/>
                  </a:srgbClr>
                </a:outerShdw>
              </a:effectLst>
              <a:latin typeface="Arial Black" pitchFamily="34" charset="0"/>
            </a:endParaRPr>
          </a:p>
        </p:txBody>
      </p:sp>
      <p:sp>
        <p:nvSpPr>
          <p:cNvPr id="3" name="Subtitle 2"/>
          <p:cNvSpPr>
            <a:spLocks noGrp="1"/>
          </p:cNvSpPr>
          <p:nvPr>
            <p:ph type="subTitle" idx="1"/>
          </p:nvPr>
        </p:nvSpPr>
        <p:spPr>
          <a:xfrm>
            <a:off x="1371600" y="3051175"/>
            <a:ext cx="6400800" cy="762000"/>
          </a:xfrm>
        </p:spPr>
        <p:txBody>
          <a:bodyPr/>
          <a:lstStyle/>
          <a:p>
            <a:r>
              <a:rPr lang="en-US"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Total Hereditary Depravity</a:t>
            </a:r>
            <a:endParaRPr lang="en-US"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838200"/>
          </a:xfrm>
          <a:solidFill>
            <a:schemeClr val="tx2"/>
          </a:solidFill>
        </p:spPr>
        <p:txBody>
          <a:bodyPr>
            <a:normAutofit/>
          </a:bodyPr>
          <a:lstStyle/>
          <a:p>
            <a:r>
              <a:rPr lang="en-US" sz="4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Total Hereditary Depravity</a:t>
            </a:r>
            <a:endParaRPr lang="en-US" sz="48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p:cNvSpPr/>
          <p:nvPr/>
        </p:nvSpPr>
        <p:spPr>
          <a:xfrm>
            <a:off x="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1540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228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629400"/>
            <a:ext cx="9144000" cy="228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04800" y="1143000"/>
            <a:ext cx="8534400" cy="830997"/>
          </a:xfrm>
          <a:prstGeom prst="rect">
            <a:avLst/>
          </a:prstGeom>
          <a:noFill/>
        </p:spPr>
        <p:txBody>
          <a:bodyPr wrap="square" rtlCol="0">
            <a:spAutoFit/>
          </a:bodyPr>
          <a:lstStyle/>
          <a:p>
            <a:r>
              <a:rPr lang="en-US" sz="2400" dirty="0" smtClean="0">
                <a:latin typeface="Arial" pitchFamily="34" charset="0"/>
                <a:cs typeface="Arial" pitchFamily="34" charset="0"/>
              </a:rPr>
              <a:t>This doctrine denies the free choice of man, and leaves God</a:t>
            </a:r>
            <a:br>
              <a:rPr lang="en-US" sz="2400" dirty="0" smtClean="0">
                <a:latin typeface="Arial" pitchFamily="34" charset="0"/>
                <a:cs typeface="Arial" pitchFamily="34" charset="0"/>
              </a:rPr>
            </a:br>
            <a:r>
              <a:rPr lang="en-US" sz="2400" dirty="0" smtClean="0">
                <a:latin typeface="Arial" pitchFamily="34" charset="0"/>
                <a:cs typeface="Arial" pitchFamily="34" charset="0"/>
              </a:rPr>
              <a:t> to blame if anyone is left lost and not chosen by Him</a:t>
            </a:r>
            <a:endParaRPr lang="en-US" sz="2400" dirty="0">
              <a:latin typeface="Arial" pitchFamily="34" charset="0"/>
              <a:cs typeface="Arial" pitchFamily="34" charset="0"/>
            </a:endParaRPr>
          </a:p>
        </p:txBody>
      </p:sp>
      <p:sp>
        <p:nvSpPr>
          <p:cNvPr id="11" name="Rectangle 10"/>
          <p:cNvSpPr/>
          <p:nvPr/>
        </p:nvSpPr>
        <p:spPr>
          <a:xfrm>
            <a:off x="381000" y="2057400"/>
            <a:ext cx="8382000" cy="3200400"/>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81000" y="2133600"/>
            <a:ext cx="8382000" cy="3046988"/>
          </a:xfrm>
          <a:prstGeom prst="rect">
            <a:avLst/>
          </a:prstGeom>
          <a:noFill/>
        </p:spPr>
        <p:txBody>
          <a:bodyPr wrap="square" rtlCol="0">
            <a:spAutoFit/>
          </a:bodyPr>
          <a:lstStyle/>
          <a:p>
            <a:pPr algn="ctr"/>
            <a:r>
              <a:rPr lang="en-US" sz="2400" dirty="0" smtClean="0">
                <a:solidFill>
                  <a:schemeClr val="bg1"/>
                </a:solidFill>
                <a:latin typeface="Arial" pitchFamily="34" charset="0"/>
                <a:cs typeface="Arial" pitchFamily="34" charset="0"/>
              </a:rPr>
              <a:t>Then Peter opened his mouth and said: "In truth I perceive that God shows no partiality. But in every nation whoever fears Him and works righteousness is accepted by Him.</a:t>
            </a:r>
          </a:p>
          <a:p>
            <a:pPr algn="ctr"/>
            <a:r>
              <a:rPr lang="en-US" sz="2400" b="1" dirty="0" smtClean="0">
                <a:solidFill>
                  <a:schemeClr val="bg1"/>
                </a:solidFill>
                <a:latin typeface="Arial" pitchFamily="34" charset="0"/>
                <a:cs typeface="Arial" pitchFamily="34" charset="0"/>
              </a:rPr>
              <a:t>Acts 10:34-35</a:t>
            </a:r>
          </a:p>
          <a:p>
            <a:pPr algn="ctr"/>
            <a:endParaRPr lang="en-US" sz="2400" dirty="0">
              <a:solidFill>
                <a:schemeClr val="bg1"/>
              </a:solidFill>
              <a:latin typeface="Arial" pitchFamily="34" charset="0"/>
              <a:cs typeface="Arial" pitchFamily="34" charset="0"/>
            </a:endParaRPr>
          </a:p>
          <a:p>
            <a:pPr algn="ctr"/>
            <a:r>
              <a:rPr lang="en-US" sz="2400" dirty="0" smtClean="0">
                <a:solidFill>
                  <a:schemeClr val="bg1"/>
                </a:solidFill>
                <a:latin typeface="Arial" pitchFamily="34" charset="0"/>
                <a:cs typeface="Arial" pitchFamily="34" charset="0"/>
              </a:rPr>
              <a:t>who desires all men to be saved and to come to the knowledge of the truth.</a:t>
            </a:r>
          </a:p>
          <a:p>
            <a:pPr algn="ctr"/>
            <a:r>
              <a:rPr lang="en-US" sz="2400" b="1" dirty="0" smtClean="0">
                <a:solidFill>
                  <a:schemeClr val="bg1"/>
                </a:solidFill>
                <a:latin typeface="Arial" pitchFamily="34" charset="0"/>
                <a:cs typeface="Arial" pitchFamily="34" charset="0"/>
              </a:rPr>
              <a:t>1 Timothy 2:4</a:t>
            </a:r>
            <a:endParaRPr lang="en-US" sz="2400" b="1" dirty="0">
              <a:solidFill>
                <a:schemeClr val="bg1"/>
              </a:solidFill>
              <a:latin typeface="Arial" pitchFamily="34" charset="0"/>
              <a:cs typeface="Arial" pitchFamily="34" charset="0"/>
            </a:endParaRPr>
          </a:p>
        </p:txBody>
      </p:sp>
      <p:cxnSp>
        <p:nvCxnSpPr>
          <p:cNvPr id="13" name="Straight Connector 12"/>
          <p:cNvCxnSpPr/>
          <p:nvPr/>
        </p:nvCxnSpPr>
        <p:spPr>
          <a:xfrm>
            <a:off x="685800" y="3810000"/>
            <a:ext cx="7696200" cy="0"/>
          </a:xfrm>
          <a:prstGeom prst="line">
            <a:avLst/>
          </a:prstGeom>
          <a:ln w="28575">
            <a:solidFill>
              <a:srgbClr val="B6CBE4"/>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81000" y="5334000"/>
            <a:ext cx="8382000" cy="1200329"/>
          </a:xfrm>
          <a:prstGeom prst="rect">
            <a:avLst/>
          </a:prstGeom>
          <a:noFill/>
        </p:spPr>
        <p:txBody>
          <a:bodyPr wrap="square" rtlCol="0">
            <a:spAutoFit/>
          </a:bodyPr>
          <a:lstStyle/>
          <a:p>
            <a:pPr algn="ctr"/>
            <a:r>
              <a:rPr lang="en-US" sz="2400" dirty="0" smtClean="0">
                <a:solidFill>
                  <a:srgbClr val="C00000"/>
                </a:solidFill>
                <a:latin typeface="Arial" pitchFamily="34" charset="0"/>
                <a:cs typeface="Arial" pitchFamily="34" charset="0"/>
              </a:rPr>
              <a:t>He who rejects Me, and does not receive My words, has</a:t>
            </a:r>
            <a:br>
              <a:rPr lang="en-US" sz="2400" dirty="0" smtClean="0">
                <a:solidFill>
                  <a:srgbClr val="C00000"/>
                </a:solidFill>
                <a:latin typeface="Arial" pitchFamily="34" charset="0"/>
                <a:cs typeface="Arial" pitchFamily="34" charset="0"/>
              </a:rPr>
            </a:br>
            <a:r>
              <a:rPr lang="en-US" sz="2400" dirty="0" smtClean="0">
                <a:solidFill>
                  <a:srgbClr val="C00000"/>
                </a:solidFill>
                <a:latin typeface="Arial" pitchFamily="34" charset="0"/>
                <a:cs typeface="Arial" pitchFamily="34" charset="0"/>
              </a:rPr>
              <a:t>that which judges him — the word that I have spoken</a:t>
            </a:r>
            <a:br>
              <a:rPr lang="en-US" sz="2400" dirty="0" smtClean="0">
                <a:solidFill>
                  <a:srgbClr val="C00000"/>
                </a:solidFill>
                <a:latin typeface="Arial" pitchFamily="34" charset="0"/>
                <a:cs typeface="Arial" pitchFamily="34" charset="0"/>
              </a:rPr>
            </a:br>
            <a:r>
              <a:rPr lang="en-US" sz="2400" dirty="0" smtClean="0">
                <a:solidFill>
                  <a:srgbClr val="C00000"/>
                </a:solidFill>
                <a:latin typeface="Arial" pitchFamily="34" charset="0"/>
                <a:cs typeface="Arial" pitchFamily="34" charset="0"/>
              </a:rPr>
              <a:t>will judge him in the last day. </a:t>
            </a:r>
            <a:r>
              <a:rPr lang="en-US" sz="2400" b="1" dirty="0" smtClean="0">
                <a:solidFill>
                  <a:srgbClr val="C00000"/>
                </a:solidFill>
                <a:latin typeface="Arial" pitchFamily="34" charset="0"/>
                <a:cs typeface="Arial" pitchFamily="34" charset="0"/>
              </a:rPr>
              <a:t>John 12:48</a:t>
            </a:r>
            <a:endParaRPr lang="en-US" sz="2400" b="1" dirty="0">
              <a:solidFill>
                <a:srgbClr val="C00000"/>
              </a:solidFill>
              <a:latin typeface="Arial" pitchFamily="34" charset="0"/>
              <a:cs typeface="Arial"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linds(horizontal)">
                                      <p:cBhvr>
                                        <p:cTn id="13" dur="500"/>
                                        <p:tgtEl>
                                          <p:spTgt spid="11"/>
                                        </p:tgtEl>
                                      </p:cBhvr>
                                    </p:animEffect>
                                  </p:childTnLst>
                                </p:cTn>
                              </p:par>
                              <p:par>
                                <p:cTn id="14" presetID="3" presetClass="entr" presetSubtype="10" fill="hold" nodeType="withEffect">
                                  <p:stCondLst>
                                    <p:cond delay="0"/>
                                  </p:stCondLst>
                                  <p:childTnLst>
                                    <p:set>
                                      <p:cBhvr>
                                        <p:cTn id="15" dur="1" fill="hold">
                                          <p:stCondLst>
                                            <p:cond delay="0"/>
                                          </p:stCondLst>
                                        </p:cTn>
                                        <p:tgtEl>
                                          <p:spTgt spid="19">
                                            <p:txEl>
                                              <p:pRg st="0" end="0"/>
                                            </p:txEl>
                                          </p:spTgt>
                                        </p:tgtEl>
                                        <p:attrNameLst>
                                          <p:attrName>style.visibility</p:attrName>
                                        </p:attrNameLst>
                                      </p:cBhvr>
                                      <p:to>
                                        <p:strVal val="visible"/>
                                      </p:to>
                                    </p:set>
                                    <p:animEffect transition="in" filter="blinds(horizontal)">
                                      <p:cBhvr>
                                        <p:cTn id="16" dur="500"/>
                                        <p:tgtEl>
                                          <p:spTgt spid="19">
                                            <p:txEl>
                                              <p:pRg st="0" end="0"/>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19">
                                            <p:txEl>
                                              <p:pRg st="1" end="1"/>
                                            </p:txEl>
                                          </p:spTgt>
                                        </p:tgtEl>
                                        <p:attrNameLst>
                                          <p:attrName>style.visibility</p:attrName>
                                        </p:attrNameLst>
                                      </p:cBhvr>
                                      <p:to>
                                        <p:strVal val="visible"/>
                                      </p:to>
                                    </p:set>
                                    <p:animEffect transition="in" filter="blinds(horizontal)">
                                      <p:cBhvr>
                                        <p:cTn id="19" dur="500"/>
                                        <p:tgtEl>
                                          <p:spTgt spid="19">
                                            <p:txEl>
                                              <p:pRg st="1" end="1"/>
                                            </p:txEl>
                                          </p:spTgt>
                                        </p:tgtEl>
                                      </p:cBhvr>
                                    </p:animEffect>
                                  </p:childTnLst>
                                </p:cTn>
                              </p:par>
                            </p:childTnLst>
                          </p:cTn>
                        </p:par>
                        <p:par>
                          <p:cTn id="20" fill="hold">
                            <p:stCondLst>
                              <p:cond delay="500"/>
                            </p:stCondLst>
                            <p:childTnLst>
                              <p:par>
                                <p:cTn id="21" presetID="23" presetClass="entr" presetSubtype="16" fill="hold" nodeType="after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19">
                                            <p:txEl>
                                              <p:pRg st="3" end="3"/>
                                            </p:txEl>
                                          </p:spTgt>
                                        </p:tgtEl>
                                        <p:attrNameLst>
                                          <p:attrName>style.visibility</p:attrName>
                                        </p:attrNameLst>
                                      </p:cBhvr>
                                      <p:to>
                                        <p:strVal val="visible"/>
                                      </p:to>
                                    </p:set>
                                    <p:animEffect transition="in" filter="blinds(horizontal)">
                                      <p:cBhvr>
                                        <p:cTn id="29" dur="500"/>
                                        <p:tgtEl>
                                          <p:spTgt spid="19">
                                            <p:txEl>
                                              <p:pRg st="3" end="3"/>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19">
                                            <p:txEl>
                                              <p:pRg st="4" end="4"/>
                                            </p:txEl>
                                          </p:spTgt>
                                        </p:tgtEl>
                                        <p:attrNameLst>
                                          <p:attrName>style.visibility</p:attrName>
                                        </p:attrNameLst>
                                      </p:cBhvr>
                                      <p:to>
                                        <p:strVal val="visible"/>
                                      </p:to>
                                    </p:set>
                                    <p:animEffect transition="in" filter="blinds(horizontal)">
                                      <p:cBhvr>
                                        <p:cTn id="32" dur="500"/>
                                        <p:tgtEl>
                                          <p:spTgt spid="1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14">
                                            <p:txEl>
                                              <p:pRg st="0" end="0"/>
                                            </p:txEl>
                                          </p:spTgt>
                                        </p:tgtEl>
                                        <p:attrNameLst>
                                          <p:attrName>style.visibility</p:attrName>
                                        </p:attrNameLst>
                                      </p:cBhvr>
                                      <p:to>
                                        <p:strVal val="visible"/>
                                      </p:to>
                                    </p:set>
                                    <p:anim calcmode="lin" valueType="num">
                                      <p:cBhvr>
                                        <p:cTn id="37" dur="5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38" dur="500" fill="hold"/>
                                        <p:tgtEl>
                                          <p:spTgt spid="14">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wooden-tulip.gif"/>
          <p:cNvPicPr>
            <a:picLocks noGrp="1" noChangeAspect="1"/>
          </p:cNvPicPr>
          <p:nvPr>
            <p:ph idx="1"/>
          </p:nvPr>
        </p:nvPicPr>
        <p:blipFill>
          <a:blip r:embed="rId2" cstate="print"/>
          <a:stretch>
            <a:fillRect/>
          </a:stretch>
        </p:blipFill>
        <p:spPr>
          <a:xfrm>
            <a:off x="228600" y="990600"/>
            <a:ext cx="3069314" cy="5638800"/>
          </a:xfrm>
        </p:spPr>
      </p:pic>
      <p:sp>
        <p:nvSpPr>
          <p:cNvPr id="4" name="Rectangle 3"/>
          <p:cNvSpPr/>
          <p:nvPr/>
        </p:nvSpPr>
        <p:spPr>
          <a:xfrm>
            <a:off x="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1540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228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flipV="1">
            <a:off x="0" y="6705600"/>
            <a:ext cx="9144000" cy="198116"/>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57200" y="5105400"/>
            <a:ext cx="2743200" cy="1323439"/>
          </a:xfrm>
          <a:prstGeom prst="rect">
            <a:avLst/>
          </a:prstGeom>
          <a:noFill/>
        </p:spPr>
        <p:txBody>
          <a:bodyPr wrap="square" rtlCol="0">
            <a:spAutoFit/>
          </a:bodyPr>
          <a:lstStyle/>
          <a:p>
            <a:pPr algn="ctr"/>
            <a:r>
              <a:rPr lang="en-US" sz="40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TULIP</a:t>
            </a:r>
          </a:p>
          <a:p>
            <a:pPr algn="ctr"/>
            <a:r>
              <a:rPr lang="en-US" sz="4000" b="1" dirty="0" smtClean="0">
                <a:latin typeface="Arial" pitchFamily="34" charset="0"/>
                <a:cs typeface="Arial" pitchFamily="34" charset="0"/>
              </a:rPr>
              <a:t>Theory</a:t>
            </a:r>
            <a:endParaRPr lang="en-US" sz="4000" b="1" dirty="0">
              <a:latin typeface="Arial" pitchFamily="34" charset="0"/>
              <a:cs typeface="Arial" pitchFamily="34" charset="0"/>
            </a:endParaRPr>
          </a:p>
        </p:txBody>
      </p:sp>
      <p:sp>
        <p:nvSpPr>
          <p:cNvPr id="11" name="TextBox 10"/>
          <p:cNvSpPr txBox="1"/>
          <p:nvPr/>
        </p:nvSpPr>
        <p:spPr>
          <a:xfrm>
            <a:off x="3505200" y="228600"/>
            <a:ext cx="5334000" cy="6477000"/>
          </a:xfrm>
          <a:prstGeom prst="rect">
            <a:avLst/>
          </a:prstGeom>
          <a:noFill/>
        </p:spPr>
        <p:txBody>
          <a:bodyPr wrap="square" rtlCol="0">
            <a:spAutoFit/>
          </a:bodyPr>
          <a:lstStyle/>
          <a:p>
            <a:r>
              <a:rPr lang="en-US" sz="32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T</a:t>
            </a:r>
            <a:r>
              <a:rPr lang="en-US" sz="2400" b="1" dirty="0" smtClean="0">
                <a:latin typeface="Arial" pitchFamily="34" charset="0"/>
                <a:cs typeface="Arial" pitchFamily="34" charset="0"/>
              </a:rPr>
              <a:t>otal Hereditary Depravity</a:t>
            </a:r>
          </a:p>
          <a:p>
            <a:r>
              <a:rPr lang="en-US" dirty="0">
                <a:latin typeface="Arial" pitchFamily="34" charset="0"/>
                <a:cs typeface="Arial" pitchFamily="34" charset="0"/>
              </a:rPr>
              <a:t> </a:t>
            </a:r>
            <a:r>
              <a:rPr lang="en-US" dirty="0" smtClean="0">
                <a:latin typeface="Arial" pitchFamily="34" charset="0"/>
                <a:cs typeface="Arial" pitchFamily="34" charset="0"/>
              </a:rPr>
              <a:t>    </a:t>
            </a:r>
            <a:r>
              <a:rPr lang="en-US" sz="2000" dirty="0" smtClean="0">
                <a:latin typeface="Arial" pitchFamily="34" charset="0"/>
                <a:cs typeface="Arial" pitchFamily="34" charset="0"/>
              </a:rPr>
              <a:t>Man’s nature is corrupt</a:t>
            </a:r>
          </a:p>
          <a:p>
            <a:r>
              <a:rPr lang="en-US" sz="2000" dirty="0">
                <a:latin typeface="Arial" pitchFamily="34" charset="0"/>
                <a:cs typeface="Arial" pitchFamily="34" charset="0"/>
              </a:rPr>
              <a:t> </a:t>
            </a:r>
            <a:r>
              <a:rPr lang="en-US" sz="2000" dirty="0" smtClean="0">
                <a:latin typeface="Arial" pitchFamily="34" charset="0"/>
                <a:cs typeface="Arial" pitchFamily="34" charset="0"/>
              </a:rPr>
              <a:t>    No ability to choose good over evil</a:t>
            </a:r>
            <a:endParaRPr lang="en-US" sz="1400" dirty="0" smtClean="0">
              <a:latin typeface="Arial" pitchFamily="34" charset="0"/>
              <a:cs typeface="Arial" pitchFamily="34" charset="0"/>
            </a:endParaRPr>
          </a:p>
          <a:p>
            <a:endParaRPr lang="en-US" sz="1400" dirty="0">
              <a:latin typeface="Arial" pitchFamily="34" charset="0"/>
              <a:cs typeface="Arial" pitchFamily="34" charset="0"/>
            </a:endParaRPr>
          </a:p>
          <a:p>
            <a:r>
              <a:rPr lang="en-US" sz="32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U</a:t>
            </a:r>
            <a:r>
              <a:rPr lang="en-US" sz="2400" b="1" dirty="0" smtClean="0">
                <a:latin typeface="Arial" pitchFamily="34" charset="0"/>
                <a:cs typeface="Arial" pitchFamily="34" charset="0"/>
              </a:rPr>
              <a:t>nconditional Election</a:t>
            </a:r>
          </a:p>
          <a:p>
            <a:r>
              <a:rPr lang="en-US" dirty="0">
                <a:latin typeface="Arial" pitchFamily="34" charset="0"/>
                <a:cs typeface="Arial" pitchFamily="34" charset="0"/>
              </a:rPr>
              <a:t> </a:t>
            </a:r>
            <a:r>
              <a:rPr lang="en-US" dirty="0" smtClean="0">
                <a:latin typeface="Arial" pitchFamily="34" charset="0"/>
                <a:cs typeface="Arial" pitchFamily="34" charset="0"/>
              </a:rPr>
              <a:t>    </a:t>
            </a:r>
            <a:r>
              <a:rPr lang="en-US" sz="2000" dirty="0" smtClean="0">
                <a:latin typeface="Arial" pitchFamily="34" charset="0"/>
                <a:cs typeface="Arial" pitchFamily="34" charset="0"/>
              </a:rPr>
              <a:t>God’s choice – A few saved</a:t>
            </a:r>
          </a:p>
          <a:p>
            <a:r>
              <a:rPr lang="en-US" sz="2000" dirty="0">
                <a:latin typeface="Arial" pitchFamily="34" charset="0"/>
                <a:cs typeface="Arial" pitchFamily="34" charset="0"/>
              </a:rPr>
              <a:t> </a:t>
            </a:r>
            <a:r>
              <a:rPr lang="en-US" sz="2000" dirty="0" smtClean="0">
                <a:latin typeface="Arial" pitchFamily="34" charset="0"/>
                <a:cs typeface="Arial" pitchFamily="34" charset="0"/>
              </a:rPr>
              <a:t>    All others excluded from salvation</a:t>
            </a:r>
            <a:endParaRPr lang="en-US" sz="1400" dirty="0" smtClean="0">
              <a:latin typeface="Arial" pitchFamily="34" charset="0"/>
              <a:cs typeface="Arial" pitchFamily="34" charset="0"/>
            </a:endParaRPr>
          </a:p>
          <a:p>
            <a:endParaRPr lang="en-US" sz="1400" dirty="0">
              <a:latin typeface="Arial" pitchFamily="34" charset="0"/>
              <a:cs typeface="Arial" pitchFamily="34" charset="0"/>
            </a:endParaRPr>
          </a:p>
          <a:p>
            <a:r>
              <a:rPr lang="en-US" sz="32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a:t>
            </a:r>
            <a:r>
              <a:rPr lang="en-US" sz="2400" b="1" dirty="0" smtClean="0">
                <a:latin typeface="Arial" pitchFamily="34" charset="0"/>
                <a:cs typeface="Arial" pitchFamily="34" charset="0"/>
              </a:rPr>
              <a:t>imited Atonement</a:t>
            </a:r>
          </a:p>
          <a:p>
            <a:r>
              <a:rPr lang="en-US" dirty="0">
                <a:latin typeface="Arial" pitchFamily="34" charset="0"/>
                <a:cs typeface="Arial" pitchFamily="34" charset="0"/>
              </a:rPr>
              <a:t> </a:t>
            </a:r>
            <a:r>
              <a:rPr lang="en-US" dirty="0" smtClean="0">
                <a:latin typeface="Arial" pitchFamily="34" charset="0"/>
                <a:cs typeface="Arial" pitchFamily="34" charset="0"/>
              </a:rPr>
              <a:t>    </a:t>
            </a:r>
            <a:r>
              <a:rPr lang="en-US" sz="2000" dirty="0" smtClean="0">
                <a:latin typeface="Arial" pitchFamily="34" charset="0"/>
                <a:cs typeface="Arial" pitchFamily="34" charset="0"/>
              </a:rPr>
              <a:t>Limited to certain individuals</a:t>
            </a:r>
          </a:p>
          <a:p>
            <a:r>
              <a:rPr lang="en-US" sz="2000" dirty="0">
                <a:latin typeface="Arial" pitchFamily="34" charset="0"/>
                <a:cs typeface="Arial" pitchFamily="34" charset="0"/>
              </a:rPr>
              <a:t> </a:t>
            </a:r>
            <a:r>
              <a:rPr lang="en-US" sz="2000" dirty="0" smtClean="0">
                <a:latin typeface="Arial" pitchFamily="34" charset="0"/>
                <a:cs typeface="Arial" pitchFamily="34" charset="0"/>
              </a:rPr>
              <a:t>    Righteousness to chosen ones only</a:t>
            </a:r>
            <a:endParaRPr lang="en-US" sz="1400" dirty="0" smtClean="0">
              <a:latin typeface="Arial" pitchFamily="34" charset="0"/>
              <a:cs typeface="Arial" pitchFamily="34" charset="0"/>
            </a:endParaRPr>
          </a:p>
          <a:p>
            <a:endParaRPr lang="en-US" sz="1400" dirty="0">
              <a:latin typeface="Arial" pitchFamily="34" charset="0"/>
              <a:cs typeface="Arial" pitchFamily="34" charset="0"/>
            </a:endParaRPr>
          </a:p>
          <a:p>
            <a:r>
              <a:rPr lang="en-US" sz="32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I</a:t>
            </a:r>
            <a:r>
              <a:rPr lang="en-US" sz="2400" b="1" dirty="0" smtClean="0">
                <a:latin typeface="Arial" pitchFamily="34" charset="0"/>
                <a:cs typeface="Arial" pitchFamily="34" charset="0"/>
              </a:rPr>
              <a:t>rresistible Grace</a:t>
            </a:r>
          </a:p>
          <a:p>
            <a:r>
              <a:rPr lang="en-US" sz="2000" dirty="0">
                <a:latin typeface="Arial" pitchFamily="34" charset="0"/>
                <a:cs typeface="Arial" pitchFamily="34" charset="0"/>
              </a:rPr>
              <a:t> </a:t>
            </a:r>
            <a:r>
              <a:rPr lang="en-US" sz="2000" dirty="0" smtClean="0">
                <a:latin typeface="Arial" pitchFamily="34" charset="0"/>
                <a:cs typeface="Arial" pitchFamily="34" charset="0"/>
              </a:rPr>
              <a:t>    Faith by direct operation of the Holy Spirit</a:t>
            </a:r>
          </a:p>
          <a:p>
            <a:r>
              <a:rPr lang="en-US" sz="2000" dirty="0">
                <a:latin typeface="Arial" pitchFamily="34" charset="0"/>
                <a:cs typeface="Arial" pitchFamily="34" charset="0"/>
              </a:rPr>
              <a:t> </a:t>
            </a:r>
            <a:r>
              <a:rPr lang="en-US" sz="2000" dirty="0" smtClean="0">
                <a:latin typeface="Arial" pitchFamily="34" charset="0"/>
                <a:cs typeface="Arial" pitchFamily="34" charset="0"/>
              </a:rPr>
              <a:t>    Holy Spirit never fails to convert the elect</a:t>
            </a:r>
            <a:endParaRPr lang="en-US" sz="1400" dirty="0" smtClean="0">
              <a:latin typeface="Arial" pitchFamily="34" charset="0"/>
              <a:cs typeface="Arial" pitchFamily="34" charset="0"/>
            </a:endParaRPr>
          </a:p>
          <a:p>
            <a:endParaRPr lang="en-US" sz="1400" dirty="0">
              <a:latin typeface="Arial" pitchFamily="34" charset="0"/>
              <a:cs typeface="Arial" pitchFamily="34" charset="0"/>
            </a:endParaRPr>
          </a:p>
          <a:p>
            <a:r>
              <a:rPr lang="en-US" sz="32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P</a:t>
            </a:r>
            <a:r>
              <a:rPr lang="en-US" sz="2400" b="1" dirty="0" smtClean="0">
                <a:latin typeface="Arial" pitchFamily="34" charset="0"/>
                <a:cs typeface="Arial" pitchFamily="34" charset="0"/>
              </a:rPr>
              <a:t>erseverance of the Saints</a:t>
            </a:r>
          </a:p>
          <a:p>
            <a:r>
              <a:rPr lang="en-US" dirty="0">
                <a:latin typeface="Arial" pitchFamily="34" charset="0"/>
                <a:cs typeface="Arial" pitchFamily="34" charset="0"/>
              </a:rPr>
              <a:t> </a:t>
            </a:r>
            <a:r>
              <a:rPr lang="en-US" dirty="0" smtClean="0">
                <a:latin typeface="Arial" pitchFamily="34" charset="0"/>
                <a:cs typeface="Arial" pitchFamily="34" charset="0"/>
              </a:rPr>
              <a:t>    </a:t>
            </a:r>
            <a:r>
              <a:rPr lang="en-US" sz="2000" dirty="0" smtClean="0">
                <a:latin typeface="Arial" pitchFamily="34" charset="0"/>
                <a:cs typeface="Arial" pitchFamily="34" charset="0"/>
              </a:rPr>
              <a:t>Given faith, kept in faith</a:t>
            </a:r>
          </a:p>
          <a:p>
            <a:r>
              <a:rPr lang="en-US" sz="2000" dirty="0">
                <a:latin typeface="Arial" pitchFamily="34" charset="0"/>
                <a:cs typeface="Arial" pitchFamily="34" charset="0"/>
              </a:rPr>
              <a:t> </a:t>
            </a:r>
            <a:r>
              <a:rPr lang="en-US" sz="2000" dirty="0" smtClean="0">
                <a:latin typeface="Arial" pitchFamily="34" charset="0"/>
                <a:cs typeface="Arial" pitchFamily="34" charset="0"/>
              </a:rPr>
              <a:t>    If fall away, then never in grace</a:t>
            </a:r>
            <a:endParaRPr lang="en-US" sz="2000" dirty="0">
              <a:latin typeface="Arial" pitchFamily="34" charset="0"/>
              <a:cs typeface="Arial" pitchFamily="34" charset="0"/>
            </a:endParaRPr>
          </a:p>
        </p:txBody>
      </p:sp>
      <p:sp>
        <p:nvSpPr>
          <p:cNvPr id="2" name="Title 1"/>
          <p:cNvSpPr>
            <a:spLocks noGrp="1"/>
          </p:cNvSpPr>
          <p:nvPr>
            <p:ph type="title"/>
          </p:nvPr>
        </p:nvSpPr>
        <p:spPr>
          <a:xfrm>
            <a:off x="457200" y="274638"/>
            <a:ext cx="2819400" cy="1143000"/>
          </a:xfrm>
        </p:spPr>
        <p:txBody>
          <a:bodyPr/>
          <a:lstStyle/>
          <a:p>
            <a:r>
              <a:rPr lang="en-US" b="1" dirty="0" smtClean="0">
                <a:effectLst>
                  <a:outerShdw blurRad="38100" dist="38100" dir="2700000" algn="tl">
                    <a:srgbClr val="000000">
                      <a:alpha val="43137"/>
                    </a:srgbClr>
                  </a:outerShdw>
                </a:effectLst>
              </a:rPr>
              <a:t>Calvinism</a:t>
            </a:r>
            <a:endParaRPr lang="en-US" b="1" dirty="0">
              <a:effectLst>
                <a:outerShdw blurRad="38100" dist="38100" dir="2700000" algn="tl">
                  <a:srgbClr val="000000">
                    <a:alpha val="43137"/>
                  </a:srgbClr>
                </a:outerShdw>
              </a:effectLst>
            </a:endParaRPr>
          </a:p>
        </p:txBody>
      </p:sp>
    </p:spTree>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838200"/>
          </a:xfrm>
          <a:solidFill>
            <a:schemeClr val="tx2"/>
          </a:solidFill>
        </p:spPr>
        <p:txBody>
          <a:bodyPr>
            <a:normAutofit/>
          </a:bodyPr>
          <a:lstStyle/>
          <a:p>
            <a:r>
              <a:rPr lang="en-US" sz="4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Total Hereditary Depravity</a:t>
            </a:r>
            <a:endParaRPr lang="en-US" sz="48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p:cNvSpPr/>
          <p:nvPr/>
        </p:nvSpPr>
        <p:spPr>
          <a:xfrm>
            <a:off x="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1540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228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629400"/>
            <a:ext cx="9144000" cy="228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04800" y="1143000"/>
            <a:ext cx="8534400" cy="1200329"/>
          </a:xfrm>
          <a:prstGeom prst="rect">
            <a:avLst/>
          </a:prstGeom>
          <a:noFill/>
        </p:spPr>
        <p:txBody>
          <a:bodyPr wrap="square" rtlCol="0">
            <a:spAutoFit/>
          </a:bodyPr>
          <a:lstStyle/>
          <a:p>
            <a:r>
              <a:rPr lang="en-US" sz="2400" dirty="0" smtClean="0">
                <a:latin typeface="Arial" pitchFamily="34" charset="0"/>
                <a:cs typeface="Arial" pitchFamily="34" charset="0"/>
              </a:rPr>
              <a:t>The </a:t>
            </a:r>
            <a:r>
              <a:rPr lang="en-US" sz="2400" b="1" dirty="0" smtClean="0">
                <a:latin typeface="Arial" pitchFamily="34" charset="0"/>
                <a:cs typeface="Arial" pitchFamily="34" charset="0"/>
              </a:rPr>
              <a:t>“Five Points of Calvinism” </a:t>
            </a:r>
            <a:r>
              <a:rPr lang="en-US" sz="2400" dirty="0" smtClean="0">
                <a:latin typeface="Arial" pitchFamily="34" charset="0"/>
                <a:cs typeface="Arial" pitchFamily="34" charset="0"/>
              </a:rPr>
              <a:t>by Steele and Thomas, Presbyterian and Reformed Publishing Company,</a:t>
            </a:r>
            <a:br>
              <a:rPr lang="en-US" sz="2400" dirty="0" smtClean="0">
                <a:latin typeface="Arial" pitchFamily="34" charset="0"/>
                <a:cs typeface="Arial" pitchFamily="34" charset="0"/>
              </a:rPr>
            </a:br>
            <a:r>
              <a:rPr lang="en-US" sz="2400" dirty="0" smtClean="0">
                <a:latin typeface="Arial" pitchFamily="34" charset="0"/>
                <a:cs typeface="Arial" pitchFamily="34" charset="0"/>
              </a:rPr>
              <a:t>states the following:</a:t>
            </a:r>
            <a:endParaRPr lang="en-US" sz="2400" dirty="0">
              <a:latin typeface="Arial" pitchFamily="34" charset="0"/>
              <a:cs typeface="Arial" pitchFamily="34" charset="0"/>
            </a:endParaRPr>
          </a:p>
        </p:txBody>
      </p:sp>
      <p:sp>
        <p:nvSpPr>
          <p:cNvPr id="10" name="TextBox 9"/>
          <p:cNvSpPr txBox="1"/>
          <p:nvPr/>
        </p:nvSpPr>
        <p:spPr>
          <a:xfrm>
            <a:off x="381000" y="2296180"/>
            <a:ext cx="8382000" cy="523220"/>
          </a:xfrm>
          <a:prstGeom prst="rect">
            <a:avLst/>
          </a:prstGeom>
          <a:noFill/>
        </p:spPr>
        <p:txBody>
          <a:bodyPr wrap="square" rtlCol="0">
            <a:spAutoFit/>
          </a:bodyPr>
          <a:lstStyle/>
          <a:p>
            <a:r>
              <a:rPr lang="en-U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….That Man’s Nature Is Corrupt Throughout</a:t>
            </a:r>
            <a:endParaRPr lang="en-US" sz="28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11" name="Rectangle 10"/>
          <p:cNvSpPr/>
          <p:nvPr/>
        </p:nvSpPr>
        <p:spPr>
          <a:xfrm>
            <a:off x="381000" y="2895600"/>
            <a:ext cx="8382000" cy="3581400"/>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81000" y="2956679"/>
            <a:ext cx="8382000" cy="3416320"/>
          </a:xfrm>
          <a:prstGeom prst="rect">
            <a:avLst/>
          </a:prstGeom>
          <a:noFill/>
        </p:spPr>
        <p:txBody>
          <a:bodyPr wrap="square" rtlCol="0">
            <a:spAutoFit/>
          </a:bodyPr>
          <a:lstStyle/>
          <a:p>
            <a:r>
              <a:rPr lang="en-US" sz="2400" dirty="0" smtClean="0">
                <a:solidFill>
                  <a:schemeClr val="bg1"/>
                </a:solidFill>
                <a:latin typeface="Arial" pitchFamily="34" charset="0"/>
                <a:cs typeface="Arial" pitchFamily="34" charset="0"/>
              </a:rPr>
              <a:t>“When Calvinists speak of man as being totally depraved, they mean that man’s nature is corrupt, perverse, and sinful throughout. The adjective total does not mean that each sinner is as totally or completely corrupt in his actions and thought as it is possible for him to be. Instead, the word total is used to indicate that the whole of man’s being has been affected by sin. The corruption extends to every part of man, his body and soul; sin has affected all (the totality) of man’s faculties – his mind, his will, etc.”</a:t>
            </a:r>
            <a:endParaRPr lang="en-US" sz="2400" dirty="0">
              <a:solidFill>
                <a:schemeClr val="bg1"/>
              </a:solidFill>
              <a:latin typeface="Arial" pitchFamily="34" charset="0"/>
              <a:cs typeface="Arial"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linds(horizontal)">
                                      <p:cBhvr>
                                        <p:cTn id="13" dur="500"/>
                                        <p:tgtEl>
                                          <p:spTgt spid="1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blinds(horizontal)">
                                      <p:cBhvr>
                                        <p:cTn id="1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838200"/>
          </a:xfrm>
          <a:solidFill>
            <a:schemeClr val="tx2"/>
          </a:solidFill>
        </p:spPr>
        <p:txBody>
          <a:bodyPr>
            <a:normAutofit/>
          </a:bodyPr>
          <a:lstStyle/>
          <a:p>
            <a:r>
              <a:rPr lang="en-US" sz="4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Total Hereditary Depravity</a:t>
            </a:r>
            <a:endParaRPr lang="en-US" sz="48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p:cNvSpPr/>
          <p:nvPr/>
        </p:nvSpPr>
        <p:spPr>
          <a:xfrm>
            <a:off x="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1540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228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629400"/>
            <a:ext cx="9144000" cy="228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04800" y="1143000"/>
            <a:ext cx="8534400" cy="1200329"/>
          </a:xfrm>
          <a:prstGeom prst="rect">
            <a:avLst/>
          </a:prstGeom>
          <a:noFill/>
        </p:spPr>
        <p:txBody>
          <a:bodyPr wrap="square" rtlCol="0">
            <a:spAutoFit/>
          </a:bodyPr>
          <a:lstStyle/>
          <a:p>
            <a:r>
              <a:rPr lang="en-US" sz="2400" dirty="0" smtClean="0">
                <a:latin typeface="Arial" pitchFamily="34" charset="0"/>
                <a:cs typeface="Arial" pitchFamily="34" charset="0"/>
              </a:rPr>
              <a:t>The </a:t>
            </a:r>
            <a:r>
              <a:rPr lang="en-US" sz="2400" b="1" dirty="0" smtClean="0">
                <a:latin typeface="Arial" pitchFamily="34" charset="0"/>
                <a:cs typeface="Arial" pitchFamily="34" charset="0"/>
              </a:rPr>
              <a:t>“Five Points of Calvinism” </a:t>
            </a:r>
            <a:r>
              <a:rPr lang="en-US" sz="2400" dirty="0" smtClean="0">
                <a:latin typeface="Arial" pitchFamily="34" charset="0"/>
                <a:cs typeface="Arial" pitchFamily="34" charset="0"/>
              </a:rPr>
              <a:t>by Steele and Thomas, Presbyterian and Reformed Publishing Company,</a:t>
            </a:r>
            <a:br>
              <a:rPr lang="en-US" sz="2400" dirty="0" smtClean="0">
                <a:latin typeface="Arial" pitchFamily="34" charset="0"/>
                <a:cs typeface="Arial" pitchFamily="34" charset="0"/>
              </a:rPr>
            </a:br>
            <a:r>
              <a:rPr lang="en-US" sz="2400" dirty="0" smtClean="0">
                <a:latin typeface="Arial" pitchFamily="34" charset="0"/>
                <a:cs typeface="Arial" pitchFamily="34" charset="0"/>
              </a:rPr>
              <a:t>states the following:</a:t>
            </a:r>
            <a:endParaRPr lang="en-US" sz="2400" dirty="0">
              <a:latin typeface="Arial" pitchFamily="34" charset="0"/>
              <a:cs typeface="Arial" pitchFamily="34" charset="0"/>
            </a:endParaRPr>
          </a:p>
        </p:txBody>
      </p:sp>
      <p:sp>
        <p:nvSpPr>
          <p:cNvPr id="10" name="TextBox 9"/>
          <p:cNvSpPr txBox="1"/>
          <p:nvPr/>
        </p:nvSpPr>
        <p:spPr>
          <a:xfrm>
            <a:off x="381000" y="2296180"/>
            <a:ext cx="8382000" cy="954107"/>
          </a:xfrm>
          <a:prstGeom prst="rect">
            <a:avLst/>
          </a:prstGeom>
          <a:noFill/>
        </p:spPr>
        <p:txBody>
          <a:bodyPr wrap="square" rtlCol="0">
            <a:spAutoFit/>
          </a:bodyPr>
          <a:lstStyle/>
          <a:p>
            <a:r>
              <a:rPr lang="en-U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….That Man Doesn’t Have the Ability To Choose</a:t>
            </a:r>
            <a:br>
              <a:rPr lang="en-U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n-U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Spiritual Good Over Evil</a:t>
            </a:r>
            <a:endParaRPr lang="en-US" sz="28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11" name="Rectangle 10"/>
          <p:cNvSpPr/>
          <p:nvPr/>
        </p:nvSpPr>
        <p:spPr>
          <a:xfrm>
            <a:off x="381000" y="3352800"/>
            <a:ext cx="8382000" cy="3124200"/>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81000" y="3414623"/>
            <a:ext cx="8382000" cy="3062377"/>
          </a:xfrm>
          <a:prstGeom prst="rect">
            <a:avLst/>
          </a:prstGeom>
          <a:noFill/>
        </p:spPr>
        <p:txBody>
          <a:bodyPr wrap="square" rtlCol="0">
            <a:spAutoFit/>
          </a:bodyPr>
          <a:lstStyle/>
          <a:p>
            <a:r>
              <a:rPr lang="en-US" sz="1900" dirty="0" smtClean="0">
                <a:solidFill>
                  <a:schemeClr val="bg1"/>
                </a:solidFill>
                <a:latin typeface="Arial" pitchFamily="34" charset="0"/>
                <a:cs typeface="Arial" pitchFamily="34" charset="0"/>
              </a:rPr>
              <a:t>“Man did not come from the hands of his Creator in this depraved, corrupt condition. God made Adam upright; there was no evil whatsoever in his nature. Originally, Adam’s will was free from the dominion of sin; he was under no natural compulsion to choose evil, but through his fall he brought spiritual death upon himself and all his posterity. He thereby plunged himself and the entire race into spiritual ruin and lost for himself and his descendants the ability to make right choices in the spiritual realm. His descendants are still free to choose – every man makes choices throughout life – but inasmuch as Adam’s offspring are born with sinful natures, they do not have the ABILITY to choose spiritual good over evil. </a:t>
            </a:r>
            <a:endParaRPr lang="en-US" sz="1900" dirty="0">
              <a:solidFill>
                <a:schemeClr val="bg1"/>
              </a:solidFill>
              <a:latin typeface="Arial" pitchFamily="34" charset="0"/>
              <a:cs typeface="Arial"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linds(horizontal)">
                                      <p:cBhvr>
                                        <p:cTn id="13" dur="500"/>
                                        <p:tgtEl>
                                          <p:spTgt spid="1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blinds(horizontal)">
                                      <p:cBhvr>
                                        <p:cTn id="1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62000"/>
          </a:xfrm>
          <a:solidFill>
            <a:schemeClr val="tx2"/>
          </a:solidFill>
        </p:spPr>
        <p:txBody>
          <a:bodyPr>
            <a:normAutofit fontScale="90000"/>
          </a:bodyPr>
          <a:lstStyle/>
          <a:p>
            <a:r>
              <a:rPr lang="en-US" sz="4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Total Hereditary Depravity</a:t>
            </a:r>
            <a:endParaRPr lang="en-US" sz="48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304800" y="1752600"/>
            <a:ext cx="8534400" cy="4800600"/>
          </a:xfrm>
        </p:spPr>
        <p:txBody>
          <a:bodyPr/>
          <a:lstStyle/>
          <a:p>
            <a:r>
              <a:rPr lang="en-US" b="1" dirty="0" smtClean="0">
                <a:latin typeface="Arial" pitchFamily="34" charset="0"/>
                <a:cs typeface="Arial" pitchFamily="34" charset="0"/>
              </a:rPr>
              <a:t>Was Christ born a sinner?</a:t>
            </a:r>
          </a:p>
          <a:p>
            <a:pPr lvl="1"/>
            <a:r>
              <a:rPr lang="en-US" sz="3000" dirty="0" smtClean="0">
                <a:solidFill>
                  <a:srgbClr val="C00000"/>
                </a:solidFill>
                <a:latin typeface="Arial" pitchFamily="34" charset="0"/>
                <a:cs typeface="Arial" pitchFamily="34" charset="0"/>
              </a:rPr>
              <a:t>Galatians 4:4</a:t>
            </a:r>
          </a:p>
          <a:p>
            <a:pPr lvl="1"/>
            <a:r>
              <a:rPr lang="en-US" sz="3000" dirty="0" smtClean="0">
                <a:solidFill>
                  <a:srgbClr val="C00000"/>
                </a:solidFill>
                <a:latin typeface="Arial" pitchFamily="34" charset="0"/>
                <a:cs typeface="Arial" pitchFamily="34" charset="0"/>
              </a:rPr>
              <a:t>Hebrews 2:17</a:t>
            </a:r>
          </a:p>
          <a:p>
            <a:pPr lvl="1"/>
            <a:r>
              <a:rPr lang="en-US" sz="3000" dirty="0" smtClean="0">
                <a:solidFill>
                  <a:srgbClr val="C00000"/>
                </a:solidFill>
                <a:latin typeface="Arial" pitchFamily="34" charset="0"/>
                <a:cs typeface="Arial" pitchFamily="34" charset="0"/>
              </a:rPr>
              <a:t>Philippians 2:7</a:t>
            </a:r>
          </a:p>
          <a:p>
            <a:r>
              <a:rPr lang="en-US" b="1" dirty="0" smtClean="0">
                <a:latin typeface="Arial" pitchFamily="34" charset="0"/>
                <a:cs typeface="Arial" pitchFamily="34" charset="0"/>
              </a:rPr>
              <a:t>How could Christ “know no sin?”</a:t>
            </a:r>
          </a:p>
          <a:p>
            <a:pPr lvl="1"/>
            <a:r>
              <a:rPr lang="en-US" sz="3000" dirty="0" smtClean="0">
                <a:solidFill>
                  <a:srgbClr val="C00000"/>
                </a:solidFill>
                <a:latin typeface="Arial" pitchFamily="34" charset="0"/>
                <a:cs typeface="Arial" pitchFamily="34" charset="0"/>
              </a:rPr>
              <a:t>2 Corinthians 5:21</a:t>
            </a:r>
          </a:p>
          <a:p>
            <a:pPr lvl="1"/>
            <a:r>
              <a:rPr lang="en-US" sz="3000" dirty="0" smtClean="0">
                <a:solidFill>
                  <a:srgbClr val="C00000"/>
                </a:solidFill>
                <a:latin typeface="Arial" pitchFamily="34" charset="0"/>
                <a:cs typeface="Arial" pitchFamily="34" charset="0"/>
              </a:rPr>
              <a:t>Hebrews 4:15</a:t>
            </a:r>
            <a:endParaRPr lang="en-US" sz="3000" dirty="0">
              <a:solidFill>
                <a:srgbClr val="C00000"/>
              </a:solidFill>
              <a:latin typeface="Arial" pitchFamily="34" charset="0"/>
              <a:cs typeface="Arial" pitchFamily="34" charset="0"/>
            </a:endParaRPr>
          </a:p>
        </p:txBody>
      </p:sp>
      <p:sp>
        <p:nvSpPr>
          <p:cNvPr id="4" name="Rectangle 3"/>
          <p:cNvSpPr/>
          <p:nvPr/>
        </p:nvSpPr>
        <p:spPr>
          <a:xfrm>
            <a:off x="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1540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228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629400"/>
            <a:ext cx="9144000" cy="228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04800" y="1153180"/>
            <a:ext cx="8534400" cy="523220"/>
          </a:xfrm>
          <a:prstGeom prst="rect">
            <a:avLst/>
          </a:prstGeom>
          <a:solidFill>
            <a:srgbClr val="C00000"/>
          </a:solidFill>
        </p:spPr>
        <p:txBody>
          <a:bodyPr wrap="square" rtlCol="0">
            <a:spAutoFit/>
          </a:bodyPr>
          <a:lstStyle/>
          <a:p>
            <a:pPr algn="ctr"/>
            <a:r>
              <a:rPr lang="en-US" sz="2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Infants Are Sinless at Birth</a:t>
            </a:r>
            <a:endParaRPr lang="en-US" sz="28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9" name="Picture 8" descr="BibleWeb2.jpg"/>
          <p:cNvPicPr>
            <a:picLocks noChangeAspect="1"/>
          </p:cNvPicPr>
          <p:nvPr/>
        </p:nvPicPr>
        <p:blipFill>
          <a:blip r:embed="rId2" cstate="print"/>
          <a:stretch>
            <a:fillRect/>
          </a:stretch>
        </p:blipFill>
        <p:spPr>
          <a:xfrm>
            <a:off x="7239000" y="1752600"/>
            <a:ext cx="1545336" cy="4800600"/>
          </a:xfrm>
          <a:prstGeom prst="rect">
            <a:avLst/>
          </a:prstGeom>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23" presetClass="entr" presetSubtype="16"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30" fill="hold">
                            <p:stCondLst>
                              <p:cond delay="500"/>
                            </p:stCondLst>
                            <p:childTnLst>
                              <p:par>
                                <p:cTn id="31" presetID="23" presetClass="entr" presetSubtype="16" fill="hold" nodeType="after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par>
                          <p:cTn id="35" fill="hold">
                            <p:stCondLst>
                              <p:cond delay="1000"/>
                            </p:stCondLst>
                            <p:childTnLst>
                              <p:par>
                                <p:cTn id="36" presetID="23" presetClass="entr" presetSubtype="16" fill="hold"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p:cTn id="3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62000"/>
          </a:xfrm>
          <a:solidFill>
            <a:schemeClr val="tx2"/>
          </a:solidFill>
        </p:spPr>
        <p:txBody>
          <a:bodyPr>
            <a:normAutofit fontScale="90000"/>
          </a:bodyPr>
          <a:lstStyle/>
          <a:p>
            <a:r>
              <a:rPr lang="en-US" sz="4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Total Hereditary Depravity</a:t>
            </a:r>
            <a:endParaRPr lang="en-US" sz="48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304800" y="1752600"/>
            <a:ext cx="8534400" cy="4800600"/>
          </a:xfrm>
        </p:spPr>
        <p:txBody>
          <a:bodyPr>
            <a:normAutofit/>
          </a:bodyPr>
          <a:lstStyle/>
          <a:p>
            <a:r>
              <a:rPr lang="en-US" b="1" dirty="0" smtClean="0">
                <a:latin typeface="Arial" pitchFamily="34" charset="0"/>
                <a:cs typeface="Arial" pitchFamily="34" charset="0"/>
              </a:rPr>
              <a:t>Is God depraved?</a:t>
            </a:r>
          </a:p>
          <a:p>
            <a:pPr lvl="1"/>
            <a:r>
              <a:rPr lang="en-US" sz="3000" dirty="0" smtClean="0">
                <a:solidFill>
                  <a:srgbClr val="C00000"/>
                </a:solidFill>
                <a:latin typeface="Arial" pitchFamily="34" charset="0"/>
                <a:cs typeface="Arial" pitchFamily="34" charset="0"/>
              </a:rPr>
              <a:t>Acts 17:29</a:t>
            </a:r>
          </a:p>
          <a:p>
            <a:pPr lvl="1"/>
            <a:r>
              <a:rPr lang="en-US" sz="3000" dirty="0" smtClean="0">
                <a:solidFill>
                  <a:srgbClr val="C00000"/>
                </a:solidFill>
                <a:latin typeface="Arial" pitchFamily="34" charset="0"/>
                <a:cs typeface="Arial" pitchFamily="34" charset="0"/>
              </a:rPr>
              <a:t>Hebrews 12:9</a:t>
            </a:r>
          </a:p>
          <a:p>
            <a:pPr lvl="1"/>
            <a:r>
              <a:rPr lang="en-US" sz="3000" dirty="0" smtClean="0">
                <a:solidFill>
                  <a:srgbClr val="C00000"/>
                </a:solidFill>
                <a:latin typeface="Arial" pitchFamily="34" charset="0"/>
                <a:cs typeface="Arial" pitchFamily="34" charset="0"/>
              </a:rPr>
              <a:t>Ecclesiastes 12:7</a:t>
            </a:r>
          </a:p>
          <a:p>
            <a:r>
              <a:rPr lang="en-US" b="1" dirty="0" smtClean="0">
                <a:latin typeface="Arial" pitchFamily="34" charset="0"/>
                <a:cs typeface="Arial" pitchFamily="34" charset="0"/>
              </a:rPr>
              <a:t>Do children of Christians inherit</a:t>
            </a:r>
            <a:br>
              <a:rPr lang="en-US" b="1" dirty="0" smtClean="0">
                <a:latin typeface="Arial" pitchFamily="34" charset="0"/>
                <a:cs typeface="Arial" pitchFamily="34" charset="0"/>
              </a:rPr>
            </a:br>
            <a:r>
              <a:rPr lang="en-US" b="1" dirty="0" smtClean="0">
                <a:latin typeface="Arial" pitchFamily="34" charset="0"/>
                <a:cs typeface="Arial" pitchFamily="34" charset="0"/>
              </a:rPr>
              <a:t>a purified nature?</a:t>
            </a:r>
          </a:p>
          <a:p>
            <a:pPr lvl="1"/>
            <a:r>
              <a:rPr lang="en-US" sz="3000" dirty="0" smtClean="0">
                <a:solidFill>
                  <a:srgbClr val="C00000"/>
                </a:solidFill>
                <a:latin typeface="Arial" pitchFamily="34" charset="0"/>
                <a:cs typeface="Arial" pitchFamily="34" charset="0"/>
              </a:rPr>
              <a:t>1 Peter 1:22-23</a:t>
            </a:r>
          </a:p>
          <a:p>
            <a:pPr lvl="1"/>
            <a:r>
              <a:rPr lang="en-US" sz="3000" dirty="0" smtClean="0">
                <a:solidFill>
                  <a:srgbClr val="C00000"/>
                </a:solidFill>
                <a:latin typeface="Arial" pitchFamily="34" charset="0"/>
                <a:cs typeface="Arial" pitchFamily="34" charset="0"/>
              </a:rPr>
              <a:t>Matthew 5:8</a:t>
            </a:r>
            <a:endParaRPr lang="en-US" sz="3000" dirty="0">
              <a:solidFill>
                <a:srgbClr val="C00000"/>
              </a:solidFill>
              <a:latin typeface="Arial" pitchFamily="34" charset="0"/>
              <a:cs typeface="Arial" pitchFamily="34" charset="0"/>
            </a:endParaRPr>
          </a:p>
        </p:txBody>
      </p:sp>
      <p:sp>
        <p:nvSpPr>
          <p:cNvPr id="4" name="Rectangle 3"/>
          <p:cNvSpPr/>
          <p:nvPr/>
        </p:nvSpPr>
        <p:spPr>
          <a:xfrm>
            <a:off x="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1540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228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629400"/>
            <a:ext cx="9144000" cy="228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04800" y="1153180"/>
            <a:ext cx="8534400" cy="523220"/>
          </a:xfrm>
          <a:prstGeom prst="rect">
            <a:avLst/>
          </a:prstGeom>
          <a:solidFill>
            <a:srgbClr val="C00000"/>
          </a:solidFill>
        </p:spPr>
        <p:txBody>
          <a:bodyPr wrap="square" rtlCol="0">
            <a:spAutoFit/>
          </a:bodyPr>
          <a:lstStyle/>
          <a:p>
            <a:pPr algn="ctr"/>
            <a:r>
              <a:rPr lang="en-US" sz="2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Infants Are Sinless at Birth</a:t>
            </a:r>
            <a:endParaRPr lang="en-US" sz="28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9" name="Picture 8" descr="BibleWeb2.jpg"/>
          <p:cNvPicPr>
            <a:picLocks noChangeAspect="1"/>
          </p:cNvPicPr>
          <p:nvPr/>
        </p:nvPicPr>
        <p:blipFill>
          <a:blip r:embed="rId2" cstate="print"/>
          <a:stretch>
            <a:fillRect/>
          </a:stretch>
        </p:blipFill>
        <p:spPr>
          <a:xfrm>
            <a:off x="7239000" y="1752600"/>
            <a:ext cx="1545336" cy="4800600"/>
          </a:xfrm>
          <a:prstGeom prst="rect">
            <a:avLst/>
          </a:prstGeom>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23" presetClass="entr" presetSubtype="16"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30" fill="hold">
                            <p:stCondLst>
                              <p:cond delay="500"/>
                            </p:stCondLst>
                            <p:childTnLst>
                              <p:par>
                                <p:cTn id="31" presetID="23" presetClass="entr" presetSubtype="16" fill="hold" nodeType="after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par>
                          <p:cTn id="35" fill="hold">
                            <p:stCondLst>
                              <p:cond delay="1000"/>
                            </p:stCondLst>
                            <p:childTnLst>
                              <p:par>
                                <p:cTn id="36" presetID="23" presetClass="entr" presetSubtype="16" fill="hold"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p:cTn id="3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62000"/>
          </a:xfrm>
          <a:solidFill>
            <a:schemeClr val="tx2"/>
          </a:solidFill>
        </p:spPr>
        <p:txBody>
          <a:bodyPr>
            <a:normAutofit fontScale="90000"/>
          </a:bodyPr>
          <a:lstStyle/>
          <a:p>
            <a:r>
              <a:rPr lang="en-US" sz="4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Total Hereditary Depravity</a:t>
            </a:r>
            <a:endParaRPr lang="en-US" sz="48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304800" y="1752600"/>
            <a:ext cx="8534400" cy="4800600"/>
          </a:xfrm>
        </p:spPr>
        <p:txBody>
          <a:bodyPr>
            <a:normAutofit/>
          </a:bodyPr>
          <a:lstStyle/>
          <a:p>
            <a:r>
              <a:rPr lang="en-US" b="1" dirty="0" smtClean="0">
                <a:latin typeface="Arial" pitchFamily="34" charset="0"/>
                <a:cs typeface="Arial" pitchFamily="34" charset="0"/>
              </a:rPr>
              <a:t>An infant is born without sin</a:t>
            </a:r>
          </a:p>
          <a:p>
            <a:pPr lvl="1"/>
            <a:r>
              <a:rPr lang="en-US" sz="3000" dirty="0" smtClean="0">
                <a:solidFill>
                  <a:srgbClr val="C00000"/>
                </a:solidFill>
                <a:latin typeface="Arial" pitchFamily="34" charset="0"/>
                <a:cs typeface="Arial" pitchFamily="34" charset="0"/>
              </a:rPr>
              <a:t>Ezekiel 18:20</a:t>
            </a:r>
          </a:p>
          <a:p>
            <a:pPr lvl="1"/>
            <a:r>
              <a:rPr lang="en-US" sz="3000" dirty="0" smtClean="0">
                <a:solidFill>
                  <a:srgbClr val="C00000"/>
                </a:solidFill>
                <a:latin typeface="Arial" pitchFamily="34" charset="0"/>
                <a:cs typeface="Arial" pitchFamily="34" charset="0"/>
              </a:rPr>
              <a:t>Matthew 19:14</a:t>
            </a:r>
          </a:p>
          <a:p>
            <a:pPr lvl="1"/>
            <a:r>
              <a:rPr lang="en-US" sz="3000" dirty="0" smtClean="0">
                <a:solidFill>
                  <a:srgbClr val="C00000"/>
                </a:solidFill>
                <a:latin typeface="Arial" pitchFamily="34" charset="0"/>
                <a:cs typeface="Arial" pitchFamily="34" charset="0"/>
              </a:rPr>
              <a:t>2 Samuel 12:15-23</a:t>
            </a:r>
            <a:endParaRPr lang="en-US" sz="3000" dirty="0">
              <a:solidFill>
                <a:srgbClr val="C00000"/>
              </a:solidFill>
              <a:latin typeface="Arial" pitchFamily="34" charset="0"/>
              <a:cs typeface="Arial" pitchFamily="34" charset="0"/>
            </a:endParaRPr>
          </a:p>
        </p:txBody>
      </p:sp>
      <p:sp>
        <p:nvSpPr>
          <p:cNvPr id="4" name="Rectangle 3"/>
          <p:cNvSpPr/>
          <p:nvPr/>
        </p:nvSpPr>
        <p:spPr>
          <a:xfrm>
            <a:off x="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1540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228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629400"/>
            <a:ext cx="9144000" cy="228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04800" y="1153180"/>
            <a:ext cx="8534400" cy="523220"/>
          </a:xfrm>
          <a:prstGeom prst="rect">
            <a:avLst/>
          </a:prstGeom>
          <a:solidFill>
            <a:srgbClr val="C00000"/>
          </a:solidFill>
        </p:spPr>
        <p:txBody>
          <a:bodyPr wrap="square" rtlCol="0">
            <a:spAutoFit/>
          </a:bodyPr>
          <a:lstStyle/>
          <a:p>
            <a:pPr algn="ctr"/>
            <a:r>
              <a:rPr lang="en-US" sz="2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Infants Are Sinless at Birth</a:t>
            </a:r>
            <a:endParaRPr lang="en-US" sz="28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9" name="Picture 8" descr="BibleWeb2.jpg"/>
          <p:cNvPicPr>
            <a:picLocks noChangeAspect="1"/>
          </p:cNvPicPr>
          <p:nvPr/>
        </p:nvPicPr>
        <p:blipFill>
          <a:blip r:embed="rId2" cstate="print"/>
          <a:stretch>
            <a:fillRect/>
          </a:stretch>
        </p:blipFill>
        <p:spPr>
          <a:xfrm>
            <a:off x="7239000" y="1752600"/>
            <a:ext cx="1545336" cy="4800600"/>
          </a:xfrm>
          <a:prstGeom prst="rect">
            <a:avLst/>
          </a:prstGeom>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62000"/>
          </a:xfrm>
          <a:solidFill>
            <a:schemeClr val="tx2"/>
          </a:solidFill>
        </p:spPr>
        <p:txBody>
          <a:bodyPr>
            <a:normAutofit fontScale="90000"/>
          </a:bodyPr>
          <a:lstStyle/>
          <a:p>
            <a:r>
              <a:rPr lang="en-US" sz="4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Total Hereditary Depravity</a:t>
            </a:r>
            <a:endParaRPr lang="en-US" sz="48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304800" y="1752600"/>
            <a:ext cx="8534400" cy="4876800"/>
          </a:xfrm>
        </p:spPr>
        <p:txBody>
          <a:bodyPr>
            <a:normAutofit lnSpcReduction="10000"/>
          </a:bodyPr>
          <a:lstStyle/>
          <a:p>
            <a:r>
              <a:rPr lang="en-US" b="1" dirty="0" smtClean="0">
                <a:latin typeface="Arial" pitchFamily="34" charset="0"/>
                <a:cs typeface="Arial" pitchFamily="34" charset="0"/>
              </a:rPr>
              <a:t>Responsible for our own actions</a:t>
            </a:r>
          </a:p>
          <a:p>
            <a:pPr lvl="1"/>
            <a:r>
              <a:rPr lang="en-US" sz="3000" dirty="0" smtClean="0">
                <a:solidFill>
                  <a:srgbClr val="C00000"/>
                </a:solidFill>
                <a:latin typeface="Arial" pitchFamily="34" charset="0"/>
                <a:cs typeface="Arial" pitchFamily="34" charset="0"/>
              </a:rPr>
              <a:t>Isaiah 7:16</a:t>
            </a:r>
          </a:p>
          <a:p>
            <a:pPr lvl="1"/>
            <a:r>
              <a:rPr lang="en-US" sz="3000" dirty="0" smtClean="0">
                <a:solidFill>
                  <a:srgbClr val="C00000"/>
                </a:solidFill>
                <a:latin typeface="Arial" pitchFamily="34" charset="0"/>
                <a:cs typeface="Arial" pitchFamily="34" charset="0"/>
              </a:rPr>
              <a:t>Luke 7:29-30</a:t>
            </a:r>
          </a:p>
          <a:p>
            <a:pPr lvl="1"/>
            <a:r>
              <a:rPr lang="en-US" sz="3000" dirty="0" smtClean="0">
                <a:solidFill>
                  <a:srgbClr val="C00000"/>
                </a:solidFill>
                <a:latin typeface="Arial" pitchFamily="34" charset="0"/>
                <a:cs typeface="Arial" pitchFamily="34" charset="0"/>
              </a:rPr>
              <a:t>Matthew 23:37</a:t>
            </a:r>
          </a:p>
          <a:p>
            <a:r>
              <a:rPr lang="en-US" b="1" dirty="0" smtClean="0">
                <a:latin typeface="Arial" pitchFamily="34" charset="0"/>
                <a:cs typeface="Arial" pitchFamily="34" charset="0"/>
              </a:rPr>
              <a:t>Justice demands that God judge</a:t>
            </a:r>
            <a:br>
              <a:rPr lang="en-US" b="1" dirty="0" smtClean="0">
                <a:latin typeface="Arial" pitchFamily="34" charset="0"/>
                <a:cs typeface="Arial" pitchFamily="34" charset="0"/>
              </a:rPr>
            </a:br>
            <a:r>
              <a:rPr lang="en-US" b="1" dirty="0" smtClean="0">
                <a:latin typeface="Arial" pitchFamily="34" charset="0"/>
                <a:cs typeface="Arial" pitchFamily="34" charset="0"/>
              </a:rPr>
              <a:t>each one accordingly</a:t>
            </a:r>
          </a:p>
          <a:p>
            <a:pPr lvl="1"/>
            <a:r>
              <a:rPr lang="en-US" sz="3000" dirty="0" smtClean="0">
                <a:solidFill>
                  <a:srgbClr val="C00000"/>
                </a:solidFill>
                <a:latin typeface="Arial" pitchFamily="34" charset="0"/>
                <a:cs typeface="Arial" pitchFamily="34" charset="0"/>
              </a:rPr>
              <a:t>Ezekiel 18:25-32</a:t>
            </a:r>
          </a:p>
          <a:p>
            <a:pPr lvl="1"/>
            <a:r>
              <a:rPr lang="en-US" sz="3000" dirty="0" smtClean="0">
                <a:solidFill>
                  <a:srgbClr val="C00000"/>
                </a:solidFill>
                <a:latin typeface="Arial" pitchFamily="34" charset="0"/>
                <a:cs typeface="Arial" pitchFamily="34" charset="0"/>
              </a:rPr>
              <a:t>2 Corinthians 5:10</a:t>
            </a:r>
          </a:p>
          <a:p>
            <a:pPr lvl="1"/>
            <a:r>
              <a:rPr lang="en-US" sz="3000" dirty="0" smtClean="0">
                <a:solidFill>
                  <a:srgbClr val="C00000"/>
                </a:solidFill>
                <a:latin typeface="Arial" pitchFamily="34" charset="0"/>
                <a:cs typeface="Arial" pitchFamily="34" charset="0"/>
              </a:rPr>
              <a:t>Romans 14:12</a:t>
            </a:r>
            <a:endParaRPr lang="en-US" sz="3000" dirty="0">
              <a:solidFill>
                <a:srgbClr val="C00000"/>
              </a:solidFill>
              <a:latin typeface="Arial" pitchFamily="34" charset="0"/>
              <a:cs typeface="Arial" pitchFamily="34" charset="0"/>
            </a:endParaRPr>
          </a:p>
        </p:txBody>
      </p:sp>
      <p:sp>
        <p:nvSpPr>
          <p:cNvPr id="4" name="Rectangle 3"/>
          <p:cNvSpPr/>
          <p:nvPr/>
        </p:nvSpPr>
        <p:spPr>
          <a:xfrm>
            <a:off x="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1540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228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629400"/>
            <a:ext cx="9144000" cy="228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04800" y="1153180"/>
            <a:ext cx="8534400" cy="523220"/>
          </a:xfrm>
          <a:prstGeom prst="rect">
            <a:avLst/>
          </a:prstGeom>
          <a:solidFill>
            <a:srgbClr val="C00000"/>
          </a:solidFill>
        </p:spPr>
        <p:txBody>
          <a:bodyPr wrap="square" rtlCol="0">
            <a:spAutoFit/>
          </a:bodyPr>
          <a:lstStyle/>
          <a:p>
            <a:pPr algn="ctr"/>
            <a:r>
              <a:rPr lang="en-US" sz="2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Man Has Freedom to Choose to Obey or Reject</a:t>
            </a:r>
            <a:endParaRPr lang="en-US" sz="28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9" name="Picture 8" descr="BibleWeb2.jpg"/>
          <p:cNvPicPr>
            <a:picLocks noChangeAspect="1"/>
          </p:cNvPicPr>
          <p:nvPr/>
        </p:nvPicPr>
        <p:blipFill>
          <a:blip r:embed="rId2" cstate="print"/>
          <a:stretch>
            <a:fillRect/>
          </a:stretch>
        </p:blipFill>
        <p:spPr>
          <a:xfrm>
            <a:off x="7239000" y="1752600"/>
            <a:ext cx="1545336" cy="4800600"/>
          </a:xfrm>
          <a:prstGeom prst="rect">
            <a:avLst/>
          </a:prstGeom>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23" presetClass="entr" presetSubtype="16"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30" fill="hold">
                            <p:stCondLst>
                              <p:cond delay="500"/>
                            </p:stCondLst>
                            <p:childTnLst>
                              <p:par>
                                <p:cTn id="31" presetID="23" presetClass="entr" presetSubtype="16" fill="hold" nodeType="after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par>
                          <p:cTn id="35" fill="hold">
                            <p:stCondLst>
                              <p:cond delay="1000"/>
                            </p:stCondLst>
                            <p:childTnLst>
                              <p:par>
                                <p:cTn id="36" presetID="23" presetClass="entr" presetSubtype="16" fill="hold"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p:cTn id="3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par>
                          <p:cTn id="40" fill="hold">
                            <p:stCondLst>
                              <p:cond delay="1500"/>
                            </p:stCondLst>
                            <p:childTnLst>
                              <p:par>
                                <p:cTn id="41" presetID="23" presetClass="entr" presetSubtype="16" fill="hold"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p:cTn id="43"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62000"/>
          </a:xfrm>
          <a:solidFill>
            <a:schemeClr val="tx2"/>
          </a:solidFill>
        </p:spPr>
        <p:txBody>
          <a:bodyPr>
            <a:normAutofit fontScale="90000"/>
          </a:bodyPr>
          <a:lstStyle/>
          <a:p>
            <a:r>
              <a:rPr lang="en-US" sz="4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Total Hereditary Depravity</a:t>
            </a:r>
            <a:endParaRPr lang="en-US" sz="48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304800" y="1752600"/>
            <a:ext cx="8534400" cy="4876800"/>
          </a:xfrm>
        </p:spPr>
        <p:txBody>
          <a:bodyPr>
            <a:normAutofit/>
          </a:bodyPr>
          <a:lstStyle/>
          <a:p>
            <a:r>
              <a:rPr lang="en-US" b="1" dirty="0" smtClean="0">
                <a:latin typeface="Arial" pitchFamily="34" charset="0"/>
                <a:cs typeface="Arial" pitchFamily="34" charset="0"/>
              </a:rPr>
              <a:t>Sinful deeds and repentance are performed by choice</a:t>
            </a:r>
          </a:p>
          <a:p>
            <a:pPr lvl="1"/>
            <a:r>
              <a:rPr lang="en-US" sz="3000" dirty="0" smtClean="0">
                <a:solidFill>
                  <a:srgbClr val="C00000"/>
                </a:solidFill>
                <a:latin typeface="Arial" pitchFamily="34" charset="0"/>
                <a:cs typeface="Arial" pitchFamily="34" charset="0"/>
              </a:rPr>
              <a:t>Romans 16:12-13, 16</a:t>
            </a:r>
          </a:p>
          <a:p>
            <a:pPr lvl="1"/>
            <a:r>
              <a:rPr lang="en-US" sz="3000" dirty="0" smtClean="0">
                <a:solidFill>
                  <a:srgbClr val="C00000"/>
                </a:solidFill>
                <a:latin typeface="Arial" pitchFamily="34" charset="0"/>
                <a:cs typeface="Arial" pitchFamily="34" charset="0"/>
              </a:rPr>
              <a:t>James 1:13-15</a:t>
            </a:r>
          </a:p>
          <a:p>
            <a:pPr lvl="1"/>
            <a:r>
              <a:rPr lang="en-US" sz="3000" dirty="0" smtClean="0">
                <a:solidFill>
                  <a:srgbClr val="C00000"/>
                </a:solidFill>
                <a:latin typeface="Arial" pitchFamily="34" charset="0"/>
                <a:cs typeface="Arial" pitchFamily="34" charset="0"/>
              </a:rPr>
              <a:t>Isaiah 59:1-2</a:t>
            </a:r>
          </a:p>
          <a:p>
            <a:pPr lvl="1"/>
            <a:r>
              <a:rPr lang="en-US" sz="3000" dirty="0" smtClean="0">
                <a:solidFill>
                  <a:srgbClr val="C00000"/>
                </a:solidFill>
                <a:latin typeface="Arial" pitchFamily="34" charset="0"/>
                <a:cs typeface="Arial" pitchFamily="34" charset="0"/>
              </a:rPr>
              <a:t>Acts 17:30</a:t>
            </a:r>
          </a:p>
          <a:p>
            <a:pPr lvl="1"/>
            <a:r>
              <a:rPr lang="en-US" sz="3000" dirty="0" smtClean="0">
                <a:solidFill>
                  <a:srgbClr val="C00000"/>
                </a:solidFill>
                <a:latin typeface="Arial" pitchFamily="34" charset="0"/>
                <a:cs typeface="Arial" pitchFamily="34" charset="0"/>
              </a:rPr>
              <a:t>Acts 2:38</a:t>
            </a:r>
          </a:p>
        </p:txBody>
      </p:sp>
      <p:sp>
        <p:nvSpPr>
          <p:cNvPr id="4" name="Rectangle 3"/>
          <p:cNvSpPr/>
          <p:nvPr/>
        </p:nvSpPr>
        <p:spPr>
          <a:xfrm>
            <a:off x="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15400" y="0"/>
            <a:ext cx="228600"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228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629400"/>
            <a:ext cx="9144000" cy="228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04800" y="1153180"/>
            <a:ext cx="8534400" cy="523220"/>
          </a:xfrm>
          <a:prstGeom prst="rect">
            <a:avLst/>
          </a:prstGeom>
          <a:solidFill>
            <a:srgbClr val="C00000"/>
          </a:solidFill>
        </p:spPr>
        <p:txBody>
          <a:bodyPr wrap="square" rtlCol="0">
            <a:spAutoFit/>
          </a:bodyPr>
          <a:lstStyle/>
          <a:p>
            <a:pPr algn="ctr"/>
            <a:r>
              <a:rPr lang="en-US" sz="2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Man Has Freedom to Choose to Obey or Reject</a:t>
            </a:r>
            <a:endParaRPr lang="en-US" sz="28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9" name="Picture 8" descr="BibleWeb2.jpg"/>
          <p:cNvPicPr>
            <a:picLocks noChangeAspect="1"/>
          </p:cNvPicPr>
          <p:nvPr/>
        </p:nvPicPr>
        <p:blipFill>
          <a:blip r:embed="rId2" cstate="print"/>
          <a:stretch>
            <a:fillRect/>
          </a:stretch>
        </p:blipFill>
        <p:spPr>
          <a:xfrm>
            <a:off x="7239000" y="1752600"/>
            <a:ext cx="1545336" cy="4800600"/>
          </a:xfrm>
          <a:prstGeom prst="rect">
            <a:avLst/>
          </a:prstGeom>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24" fill="hold">
                            <p:stCondLst>
                              <p:cond delay="2000"/>
                            </p:stCondLst>
                            <p:childTnLst>
                              <p:par>
                                <p:cTn id="25" presetID="23" presetClass="entr" presetSubtype="16"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29" fill="hold">
                            <p:stCondLst>
                              <p:cond delay="2500"/>
                            </p:stCondLst>
                            <p:childTnLst>
                              <p:par>
                                <p:cTn id="30" presetID="23" presetClass="entr" presetSubtype="16" fill="hold"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TotalTime>
  <Words>616</Words>
  <Application>Microsoft Office PowerPoint</Application>
  <PresentationFormat>On-screen Show (4:3)</PresentationFormat>
  <Paragraphs>82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Calvinism</vt:lpstr>
      <vt:lpstr>Calvinism</vt:lpstr>
      <vt:lpstr>Total Hereditary Depravity</vt:lpstr>
      <vt:lpstr>Total Hereditary Depravity</vt:lpstr>
      <vt:lpstr>Total Hereditary Depravity</vt:lpstr>
      <vt:lpstr>Total Hereditary Depravity</vt:lpstr>
      <vt:lpstr>Total Hereditary Depravity</vt:lpstr>
      <vt:lpstr>Total Hereditary Depravity</vt:lpstr>
      <vt:lpstr>Total Hereditary Depravity</vt:lpstr>
      <vt:lpstr>Total Hereditary Depravity</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 Thetford</dc:creator>
  <cp:lastModifiedBy>Richard Thetford</cp:lastModifiedBy>
  <cp:revision>20</cp:revision>
  <dcterms:created xsi:type="dcterms:W3CDTF">2012-05-22T19:32:04Z</dcterms:created>
  <dcterms:modified xsi:type="dcterms:W3CDTF">2012-07-14T20:40:00Z</dcterms:modified>
</cp:coreProperties>
</file>