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4" r:id="rId3"/>
    <p:sldId id="259" r:id="rId4"/>
    <p:sldId id="260" r:id="rId5"/>
    <p:sldId id="261" r:id="rId6"/>
    <p:sldId id="269" r:id="rId7"/>
    <p:sldId id="270" r:id="rId8"/>
    <p:sldId id="265" r:id="rId9"/>
    <p:sldId id="266" r:id="rId10"/>
    <p:sldId id="276" r:id="rId11"/>
    <p:sldId id="264" r:id="rId12"/>
    <p:sldId id="277" r:id="rId13"/>
  </p:sldIdLst>
  <p:sldSz cx="12192000" cy="68580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7196-D19C-4100-8096-5E2DF647B88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67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1A5F-FC1A-410A-98F3-218DE703665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8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6EBA-900B-45E9-817C-64EA706879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81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C2D4D-A436-48EE-87A2-10838E224A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70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0FACF-A9CE-421E-8D76-FC60EC16F0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03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DA24-4363-488D-BB27-1A0585873C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70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E5E0-2AFF-4FE1-828C-ECE679A945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41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2E1-F303-4106-A506-554163AF8B8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26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C9AE-C13C-46AE-8150-4E203FF34C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01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09B5C-04A5-458F-BE2C-6105EF230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39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5A43-C7A9-46A9-93E8-DBF8670CAF2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3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1161C-9573-4CAC-9C3C-EA676E0796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672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6D425E61-FBD6-4861-97FE-9FE6AEE23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tx1"/>
                </a:solidFill>
                <a:latin typeface="Calibri" panose="020F0502020204030204" pitchFamily="34" charset="0"/>
              </a:rPr>
              <a:t>Calling </a:t>
            </a:r>
            <a:r>
              <a:rPr lang="en-US" alt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BLACK </a:t>
            </a:r>
            <a:r>
              <a:rPr lang="en-US" altLang="en-US" sz="6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BLACK</a:t>
            </a:r>
            <a:endParaRPr lang="en-US" altLang="en-US" sz="6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32FC321-EFB6-4DCC-AB11-FBC26E091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762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and </a:t>
            </a:r>
            <a:r>
              <a:rPr lang="en-US" altLang="en-US" sz="6000" b="1" dirty="0">
                <a:solidFill>
                  <a:schemeClr val="bg1"/>
                </a:solidFill>
                <a:latin typeface="Calibri" panose="020F0502020204030204" pitchFamily="34" charset="0"/>
              </a:rPr>
              <a:t>WHITE </a:t>
            </a:r>
            <a:r>
              <a:rPr lang="en-US" altLang="en-US" sz="6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  <a:endParaRPr lang="en-US" altLang="en-US" sz="6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F44F0E9-05EA-4F7B-862C-76EE9C03C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76400"/>
            <a:ext cx="11887200" cy="4812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3600" b="1" dirty="0">
                <a:latin typeface="Calibri" panose="020F0502020204030204" pitchFamily="34" charset="0"/>
              </a:rPr>
              <a:t>What Is Sin?</a:t>
            </a:r>
          </a:p>
          <a:p>
            <a:pPr lvl="1">
              <a:spcBef>
                <a:spcPts val="600"/>
              </a:spcBef>
            </a:pPr>
            <a:r>
              <a:rPr lang="en-US" altLang="en-US" sz="3400" dirty="0">
                <a:latin typeface="Calibri" panose="020F0502020204030204" pitchFamily="34" charset="0"/>
              </a:rPr>
              <a:t>Lawlessness</a:t>
            </a:r>
          </a:p>
          <a:p>
            <a:pPr lvl="2">
              <a:spcBef>
                <a:spcPts val="600"/>
              </a:spcBef>
            </a:pPr>
            <a:r>
              <a:rPr lang="en-US" altLang="en-US" sz="3200" dirty="0">
                <a:solidFill>
                  <a:srgbClr val="FFFF00"/>
                </a:solidFill>
                <a:latin typeface="Calibri" panose="020F0502020204030204" pitchFamily="34" charset="0"/>
              </a:rPr>
              <a:t>1 John 3:4; 5:17</a:t>
            </a:r>
          </a:p>
          <a:p>
            <a:pPr>
              <a:spcBef>
                <a:spcPts val="600"/>
              </a:spcBef>
            </a:pPr>
            <a:r>
              <a:rPr lang="en-US" altLang="en-US" sz="3600" b="1" dirty="0">
                <a:latin typeface="Calibri" panose="020F0502020204030204" pitchFamily="34" charset="0"/>
              </a:rPr>
              <a:t>Love Not The World</a:t>
            </a:r>
          </a:p>
          <a:p>
            <a:pPr lvl="1">
              <a:spcBef>
                <a:spcPts val="600"/>
              </a:spcBef>
            </a:pPr>
            <a:r>
              <a:rPr lang="en-US" altLang="en-US" sz="3400" dirty="0">
                <a:latin typeface="Calibri" panose="020F0502020204030204" pitchFamily="34" charset="0"/>
              </a:rPr>
              <a:t>Must live IN the world but must not be </a:t>
            </a:r>
            <a:r>
              <a:rPr lang="en-US" altLang="en-US" sz="3400" b="1" dirty="0">
                <a:latin typeface="Calibri" panose="020F0502020204030204" pitchFamily="34" charset="0"/>
              </a:rPr>
              <a:t>OF</a:t>
            </a:r>
            <a:r>
              <a:rPr lang="en-US" altLang="en-US" sz="3400" dirty="0">
                <a:latin typeface="Calibri" panose="020F0502020204030204" pitchFamily="34" charset="0"/>
              </a:rPr>
              <a:t> the world</a:t>
            </a:r>
          </a:p>
          <a:p>
            <a:pPr lvl="2">
              <a:spcBef>
                <a:spcPts val="600"/>
              </a:spcBef>
            </a:pPr>
            <a:r>
              <a:rPr lang="en-US" altLang="en-US" sz="3200" dirty="0">
                <a:solidFill>
                  <a:srgbClr val="FFFF00"/>
                </a:solidFill>
                <a:latin typeface="Calibri" panose="020F0502020204030204" pitchFamily="34" charset="0"/>
              </a:rPr>
              <a:t>1 John 2:15-17; James 4:4-8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9E6D95-3906-4B07-8A88-38A55B703A35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F2DECC3-C66C-42CF-96C7-49CA072819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2819400" cy="629023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BLACK</a:t>
            </a:r>
            <a:br>
              <a:rPr lang="en-US" altLang="en-US" sz="2400" b="1" dirty="0">
                <a:latin typeface="Calibri" panose="020F0502020204030204" pitchFamily="34" charset="0"/>
              </a:rPr>
            </a:br>
            <a:r>
              <a:rPr lang="en-US" altLang="en-US" sz="2400" b="1" dirty="0">
                <a:latin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</a:rPr>
              <a:t>Adultery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Murder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Envy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Strife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Lying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Homosexuality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Unfaithfulness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Instrumental Music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Modesty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Dancing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Mixed Swimming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Bad Movies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Smoking</a:t>
            </a:r>
            <a:br>
              <a:rPr lang="en-US" altLang="en-US" sz="2400" dirty="0">
                <a:latin typeface="Calibri" panose="020F0502020204030204" pitchFamily="34" charset="0"/>
              </a:rPr>
            </a:br>
            <a:r>
              <a:rPr lang="en-US" altLang="en-US" sz="2400" dirty="0">
                <a:latin typeface="Calibri" panose="020F0502020204030204" pitchFamily="34" charset="0"/>
              </a:rPr>
              <a:t>Social Drinking</a:t>
            </a:r>
          </a:p>
        </p:txBody>
      </p:sp>
      <p:graphicFrame>
        <p:nvGraphicFramePr>
          <p:cNvPr id="26631" name="Object 7">
            <a:extLst>
              <a:ext uri="{FF2B5EF4-FFF2-40B4-BE49-F238E27FC236}">
                <a16:creationId xmlns:a16="http://schemas.microsoft.com/office/drawing/2014/main" id="{5C30BF14-2C87-4827-9693-9B52BDEE33F1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983062"/>
              </p:ext>
            </p:extLst>
          </p:nvPr>
        </p:nvGraphicFramePr>
        <p:xfrm>
          <a:off x="2971800" y="1090789"/>
          <a:ext cx="4800600" cy="5397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2505240" imgH="4267080" progId="Presentations.Drawing.11">
                  <p:embed/>
                </p:oleObj>
              </mc:Choice>
              <mc:Fallback>
                <p:oleObj name="Drawing" r:id="rId2" imgW="2505240" imgH="4267080" progId="Presentations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090789"/>
                        <a:ext cx="4800600" cy="53978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Rectangle 3">
            <a:extLst>
              <a:ext uri="{FF2B5EF4-FFF2-40B4-BE49-F238E27FC236}">
                <a16:creationId xmlns:a16="http://schemas.microsoft.com/office/drawing/2014/main" id="{033A16A7-66A6-46DE-861A-F0EDEB8BA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28600"/>
            <a:ext cx="4953000" cy="1143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GRAY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391F9FFF-9508-4F94-9AB3-1F33AE88B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152401"/>
            <a:ext cx="2667000" cy="5410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  <a:b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Love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Joy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Peace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Longsuffering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Kindness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Goodness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Faithfulness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Self-Control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Knowledge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Gentleness</a:t>
            </a:r>
            <a:b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Godliness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EF9EEB77-181E-4C27-B480-91A10CA15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0EFBD207-7E8F-40D5-9F25-90B67FAA9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5657671"/>
            <a:ext cx="2667000" cy="83099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Galatians 5:22-25;</a:t>
            </a:r>
          </a:p>
          <a:p>
            <a:pPr algn="ctr"/>
            <a:r>
              <a:rPr lang="en-US" altLang="en-US" sz="2400" dirty="0">
                <a:solidFill>
                  <a:schemeClr val="bg1"/>
                </a:solidFill>
              </a:rPr>
              <a:t>2 Peter 1:2-10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676F3CD0-C8FE-40A4-809B-A1FFF4F9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323272"/>
            <a:ext cx="29718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That which one might call “GRAY” is really “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</a:rPr>
              <a:t>BLACK</a:t>
            </a:r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5F344D-ED3A-45B6-BF63-213369D06EA1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3000"/>
                                        <p:tgtEl>
                                          <p:spTgt spid="266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27" grpId="0" animBg="1"/>
      <p:bldP spid="26628" grpId="0" animBg="1"/>
      <p:bldP spid="266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57692248-B986-416F-9902-5989BF4E9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52600"/>
            <a:ext cx="11887200" cy="4736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b="1" dirty="0">
                <a:latin typeface="Calibri" panose="020F0502020204030204" pitchFamily="34" charset="0"/>
              </a:rPr>
              <a:t>The law of God is made for the lawless, disobedient and ungodly. It is for those who PRACTICE things that are contrary to sound doctrine</a:t>
            </a:r>
          </a:p>
          <a:p>
            <a:pPr lvl="1"/>
            <a:r>
              <a:rPr lang="en-US" altLang="en-US" sz="3400" dirty="0">
                <a:solidFill>
                  <a:srgbClr val="FFFF00"/>
                </a:solidFill>
                <a:latin typeface="Calibri" panose="020F0502020204030204" pitchFamily="34" charset="0"/>
              </a:rPr>
              <a:t>1 Timothy 1:9-10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B92D72D-FF4E-4CE2-AB19-BE60857D4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tx1"/>
                </a:solidFill>
                <a:latin typeface="Calibri" panose="020F0502020204030204" pitchFamily="34" charset="0"/>
              </a:rPr>
              <a:t>Calling </a:t>
            </a:r>
            <a:r>
              <a:rPr lang="en-US" alt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BLACK </a:t>
            </a:r>
            <a:r>
              <a:rPr lang="en-US" altLang="en-US" sz="6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BLACK</a:t>
            </a:r>
            <a:endParaRPr lang="en-US" altLang="en-US" sz="6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155105-0DFE-4C21-B97C-F81B7C4BC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762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and </a:t>
            </a:r>
            <a:r>
              <a:rPr lang="en-US" altLang="en-US" sz="6000" b="1" dirty="0">
                <a:solidFill>
                  <a:schemeClr val="bg1"/>
                </a:solidFill>
                <a:latin typeface="Calibri" panose="020F0502020204030204" pitchFamily="34" charset="0"/>
              </a:rPr>
              <a:t>WHITE </a:t>
            </a:r>
            <a:r>
              <a:rPr lang="en-US" altLang="en-US" sz="6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  <a:endParaRPr lang="en-US" altLang="en-US" sz="6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606B0F-1DB0-43FF-B54B-70FBA4E56331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  <p:pic>
        <p:nvPicPr>
          <p:cNvPr id="3" name="Picture 2" descr="A close-up of a book&#10;&#10;Description automatically generated">
            <a:extLst>
              <a:ext uri="{FF2B5EF4-FFF2-40B4-BE49-F238E27FC236}">
                <a16:creationId xmlns:a16="http://schemas.microsoft.com/office/drawing/2014/main" id="{9EC38D91-16ED-476A-B8A4-26056F9C9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756193"/>
            <a:ext cx="6467475" cy="38573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98966AF4-DF7D-47E7-A2F4-9718960B5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52600"/>
            <a:ext cx="1188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b="1" dirty="0">
                <a:latin typeface="Calibri" panose="020F0502020204030204" pitchFamily="34" charset="0"/>
              </a:rPr>
              <a:t>Children of God, true disciples of Christ, KNOW what things are black and what things are white!</a:t>
            </a:r>
          </a:p>
          <a:p>
            <a:pPr lvl="1"/>
            <a:r>
              <a:rPr lang="en-US" altLang="en-US" sz="3400" dirty="0">
                <a:solidFill>
                  <a:srgbClr val="FFFF00"/>
                </a:solidFill>
                <a:latin typeface="Calibri" panose="020F0502020204030204" pitchFamily="34" charset="0"/>
              </a:rPr>
              <a:t>1 John 1:7-10; Galatians 5:24-25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BC99BF06-1B42-411E-A7A4-97994CF49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09999"/>
            <a:ext cx="12192000" cy="261675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A2F357DF-36D5-4F71-AA50-7574C1554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06644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True children of God understand that they are to: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1E924A48-59B4-4B31-BB74-84C81E28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52975"/>
            <a:ext cx="1219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“Keep your heart with all diligence,</a:t>
            </a:r>
          </a:p>
          <a:p>
            <a:pPr algn="ctr"/>
            <a:r>
              <a:rPr lang="en-US" alt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For out of it spring the issues of life.”</a:t>
            </a:r>
            <a:r>
              <a:rPr lang="en-US" altLang="en-US" sz="3600" i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Proverbs 4:23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E0540162-02EE-45F3-B29E-AE50330E0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tx1"/>
                </a:solidFill>
                <a:latin typeface="Calibri" panose="020F0502020204030204" pitchFamily="34" charset="0"/>
              </a:rPr>
              <a:t>Calling </a:t>
            </a:r>
            <a:r>
              <a:rPr lang="en-US" alt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BLACK </a:t>
            </a:r>
            <a:r>
              <a:rPr lang="en-US" altLang="en-US" sz="6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BLACK</a:t>
            </a:r>
            <a:endParaRPr lang="en-US" altLang="en-US" sz="6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9DFAD562-6532-479C-84CA-3B57D0EC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762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and </a:t>
            </a:r>
            <a:r>
              <a:rPr lang="en-US" altLang="en-US" sz="6000" b="1" dirty="0">
                <a:solidFill>
                  <a:schemeClr val="bg1"/>
                </a:solidFill>
                <a:latin typeface="Calibri" panose="020F0502020204030204" pitchFamily="34" charset="0"/>
              </a:rPr>
              <a:t>WHITE </a:t>
            </a:r>
            <a:r>
              <a:rPr lang="en-US" altLang="en-US" sz="6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  <a:endParaRPr lang="en-US" altLang="en-US" sz="6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6DD942-ACEF-4DBD-9466-0698382479E4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>
            <a:extLst>
              <a:ext uri="{FF2B5EF4-FFF2-40B4-BE49-F238E27FC236}">
                <a16:creationId xmlns:a16="http://schemas.microsoft.com/office/drawing/2014/main" id="{10E2D379-3BE7-4631-A661-51AAB66A7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76400"/>
            <a:ext cx="11887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b="1" dirty="0">
                <a:latin typeface="Calibri" panose="020F0502020204030204" pitchFamily="34" charset="0"/>
              </a:rPr>
              <a:t>Practice Makes Perfect</a:t>
            </a:r>
          </a:p>
          <a:p>
            <a:pPr lvl="1"/>
            <a:r>
              <a:rPr lang="en-US" altLang="en-US" sz="3400" dirty="0">
                <a:latin typeface="Calibri" panose="020F0502020204030204" pitchFamily="34" charset="0"/>
              </a:rPr>
              <a:t>Applies to all that we do in life</a:t>
            </a:r>
          </a:p>
          <a:p>
            <a:pPr lvl="2"/>
            <a:r>
              <a:rPr lang="en-US" altLang="en-US" sz="3200" b="1" u="sng" dirty="0">
                <a:latin typeface="Calibri" panose="020F0502020204030204" pitchFamily="34" charset="0"/>
              </a:rPr>
              <a:t>GOOD</a:t>
            </a:r>
          </a:p>
          <a:p>
            <a:pPr lvl="3"/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Philippians 4:9; Hebrews 5:14; 2 Peter 1:10</a:t>
            </a:r>
          </a:p>
          <a:p>
            <a:pPr lvl="2"/>
            <a:r>
              <a:rPr lang="en-US" altLang="en-US" sz="3200" b="1" u="sng" dirty="0">
                <a:latin typeface="Calibri" panose="020F0502020204030204" pitchFamily="34" charset="0"/>
              </a:rPr>
              <a:t>BAD</a:t>
            </a:r>
          </a:p>
          <a:p>
            <a:pPr lvl="3"/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Romans 1:32; Galatians 5:19-21; 1 John 3:10</a:t>
            </a:r>
          </a:p>
          <a:p>
            <a:pPr lvl="2"/>
            <a:r>
              <a:rPr lang="en-US" altLang="en-US" sz="3200" dirty="0">
                <a:latin typeface="Calibri" panose="020F0502020204030204" pitchFamily="34" charset="0"/>
              </a:rPr>
              <a:t>Willful sin means no more sacrifice for sin</a:t>
            </a:r>
          </a:p>
          <a:p>
            <a:pPr lvl="3"/>
            <a:r>
              <a:rPr lang="en-US" altLang="en-US" sz="3000" dirty="0">
                <a:solidFill>
                  <a:srgbClr val="FFFF00"/>
                </a:solidFill>
                <a:latin typeface="Calibri" panose="020F0502020204030204" pitchFamily="34" charset="0"/>
              </a:rPr>
              <a:t>Hebrews 10:24-31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873208-8067-4BC7-8427-66EC1E241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tx1"/>
                </a:solidFill>
                <a:latin typeface="Calibri" panose="020F0502020204030204" pitchFamily="34" charset="0"/>
              </a:rPr>
              <a:t>Calling </a:t>
            </a:r>
            <a:r>
              <a:rPr lang="en-US" altLang="en-US" sz="6000" b="1" dirty="0">
                <a:solidFill>
                  <a:schemeClr val="tx1"/>
                </a:solidFill>
                <a:latin typeface="Calibri" panose="020F0502020204030204" pitchFamily="34" charset="0"/>
              </a:rPr>
              <a:t>BLACK </a:t>
            </a:r>
            <a:r>
              <a:rPr lang="en-US" altLang="en-US" sz="60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BLACK</a:t>
            </a:r>
            <a:endParaRPr lang="en-US" altLang="en-US" sz="6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65FB41-8936-4656-9546-64969544C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12192000" cy="762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and </a:t>
            </a:r>
            <a:r>
              <a:rPr lang="en-US" altLang="en-US" sz="6000" b="1" dirty="0">
                <a:solidFill>
                  <a:schemeClr val="bg1"/>
                </a:solidFill>
                <a:latin typeface="Calibri" panose="020F0502020204030204" pitchFamily="34" charset="0"/>
              </a:rPr>
              <a:t>WHITE </a:t>
            </a:r>
            <a:r>
              <a:rPr lang="en-US" altLang="en-US" sz="60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  <a:endParaRPr lang="en-US" altLang="en-US" sz="6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0FF59D-B274-4E0C-96FA-D64A389F9ACA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4DF47B0-852A-42B0-AE85-0FBF7BF93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3200400" cy="3276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BLACK</a:t>
            </a:r>
            <a:br>
              <a:rPr lang="en-US" altLang="en-US" sz="2400" b="1" dirty="0">
                <a:latin typeface="Calibri" panose="020F0502020204030204" pitchFamily="34" charset="0"/>
              </a:rPr>
            </a:br>
            <a:r>
              <a:rPr lang="en-US" altLang="en-US" sz="2400" b="1" dirty="0">
                <a:latin typeface="Calibri" panose="020F0502020204030204" pitchFamily="34" charset="0"/>
              </a:rPr>
              <a:t> </a:t>
            </a:r>
            <a:r>
              <a:rPr lang="en-US" altLang="en-US" sz="2600" dirty="0">
                <a:latin typeface="Calibri" panose="020F0502020204030204" pitchFamily="34" charset="0"/>
              </a:rPr>
              <a:t>Adultery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Murder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Envy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Strife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Lying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Homosexuality</a:t>
            </a:r>
            <a:br>
              <a:rPr lang="en-US" altLang="en-US" sz="2600" dirty="0">
                <a:latin typeface="Calibri" panose="020F0502020204030204" pitchFamily="34" charset="0"/>
              </a:rPr>
            </a:br>
            <a:r>
              <a:rPr lang="en-US" altLang="en-US" sz="2600" dirty="0">
                <a:latin typeface="Calibri" panose="020F0502020204030204" pitchFamily="34" charset="0"/>
              </a:rPr>
              <a:t>Unfaithfulness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3E630F9-FAFF-4B49-8CCF-BD737A63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52400"/>
            <a:ext cx="3048000" cy="3505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GRAY</a:t>
            </a:r>
            <a:b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Instrumental Music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Modesty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Dancing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Mixed Swimming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Bad Movies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Smoking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Social Drinking</a:t>
            </a:r>
            <a:endParaRPr lang="en-US" altLang="en-US" sz="2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4A2CD84-E6C6-4640-A191-7B87366F1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152400"/>
            <a:ext cx="3200400" cy="510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  <a:b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Love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Joy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Peace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Longsuffering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Kindness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Goodness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Faithfulness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Self-Control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Knowledge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Gentleness</a:t>
            </a:r>
            <a:b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Godliness</a:t>
            </a:r>
            <a:endParaRPr lang="en-US" altLang="en-US" sz="2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7BC613A-1EE8-4409-A2AD-BA12552BA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8FDF7318-6857-40C6-9027-2035EADF2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657600"/>
            <a:ext cx="3200400" cy="2209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92B4E6F2-2461-41DE-A6F5-B6081C4F7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14750"/>
            <a:ext cx="32004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dirty="0">
                <a:latin typeface="Calibri" panose="020F0502020204030204" pitchFamily="34" charset="0"/>
              </a:rPr>
              <a:t>Galatians 5:19-21</a:t>
            </a:r>
          </a:p>
          <a:p>
            <a:pPr algn="ctr"/>
            <a:r>
              <a:rPr lang="en-US" altLang="en-US" sz="2600" dirty="0">
                <a:latin typeface="Calibri" panose="020F0502020204030204" pitchFamily="34" charset="0"/>
              </a:rPr>
              <a:t>Ephesians 4:25</a:t>
            </a:r>
          </a:p>
          <a:p>
            <a:pPr algn="ctr"/>
            <a:r>
              <a:rPr lang="en-US" altLang="en-US" sz="2600" dirty="0">
                <a:latin typeface="Calibri" panose="020F0502020204030204" pitchFamily="34" charset="0"/>
              </a:rPr>
              <a:t>1 Timothy 1:10</a:t>
            </a:r>
          </a:p>
          <a:p>
            <a:pPr algn="ctr"/>
            <a:r>
              <a:rPr lang="en-US" altLang="en-US" sz="2600" dirty="0">
                <a:latin typeface="Calibri" panose="020F0502020204030204" pitchFamily="34" charset="0"/>
              </a:rPr>
              <a:t>Hebrews 10:25</a:t>
            </a:r>
          </a:p>
          <a:p>
            <a:pPr algn="ctr"/>
            <a:r>
              <a:rPr lang="en-US" altLang="en-US" sz="2600" dirty="0">
                <a:latin typeface="Calibri" panose="020F0502020204030204" pitchFamily="34" charset="0"/>
              </a:rPr>
              <a:t>Revelation 2:10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D24BD1F3-DF94-4329-88C1-3B4BC92C7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410200"/>
            <a:ext cx="3200400" cy="9144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58B39E68-026D-4ED7-8384-2331C740E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410200"/>
            <a:ext cx="32004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Galatians 5:22-25</a:t>
            </a:r>
          </a:p>
          <a:p>
            <a:pPr algn="ctr"/>
            <a:r>
              <a:rPr lang="en-US" altLang="en-US" sz="2600" dirty="0">
                <a:solidFill>
                  <a:schemeClr val="bg1"/>
                </a:solidFill>
                <a:latin typeface="Calibri" panose="020F0502020204030204" pitchFamily="34" charset="0"/>
              </a:rPr>
              <a:t>2 Peter 1:2-10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CDA7ED-0F7D-4751-BDF7-4147C7A4BADE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 animBg="1"/>
      <p:bldP spid="6149" grpId="0" animBg="1"/>
      <p:bldP spid="6154" grpId="0"/>
      <p:bldP spid="61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90233D16-D200-4F8D-B78A-80123BE71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AEF2AB0C-A6A7-4B0D-9A2A-94D0A353E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3733800" cy="6172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99B1AC5-041E-498F-8BAC-5E765C333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676400"/>
            <a:ext cx="35814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Galatians 5:19-21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Ephesians 4:25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1 Timothy 1:10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Hebrews 10:25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Revelation 2:10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2DF689F1-7746-45A3-9C04-457E63F52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52400"/>
            <a:ext cx="6096000" cy="617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E41C89D5-1765-4AE7-9AFF-BFF9E9465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52400"/>
            <a:ext cx="5943600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>
                <a:latin typeface="Calibri" panose="020F0502020204030204" pitchFamily="34" charset="0"/>
              </a:rPr>
              <a:t>BLACK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Adultery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Murder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Envy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Strife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Lying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Homosexuality</a:t>
            </a:r>
          </a:p>
          <a:p>
            <a:pPr algn="ctr"/>
            <a:r>
              <a:rPr lang="en-US" altLang="en-US" sz="3600" dirty="0">
                <a:latin typeface="Calibri" panose="020F0502020204030204" pitchFamily="34" charset="0"/>
              </a:rPr>
              <a:t>Unfaithfulness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A52415-53F7-48ED-8A92-D8FDAE86C8D8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6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21FB088A-BB21-4E62-B864-672244574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2B1B87C3-EEC2-4BF0-863C-BEAA125E1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3657600" cy="61722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C558D481-917C-40FC-9F1D-7FB1CA4D2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3"/>
            <a:ext cx="3657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Galatians 5:22-25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2 Peter 1:6-10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4D9C6635-1D0B-4062-B42D-F49464683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52400"/>
            <a:ext cx="5562600" cy="618807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EFF83C11-1367-47DF-A10D-DA520DB2A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0"/>
            <a:ext cx="5257800" cy="634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8000" b="1" dirty="0">
                <a:solidFill>
                  <a:schemeClr val="bg1"/>
                </a:solidFill>
                <a:latin typeface="Calibri" panose="020F0502020204030204" pitchFamily="34" charset="0"/>
              </a:rPr>
              <a:t>WHITE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Love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Joy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Peace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Longsuffering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Kindness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Goodness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Faithfulness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Self-Control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Knowledge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Gentleness</a:t>
            </a:r>
          </a:p>
          <a:p>
            <a:pPr algn="ctr"/>
            <a:r>
              <a:rPr lang="en-US" altLang="en-US" sz="3000" dirty="0">
                <a:solidFill>
                  <a:schemeClr val="bg1"/>
                </a:solidFill>
                <a:latin typeface="Calibri" panose="020F0502020204030204" pitchFamily="34" charset="0"/>
              </a:rPr>
              <a:t>Godliness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249270-56D8-4DD0-893D-423D6AA2F91F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2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2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2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180"/>
                            </p:stCondLst>
                            <p:childTnLst>
                              <p:par>
                                <p:cTn id="5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51D0FEB-1901-4C22-B0F4-45122B12D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BD00282D-0414-4D3E-A783-C3FE4FE58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2400"/>
            <a:ext cx="9144000" cy="5334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8000" b="1" dirty="0">
                <a:solidFill>
                  <a:schemeClr val="bg1"/>
                </a:solidFill>
                <a:latin typeface="Calibri" panose="020F0502020204030204" pitchFamily="34" charset="0"/>
              </a:rPr>
              <a:t>GRAY</a:t>
            </a:r>
            <a:b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Instrumental Music</a:t>
            </a:r>
            <a:b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Modesty</a:t>
            </a:r>
            <a:b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Dancing</a:t>
            </a:r>
            <a:b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Mixed Swimming</a:t>
            </a:r>
            <a:b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Bad Movies</a:t>
            </a:r>
            <a:b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Smoking</a:t>
            </a:r>
            <a:b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Social Drinking</a:t>
            </a:r>
            <a:endParaRPr lang="en-US" altLang="en-US" sz="36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62F97D-4F6D-4D01-BA7E-741B24F5133E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E06CA89-57BE-4113-B220-9D63D47B3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F0FB4A1-2A18-4415-AAA1-0E8CF708C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2400"/>
            <a:ext cx="3200400" cy="6172200"/>
          </a:xfrm>
          <a:prstGeom prst="rect">
            <a:avLst/>
          </a:prstGeom>
          <a:solidFill>
            <a:srgbClr val="B2B2B2"/>
          </a:solidFill>
          <a:ln w="5715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4B80E823-0C3D-4EA9-9B88-1C32D0DCC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61925"/>
            <a:ext cx="320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Colossians 3:16-17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Ephesians 5:19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7B2A9634-5D3A-4CA1-957B-B0D1E05CC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52400"/>
            <a:ext cx="5562600" cy="61722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5D112139-24AF-43DF-8E23-E1900AC6E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1003"/>
            <a:ext cx="52578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8000" b="1" dirty="0">
                <a:solidFill>
                  <a:schemeClr val="bg1"/>
                </a:solidFill>
                <a:latin typeface="Calibri" panose="020F0502020204030204" pitchFamily="34" charset="0"/>
              </a:rPr>
              <a:t>GRAY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Instrumental Music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Modesty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71A246-274F-4E61-8637-B76EA09AAB21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22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47188F6-FBAE-4478-8FCA-BCC69A3B8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848600" cy="1905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altLang="en-US" sz="5400" b="1" dirty="0">
                <a:solidFill>
                  <a:schemeClr val="bg1"/>
                </a:solidFill>
                <a:latin typeface="Calibri" panose="020F0502020204030204" pitchFamily="34" charset="0"/>
              </a:rPr>
              <a:t>Modesty</a:t>
            </a:r>
            <a:br>
              <a:rPr lang="en-US" altLang="en-US" sz="4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What Does the Bible Say?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A89FE03-556D-438A-8286-DC56D721C2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2209800"/>
            <a:ext cx="11887200" cy="4278868"/>
          </a:xfrm>
        </p:spPr>
        <p:txBody>
          <a:bodyPr>
            <a:normAutofit/>
          </a:bodyPr>
          <a:lstStyle/>
          <a:p>
            <a:r>
              <a:rPr lang="en-US" altLang="en-US" sz="3000" b="1" dirty="0">
                <a:latin typeface="Calibri" panose="020F0502020204030204" pitchFamily="34" charset="0"/>
              </a:rPr>
              <a:t>Prove all things </a:t>
            </a:r>
            <a:r>
              <a:rPr lang="en-US" altLang="en-US" sz="3000" dirty="0">
                <a:latin typeface="Calibri" panose="020F0502020204030204" pitchFamily="34" charset="0"/>
              </a:rPr>
              <a:t>(1 Thessalonians 5:21)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Do all in the name of the Lord </a:t>
            </a:r>
            <a:r>
              <a:rPr lang="en-US" altLang="en-US" sz="3000" dirty="0">
                <a:latin typeface="Calibri" panose="020F0502020204030204" pitchFamily="34" charset="0"/>
              </a:rPr>
              <a:t>(Colossians 3:17)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Do all to the glory of God </a:t>
            </a:r>
            <a:r>
              <a:rPr lang="en-US" altLang="en-US" sz="3000" dirty="0">
                <a:latin typeface="Calibri" panose="020F0502020204030204" pitchFamily="34" charset="0"/>
              </a:rPr>
              <a:t>(1 Corinthians 10:31)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Work to glorify God </a:t>
            </a:r>
            <a:r>
              <a:rPr lang="en-US" altLang="en-US" sz="3000" dirty="0">
                <a:latin typeface="Calibri" panose="020F0502020204030204" pitchFamily="34" charset="0"/>
              </a:rPr>
              <a:t>(1 Peter 2:11-15)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Not to be a stumbling block </a:t>
            </a:r>
            <a:r>
              <a:rPr lang="en-US" altLang="en-US" sz="3000" dirty="0">
                <a:latin typeface="Calibri" panose="020F0502020204030204" pitchFamily="34" charset="0"/>
              </a:rPr>
              <a:t>(Luke 17:1-2)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No offense, but profit </a:t>
            </a:r>
            <a:r>
              <a:rPr lang="en-US" altLang="en-US" sz="3000" dirty="0">
                <a:latin typeface="Calibri" panose="020F0502020204030204" pitchFamily="34" charset="0"/>
              </a:rPr>
              <a:t>(1 Corinthians 10:32)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Live beyond reproach </a:t>
            </a:r>
            <a:r>
              <a:rPr lang="en-US" altLang="en-US" sz="3000" dirty="0">
                <a:latin typeface="Calibri" panose="020F0502020204030204" pitchFamily="34" charset="0"/>
              </a:rPr>
              <a:t>(1 Peter 3:15f)</a:t>
            </a:r>
          </a:p>
          <a:p>
            <a:r>
              <a:rPr lang="en-US" altLang="en-US" sz="3000" b="1" dirty="0">
                <a:latin typeface="Calibri" panose="020F0502020204030204" pitchFamily="34" charset="0"/>
              </a:rPr>
              <a:t>Let your light shine </a:t>
            </a:r>
            <a:r>
              <a:rPr lang="en-US" altLang="en-US" sz="3000" dirty="0">
                <a:latin typeface="Calibri" panose="020F0502020204030204" pitchFamily="34" charset="0"/>
              </a:rPr>
              <a:t>(Matthew 5:16)</a:t>
            </a:r>
          </a:p>
        </p:txBody>
      </p:sp>
      <p:pic>
        <p:nvPicPr>
          <p:cNvPr id="13318" name="Picture 6">
            <a:extLst>
              <a:ext uri="{FF2B5EF4-FFF2-40B4-BE49-F238E27FC236}">
                <a16:creationId xmlns:a16="http://schemas.microsoft.com/office/drawing/2014/main" id="{1B3E81A1-9EA3-4799-9F98-DD8050EF3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52400"/>
            <a:ext cx="3962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7850BB-239B-491D-B3A5-4080B99093DA}"/>
              </a:ext>
            </a:extLst>
          </p:cNvPr>
          <p:cNvSpPr txBox="1"/>
          <p:nvPr/>
        </p:nvSpPr>
        <p:spPr>
          <a:xfrm>
            <a:off x="0" y="6488668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Richie Thetford																	       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67DA47F3-D907-489F-82F0-66CB02758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1447800"/>
            <a:ext cx="2514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400" dirty="0">
              <a:latin typeface="Calibri" panose="020F0502020204030204" pitchFamily="34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D398FBE-7A1A-42C8-B854-89DF0E614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52400"/>
            <a:ext cx="4191000" cy="6543675"/>
          </a:xfrm>
          <a:prstGeom prst="rect">
            <a:avLst/>
          </a:prstGeom>
          <a:solidFill>
            <a:srgbClr val="B2B2B2"/>
          </a:solidFill>
          <a:ln w="57150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0236FF15-2932-4E6C-8990-2402E276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61925"/>
            <a:ext cx="4191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Colossians 3:16-17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Ephesians 5:19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1 Thessalonians 5:21-22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Matthew 5:28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1 Corinthians 15:33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2 Corinthians 7:1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Romans 13:14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1 Corinthians 10:31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Matthew 5:8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Philippians 4:8-9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Titus 1:15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Matthew 5:16; 7:12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1 Corinthians 6:12; 9:27 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1 Corinthians 6:19-20</a:t>
            </a:r>
          </a:p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1 Peter 2:9; 4:3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6765D942-A463-47C4-A78F-4D0CFB83A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15261"/>
            <a:ext cx="5486400" cy="6513511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8D715337-91EF-4C63-97A9-7B45AA3D1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1000"/>
            <a:ext cx="5486400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>
                <a:solidFill>
                  <a:schemeClr val="bg1"/>
                </a:solidFill>
                <a:latin typeface="Calibri" panose="020F0502020204030204" pitchFamily="34" charset="0"/>
              </a:rPr>
              <a:t>GRAY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Instrumental Music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Modesty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Dancing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Mixed Swimming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Inappropriate Movies/TV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Smoking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Social Drinking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38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86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8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22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43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6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62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43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180"/>
                            </p:stCondLst>
                            <p:childTnLst>
                              <p:par>
                                <p:cTn id="8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60"/>
                            </p:stCondLst>
                            <p:childTnLst>
                              <p:par>
                                <p:cTn id="9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1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1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1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43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4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4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434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784</TotalTime>
  <Words>847</Words>
  <Application>Microsoft Office PowerPoint</Application>
  <PresentationFormat>Widescreen</PresentationFormat>
  <Paragraphs>121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Drawing</vt:lpstr>
      <vt:lpstr>PowerPoint Presentation</vt:lpstr>
      <vt:lpstr>PowerPoint Presentation</vt:lpstr>
      <vt:lpstr>BLACK  Adultery Murder Envy Strife Lying Homosexuality Unfaithfulness</vt:lpstr>
      <vt:lpstr>PowerPoint Presentation</vt:lpstr>
      <vt:lpstr>PowerPoint Presentation</vt:lpstr>
      <vt:lpstr>PowerPoint Presentation</vt:lpstr>
      <vt:lpstr>PowerPoint Presentation</vt:lpstr>
      <vt:lpstr>Modesty What Does the Bible Say?</vt:lpstr>
      <vt:lpstr>PowerPoint Presentation</vt:lpstr>
      <vt:lpstr>BLACK  Adultery Murder Envy Strife Lying Homosexuality Unfaithfulness Instrumental Music Modesty Dancing Mixed Swimming Bad Movies Smoking Social Drinking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Calling BLACK BLACK</dc:title>
  <dc:creator>Richard Thetford</dc:creator>
  <cp:lastModifiedBy>Richard Thetford</cp:lastModifiedBy>
  <cp:revision>35</cp:revision>
  <dcterms:created xsi:type="dcterms:W3CDTF">2004-07-05T16:59:03Z</dcterms:created>
  <dcterms:modified xsi:type="dcterms:W3CDTF">2024-03-24T21:49:38Z</dcterms:modified>
</cp:coreProperties>
</file>