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B9BFF"/>
    <a:srgbClr val="0000CC"/>
    <a:srgbClr val="FCCE5A"/>
    <a:srgbClr val="FBD07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1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lackrag_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12192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33600" y="1524000"/>
            <a:ext cx="8128000" cy="1879600"/>
          </a:xfrm>
        </p:spPr>
        <p:txBody>
          <a:bodyPr anchor="b"/>
          <a:lstStyle>
            <a:lvl1pPr>
              <a:lnSpc>
                <a:spcPct val="95000"/>
              </a:lnSpc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43667" y="4076700"/>
            <a:ext cx="7814733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48E0BF-9952-4D85-872D-A75AF5648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81ABF-1308-471D-A18A-804CD6A25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533400"/>
            <a:ext cx="25908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33400"/>
            <a:ext cx="75692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D8CFA-A19B-4F23-98AE-0C9205978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335DB-A68E-467D-B820-55D111E9E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35636-59A6-4C6C-8D9B-37337F122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514600"/>
            <a:ext cx="508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14600"/>
            <a:ext cx="508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B6E36-E1EA-4609-830B-F097E93B7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4A0C5-C453-4B93-896D-219A2C56A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68F0D-4D3F-4FBF-AE7F-EF7F48391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5E9B1-F00C-4DF6-8FA0-19B1E3CE6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E9EF8-AA56-453B-B16F-9E9EEF8BC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8E7B4-4028-4A2A-B679-425042514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334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514600"/>
            <a:ext cx="10363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5EC9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F5EC9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5EC9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852F119-1F08-4973-8B6E-E1C5C620A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9" name="FormatShape" descr="SKIING" hidden="1"/>
          <p:cNvSpPr>
            <a:spLocks noChangeArrowheads="1"/>
          </p:cNvSpPr>
          <p:nvPr/>
        </p:nvSpPr>
        <p:spPr bwMode="auto">
          <a:xfrm>
            <a:off x="-1778000" y="1701800"/>
            <a:ext cx="15748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rgbClr val="F5EC91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5EC9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5EC9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5EC9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5EC9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5EC9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5EC9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5EC9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5EC9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5EC9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286000"/>
            <a:ext cx="9144000" cy="1066800"/>
          </a:xfrm>
          <a:effectLst>
            <a:outerShdw dist="35921" dir="2700000" algn="ctr" rotWithShape="0">
              <a:srgbClr val="FF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6600" b="1" dirty="0">
                <a:latin typeface="Segoe UI" panose="020B0502040204020203" pitchFamily="34" charset="0"/>
              </a:rPr>
              <a:t>The Bride of Christ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524000" y="434340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600" dirty="0">
                <a:solidFill>
                  <a:srgbClr val="F5EC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 spiritual marriage relationship between Christ and man is necessary</a:t>
            </a:r>
            <a:br>
              <a:rPr lang="en-US" sz="3600" dirty="0">
                <a:solidFill>
                  <a:srgbClr val="F5EC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3600" dirty="0">
                <a:solidFill>
                  <a:srgbClr val="F5EC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 order to obtain eternal salvation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E5352B-D28A-454E-94DE-8D5A056E6690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62239">
            <a:off x="1192084" y="1363389"/>
            <a:ext cx="7965634" cy="2934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514600" y="457200"/>
            <a:ext cx="72390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0000"/>
            </a:outerShdw>
          </a:effectLst>
        </p:spPr>
        <p:txBody>
          <a:bodyPr anchor="b"/>
          <a:lstStyle/>
          <a:p>
            <a:pPr algn="ctr">
              <a:lnSpc>
                <a:spcPct val="95000"/>
              </a:lnSpc>
              <a:defRPr/>
            </a:pPr>
            <a:r>
              <a:rPr lang="en-US" sz="6000" b="1" dirty="0">
                <a:solidFill>
                  <a:srgbClr val="FCCE5A"/>
                </a:solidFill>
                <a:latin typeface="Segoe UI" panose="020B0502040204020203" pitchFamily="34" charset="0"/>
                <a:cs typeface="Arial" charset="0"/>
              </a:rPr>
              <a:t>The Bride of Christ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6468" y="1696073"/>
            <a:ext cx="2560295" cy="37899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001000" y="1696073"/>
            <a:ext cx="3124199" cy="37899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343400" y="2691825"/>
            <a:ext cx="28956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bg1"/>
                </a:solidFill>
                <a:latin typeface="Segoe UI" panose="020B0502040204020203" pitchFamily="34" charset="0"/>
                <a:cs typeface="Arial" charset="0"/>
              </a:rPr>
              <a:t>Galatians 3:27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62000" y="5562600"/>
            <a:ext cx="3276600" cy="884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FCCE5A"/>
                </a:solidFill>
                <a:latin typeface="Segoe UI" panose="020B0502040204020203" pitchFamily="34" charset="0"/>
              </a:rPr>
              <a:t>The Bride</a:t>
            </a:r>
          </a:p>
          <a:p>
            <a:pPr algn="ctr"/>
            <a:r>
              <a:rPr lang="en-US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Revelation 21:9; 19:7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696200" y="5562600"/>
            <a:ext cx="3810000" cy="8925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CCE5A"/>
                </a:solidFill>
                <a:latin typeface="Segoe UI" panose="020B0502040204020203" pitchFamily="34" charset="0"/>
              </a:rPr>
              <a:t>The Bridegroom</a:t>
            </a:r>
          </a:p>
          <a:p>
            <a:pPr algn="ctr"/>
            <a:r>
              <a:rPr lang="en-US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Revelation 19:7; John 3:29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62DD49-1BF5-4A6D-BA79-49FA5BFF9BD1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8" grpId="0"/>
      <p:bldP spid="10249" grpId="0"/>
      <p:bldP spid="102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10972800" cy="4038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</a:rPr>
              <a:t>Before a man got married, he bought his wife</a:t>
            </a:r>
          </a:p>
          <a:p>
            <a:pPr lvl="1" eaLnBrk="1" hangingPunct="1"/>
            <a:r>
              <a:rPr lang="en-US" sz="3000" dirty="0">
                <a:solidFill>
                  <a:srgbClr val="FBD079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Dowry: “a gift by a man to his bride”</a:t>
            </a:r>
          </a:p>
          <a:p>
            <a:pPr lvl="1" eaLnBrk="1" hangingPunct="1"/>
            <a:r>
              <a:rPr lang="en-US" sz="3000" dirty="0">
                <a:solidFill>
                  <a:srgbClr val="FBD079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Abraham – </a:t>
            </a:r>
            <a:r>
              <a:rPr lang="en-US" sz="30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Genesis 24:10, 53</a:t>
            </a:r>
          </a:p>
          <a:p>
            <a:pPr lvl="1" eaLnBrk="1" hangingPunct="1"/>
            <a:r>
              <a:rPr lang="en-US" sz="3000" dirty="0">
                <a:solidFill>
                  <a:srgbClr val="FBD079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Jacob – </a:t>
            </a:r>
            <a:r>
              <a:rPr lang="en-US" sz="30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Genesis 29:18-30; 31:41</a:t>
            </a:r>
          </a:p>
          <a:p>
            <a:pPr lvl="1" eaLnBrk="1" hangingPunct="1"/>
            <a:r>
              <a:rPr lang="en-US" sz="3000" dirty="0">
                <a:solidFill>
                  <a:srgbClr val="FBD079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David – </a:t>
            </a:r>
            <a:r>
              <a:rPr lang="en-US" sz="30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Samuel 17:25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</a:rPr>
              <a:t>After “bought” by dowry, then engaged</a:t>
            </a:r>
          </a:p>
          <a:p>
            <a:pPr lvl="1" eaLnBrk="1" hangingPunct="1"/>
            <a:r>
              <a:rPr lang="en-US" sz="30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1:19; Deuteronomy 22:23-30</a:t>
            </a:r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001000" y="457200"/>
            <a:ext cx="2946400" cy="19642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124" name="WordArt 5" descr="White marble"/>
          <p:cNvSpPr>
            <a:spLocks noChangeArrowheads="1" noChangeShapeType="1" noTextEdit="1"/>
          </p:cNvSpPr>
          <p:nvPr/>
        </p:nvSpPr>
        <p:spPr bwMode="auto">
          <a:xfrm>
            <a:off x="1371600" y="457200"/>
            <a:ext cx="60960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514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71842" dir="2700000" algn="ctr" rotWithShape="0">
                    <a:srgbClr val="FCCE5A"/>
                  </a:outerShdw>
                </a:effectLst>
                <a:latin typeface="Segoe UI" panose="020B0502040204020203" pitchFamily="34" charset="0"/>
              </a:rPr>
              <a:t>Marriage Customs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71842" dir="2700000" algn="ctr" rotWithShape="0">
                    <a:srgbClr val="FCCE5A"/>
                  </a:outerShdw>
                </a:effectLst>
                <a:latin typeface="Segoe UI" panose="020B0502040204020203" pitchFamily="34" charset="0"/>
              </a:rPr>
              <a:t>of Ancient Days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642DF8-30D1-46DC-B242-3172A18059BC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111252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</a:rPr>
              <a:t>When engaged – referred to as husband/wife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1:18, 24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</a:rPr>
              <a:t>If the wife would become unfaithful: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>
                <a:solidFill>
                  <a:srgbClr val="FBD079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Could be stoned – </a:t>
            </a:r>
            <a:r>
              <a:rPr lang="en-US" sz="30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Deuteronomy 22:23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>
                <a:solidFill>
                  <a:srgbClr val="FBD079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Put Away – </a:t>
            </a:r>
            <a:r>
              <a:rPr lang="en-US" sz="30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1:19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</a:rPr>
              <a:t>Wedding feast at the end of the engagement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>
                <a:solidFill>
                  <a:srgbClr val="FBD079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Son’s wedding – </a:t>
            </a:r>
            <a:r>
              <a:rPr lang="en-US" sz="30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22:1-14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</a:rPr>
              <a:t>After wedding feast, then they lived together</a:t>
            </a:r>
          </a:p>
        </p:txBody>
      </p:sp>
      <p:sp>
        <p:nvSpPr>
          <p:cNvPr id="6147" name="WordArt 4" descr="White marble"/>
          <p:cNvSpPr>
            <a:spLocks noChangeArrowheads="1" noChangeShapeType="1" noTextEdit="1"/>
          </p:cNvSpPr>
          <p:nvPr/>
        </p:nvSpPr>
        <p:spPr bwMode="auto">
          <a:xfrm>
            <a:off x="4812249" y="457200"/>
            <a:ext cx="57912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71842" dir="2700000" algn="ctr" rotWithShape="0">
                    <a:srgbClr val="FCCE5A"/>
                  </a:outerShdw>
                </a:effectLst>
                <a:latin typeface="Segoe UI" panose="020B0502040204020203" pitchFamily="34" charset="0"/>
              </a:rPr>
              <a:t>Marriage Customs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71842" dir="2700000" algn="ctr" rotWithShape="0">
                    <a:srgbClr val="FCCE5A"/>
                  </a:outerShdw>
                </a:effectLst>
                <a:latin typeface="Segoe UI" panose="020B0502040204020203" pitchFamily="34" charset="0"/>
              </a:rPr>
              <a:t>of Ancient Days</a:t>
            </a: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00200" y="484094"/>
            <a:ext cx="2754849" cy="18365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89C8689-D9D0-4550-BA30-15EDB593AD3D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667000"/>
            <a:ext cx="11125200" cy="39624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</a:rPr>
              <a:t>Father purposed her to be the bride</a:t>
            </a:r>
            <a:br>
              <a:rPr lang="en-US" b="1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</a:rPr>
              <a:t>from the beginning</a:t>
            </a:r>
          </a:p>
          <a:p>
            <a:pPr lvl="1" eaLnBrk="1" hangingPunct="1"/>
            <a:r>
              <a:rPr lang="en-US" sz="30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3:7-11, 21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</a:rPr>
              <a:t>Jesus FIRST bought his bride with</a:t>
            </a:r>
            <a:br>
              <a:rPr lang="en-US" b="1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</a:rPr>
              <a:t>His own blood</a:t>
            </a:r>
          </a:p>
          <a:p>
            <a:pPr lvl="1" eaLnBrk="1" hangingPunct="1"/>
            <a:r>
              <a:rPr lang="en-US" sz="30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20:28; Ephesians 5:25</a:t>
            </a:r>
          </a:p>
        </p:txBody>
      </p:sp>
      <p:sp>
        <p:nvSpPr>
          <p:cNvPr id="7171" name="WordArt 5"/>
          <p:cNvSpPr>
            <a:spLocks noChangeArrowheads="1" noChangeShapeType="1" noTextEdit="1"/>
          </p:cNvSpPr>
          <p:nvPr/>
        </p:nvSpPr>
        <p:spPr bwMode="auto">
          <a:xfrm>
            <a:off x="3733800" y="381000"/>
            <a:ext cx="6705600" cy="990600"/>
          </a:xfrm>
          <a:prstGeom prst="rect">
            <a:avLst/>
          </a:prstGeom>
          <a:effec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BD079"/>
                    </a:gs>
                    <a:gs pos="100000">
                      <a:srgbClr val="FCCE5A"/>
                    </a:gs>
                  </a:gsLst>
                  <a:lin ang="5400000" scaled="1"/>
                </a:gradFill>
                <a:effectLst>
                  <a:outerShdw dist="74053" dir="3542175" algn="ctr" rotWithShape="0">
                    <a:schemeClr val="bg1"/>
                  </a:outerShdw>
                </a:effectLst>
                <a:latin typeface="Segoe UI" panose="020B0502040204020203" pitchFamily="34" charset="0"/>
              </a:rPr>
              <a:t>Jesus came to get a wife</a:t>
            </a:r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00200" y="393537"/>
            <a:ext cx="1676400" cy="20336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173" name="WordArt 7"/>
          <p:cNvSpPr>
            <a:spLocks noChangeArrowheads="1" noChangeShapeType="1" noTextEdit="1"/>
          </p:cNvSpPr>
          <p:nvPr/>
        </p:nvSpPr>
        <p:spPr bwMode="auto">
          <a:xfrm>
            <a:off x="3733800" y="1562100"/>
            <a:ext cx="67056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71842" dir="2700000" algn="ctr" rotWithShape="0">
                    <a:srgbClr val="FCCE5A"/>
                  </a:outerShdw>
                </a:effectLst>
                <a:latin typeface="Segoe UI" panose="020B0502040204020203" pitchFamily="34" charset="0"/>
              </a:rPr>
              <a:t>THE CHURCH</a:t>
            </a:r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>
            <a:off x="1828800" y="2590800"/>
            <a:ext cx="8458200" cy="0"/>
          </a:xfrm>
          <a:prstGeom prst="line">
            <a:avLst/>
          </a:prstGeom>
          <a:noFill/>
          <a:ln w="38100">
            <a:solidFill>
              <a:srgbClr val="FCCE5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" name="Picture 8" descr="Bible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0" y="2717800"/>
            <a:ext cx="2819400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2C57E31-93E6-4C07-BA64-79F29833EC55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590800"/>
            <a:ext cx="111252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</a:rPr>
              <a:t>Church and Christ referred to as</a:t>
            </a:r>
            <a:br>
              <a:rPr lang="en-US" b="1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</a:rPr>
              <a:t>husband and wife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Revelation 19:6-9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</a:rPr>
              <a:t>If church is “unfaithful” upon His return</a:t>
            </a:r>
            <a:br>
              <a:rPr lang="en-US" b="1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</a:rPr>
              <a:t>– can have her stoned – cast into </a:t>
            </a:r>
            <a:r>
              <a:rPr lang="en-US" b="1" dirty="0">
                <a:solidFill>
                  <a:srgbClr val="FF0000"/>
                </a:solidFill>
                <a:latin typeface="Segoe UI" panose="020B0502040204020203" pitchFamily="34" charset="0"/>
              </a:rPr>
              <a:t>hell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Corinthians 11:2-3; Revelation 20:11-15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</a:rPr>
              <a:t>Marriage supper to take place upon return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Revelation 19:6-9</a:t>
            </a:r>
          </a:p>
        </p:txBody>
      </p:sp>
      <p:pic>
        <p:nvPicPr>
          <p:cNvPr id="9" name="Picture 8" descr="BibleWeb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3500" y="2762778"/>
            <a:ext cx="2667000" cy="196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ED0463-3435-48A0-A03C-4294BDCF9EE1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  <p:sp>
        <p:nvSpPr>
          <p:cNvPr id="10" name="WordArt 5">
            <a:extLst>
              <a:ext uri="{FF2B5EF4-FFF2-40B4-BE49-F238E27FC236}">
                <a16:creationId xmlns:a16="http://schemas.microsoft.com/office/drawing/2014/main" id="{71E7F665-3094-4AC5-A239-9074FFA1D87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33800" y="381000"/>
            <a:ext cx="6705600" cy="990600"/>
          </a:xfrm>
          <a:prstGeom prst="rect">
            <a:avLst/>
          </a:prstGeom>
          <a:effec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BD079"/>
                    </a:gs>
                    <a:gs pos="100000">
                      <a:srgbClr val="FCCE5A"/>
                    </a:gs>
                  </a:gsLst>
                  <a:lin ang="5400000" scaled="1"/>
                </a:gradFill>
                <a:effectLst>
                  <a:outerShdw dist="74053" dir="3542175" algn="ctr" rotWithShape="0">
                    <a:schemeClr val="bg1"/>
                  </a:outerShdw>
                </a:effectLst>
                <a:latin typeface="Segoe UI" panose="020B0502040204020203" pitchFamily="34" charset="0"/>
              </a:rPr>
              <a:t>Jesus came to get a wife</a:t>
            </a: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036FA304-0331-4E38-9D25-36117CF47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00200" y="393537"/>
            <a:ext cx="1676400" cy="20336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2" name="WordArt 7">
            <a:extLst>
              <a:ext uri="{FF2B5EF4-FFF2-40B4-BE49-F238E27FC236}">
                <a16:creationId xmlns:a16="http://schemas.microsoft.com/office/drawing/2014/main" id="{C002864F-33A3-4CC0-BD56-C4F76348D52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33800" y="1562100"/>
            <a:ext cx="67056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71842" dir="2700000" algn="ctr" rotWithShape="0">
                    <a:srgbClr val="FCCE5A"/>
                  </a:outerShdw>
                </a:effectLst>
                <a:latin typeface="Segoe UI" panose="020B0502040204020203" pitchFamily="34" charset="0"/>
              </a:rPr>
              <a:t>THE CHURCH</a:t>
            </a:r>
          </a:p>
        </p:txBody>
      </p:sp>
      <p:sp>
        <p:nvSpPr>
          <p:cNvPr id="13" name="Line 8">
            <a:extLst>
              <a:ext uri="{FF2B5EF4-FFF2-40B4-BE49-F238E27FC236}">
                <a16:creationId xmlns:a16="http://schemas.microsoft.com/office/drawing/2014/main" id="{69BF23EA-049C-405B-8A58-CA4EC452B4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590800"/>
            <a:ext cx="8458200" cy="0"/>
          </a:xfrm>
          <a:prstGeom prst="line">
            <a:avLst/>
          </a:prstGeom>
          <a:noFill/>
          <a:ln w="38100">
            <a:solidFill>
              <a:srgbClr val="FCCE5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352800" y="3276600"/>
            <a:ext cx="6705600" cy="0"/>
          </a:xfrm>
          <a:prstGeom prst="line">
            <a:avLst/>
          </a:prstGeom>
          <a:noFill/>
          <a:ln w="76200">
            <a:solidFill>
              <a:srgbClr val="FCCE5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9" name="WordArt 6"/>
          <p:cNvSpPr>
            <a:spLocks noChangeArrowheads="1" noChangeShapeType="1" noTextEdit="1"/>
          </p:cNvSpPr>
          <p:nvPr/>
        </p:nvSpPr>
        <p:spPr bwMode="auto">
          <a:xfrm>
            <a:off x="1905000" y="457200"/>
            <a:ext cx="83058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CCE5A"/>
                </a:solidFill>
                <a:effectLst>
                  <a:outerShdw dist="71842" dir="2700000" algn="ctr" rotWithShape="0">
                    <a:schemeClr val="bg1"/>
                  </a:outerShdw>
                </a:effectLst>
                <a:latin typeface="Segoe UI" panose="020B0502040204020203" pitchFamily="34" charset="0"/>
              </a:rPr>
              <a:t>The Relationship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524000" y="1828800"/>
            <a:ext cx="91440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00CC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FCCE5A"/>
                </a:solidFill>
                <a:latin typeface="Segoe UI" panose="020B0502040204020203" pitchFamily="34" charset="0"/>
                <a:cs typeface="Arial" charset="0"/>
              </a:rPr>
              <a:t>Old Testament</a:t>
            </a:r>
            <a:r>
              <a:rPr lang="en-US" sz="4000" dirty="0">
                <a:solidFill>
                  <a:srgbClr val="FCCE5A"/>
                </a:solidFill>
                <a:latin typeface="Segoe UI" panose="020B0502040204020203" pitchFamily="34" charset="0"/>
                <a:cs typeface="Arial" charset="0"/>
              </a:rPr>
              <a:t> – </a:t>
            </a:r>
            <a:r>
              <a:rPr lang="en-US" sz="4000" dirty="0">
                <a:solidFill>
                  <a:srgbClr val="FCCE5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Man and Woman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524000" y="4191000"/>
            <a:ext cx="91440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charset="0"/>
              </a:rPr>
              <a:t>New Testament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charset="0"/>
              </a:rPr>
              <a:t>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– Christ and Church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3352800" y="2743200"/>
            <a:ext cx="0" cy="1066800"/>
          </a:xfrm>
          <a:prstGeom prst="line">
            <a:avLst/>
          </a:prstGeom>
          <a:noFill/>
          <a:ln w="76200">
            <a:solidFill>
              <a:srgbClr val="FCCE5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057400" y="2667000"/>
            <a:ext cx="1295400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CCE5A"/>
                </a:solidFill>
                <a:latin typeface="Segoe UI" panose="020B0502040204020203" pitchFamily="34" charset="0"/>
              </a:rPr>
              <a:t>Dowry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(Paid)</a:t>
            </a:r>
          </a:p>
          <a:p>
            <a:pPr algn="ctr"/>
            <a:r>
              <a:rPr lang="en-US" dirty="0">
                <a:solidFill>
                  <a:srgbClr val="9B9B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Gifts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352800" y="2743201"/>
            <a:ext cx="3200400" cy="492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>
                <a:solidFill>
                  <a:srgbClr val="FCCE5A"/>
                </a:solidFill>
                <a:latin typeface="Segoe UI" panose="020B0502040204020203" pitchFamily="34" charset="0"/>
              </a:rPr>
              <a:t>Betrothed (Engaged)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7924800" y="2743201"/>
            <a:ext cx="2209800" cy="492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>
                <a:solidFill>
                  <a:srgbClr val="FCCE5A"/>
                </a:solidFill>
                <a:latin typeface="Segoe UI" panose="020B0502040204020203" pitchFamily="34" charset="0"/>
              </a:rPr>
              <a:t>Live Together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477000" y="2743200"/>
            <a:ext cx="1524000" cy="990600"/>
          </a:xfrm>
          <a:prstGeom prst="rect">
            <a:avLst/>
          </a:prstGeom>
          <a:solidFill>
            <a:srgbClr val="FBD07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430896" y="2819400"/>
            <a:ext cx="1646304" cy="8925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>
                <a:latin typeface="Segoe UI" panose="020B0502040204020203" pitchFamily="34" charset="0"/>
              </a:rPr>
              <a:t>Wedding Feast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352800" y="5638800"/>
            <a:ext cx="6705600" cy="0"/>
          </a:xfrm>
          <a:prstGeom prst="line">
            <a:avLst/>
          </a:prstGeom>
          <a:noFill/>
          <a:ln w="76200">
            <a:solidFill>
              <a:srgbClr val="FCCE5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057400" y="5029200"/>
            <a:ext cx="1295400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CCE5A"/>
                </a:solidFill>
                <a:latin typeface="Segoe UI" panose="020B0502040204020203" pitchFamily="34" charset="0"/>
              </a:rPr>
              <a:t>Dowry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(Paid)</a:t>
            </a:r>
          </a:p>
          <a:p>
            <a:pPr algn="ctr"/>
            <a:r>
              <a:rPr lang="en-US" b="1" dirty="0">
                <a:solidFill>
                  <a:srgbClr val="FFFF00"/>
                </a:solidFill>
                <a:latin typeface="Segoe UI" panose="020B0502040204020203" pitchFamily="34" charset="0"/>
              </a:rPr>
              <a:t>Blood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3352800" y="5105400"/>
            <a:ext cx="0" cy="1066800"/>
          </a:xfrm>
          <a:prstGeom prst="line">
            <a:avLst/>
          </a:prstGeom>
          <a:noFill/>
          <a:ln w="76200">
            <a:solidFill>
              <a:srgbClr val="FCCE5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3352800" y="5105401"/>
            <a:ext cx="3200400" cy="492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>
                <a:solidFill>
                  <a:srgbClr val="FCCE5A"/>
                </a:solidFill>
                <a:latin typeface="Segoe UI" panose="020B0502040204020203" pitchFamily="34" charset="0"/>
              </a:rPr>
              <a:t>Betrothed (Engaged)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6477000" y="5105400"/>
            <a:ext cx="1524000" cy="990600"/>
          </a:xfrm>
          <a:prstGeom prst="rect">
            <a:avLst/>
          </a:prstGeom>
          <a:solidFill>
            <a:srgbClr val="FBD07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6400800" y="5181600"/>
            <a:ext cx="1676400" cy="8925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>
                <a:latin typeface="Segoe UI" panose="020B0502040204020203" pitchFamily="34" charset="0"/>
              </a:rPr>
              <a:t>Wedding Feast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7924800" y="5105401"/>
            <a:ext cx="2209800" cy="492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>
                <a:solidFill>
                  <a:srgbClr val="FCCE5A"/>
                </a:solidFill>
                <a:latin typeface="Segoe UI" panose="020B0502040204020203" pitchFamily="34" charset="0"/>
              </a:rPr>
              <a:t>Live Together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90F7CB-E26D-4DCC-B386-694DC8847556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1" grpId="0"/>
      <p:bldP spid="16392" grpId="0"/>
      <p:bldP spid="16393" grpId="0" animBg="1"/>
      <p:bldP spid="16394" grpId="0"/>
      <p:bldP spid="16395" grpId="0"/>
      <p:bldP spid="16396" grpId="0"/>
      <p:bldP spid="16397" grpId="0" animBg="1"/>
      <p:bldP spid="16398" grpId="0"/>
      <p:bldP spid="16399" grpId="0" animBg="1"/>
      <p:bldP spid="16400" grpId="0"/>
      <p:bldP spid="16401" grpId="0" animBg="1"/>
      <p:bldP spid="16402" grpId="0"/>
      <p:bldP spid="16403" grpId="0" animBg="1"/>
      <p:bldP spid="16404" grpId="0"/>
      <p:bldP spid="164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2057400" y="381000"/>
            <a:ext cx="8001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Segoe UI" panose="020B0502040204020203" pitchFamily="34" charset="0"/>
              </a:rPr>
              <a:t>Ephesians 5:22-33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2000" y="1637507"/>
            <a:ext cx="2895600" cy="193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8200" y="4134813"/>
            <a:ext cx="1600200" cy="19411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22813" y="3886200"/>
            <a:ext cx="1647274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7416" name="WordArt 8" descr="White marble"/>
          <p:cNvSpPr>
            <a:spLocks noChangeArrowheads="1" noChangeShapeType="1" noTextEdit="1"/>
          </p:cNvSpPr>
          <p:nvPr/>
        </p:nvSpPr>
        <p:spPr bwMode="auto">
          <a:xfrm>
            <a:off x="5715000" y="1905000"/>
            <a:ext cx="3962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22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effectLst>
                  <a:outerShdw dist="71842" dir="2700000" algn="ctr" rotWithShape="0">
                    <a:srgbClr val="FCCE5A"/>
                  </a:outerShdw>
                </a:effectLst>
                <a:latin typeface="Segoe UI" panose="020B0502040204020203" pitchFamily="34" charset="0"/>
              </a:rPr>
              <a:t>Husband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effectLst>
                  <a:outerShdw dist="71842" dir="2700000" algn="ctr" rotWithShape="0">
                    <a:srgbClr val="FCCE5A"/>
                  </a:outerShdw>
                </a:effectLst>
                <a:latin typeface="Segoe UI" panose="020B0502040204020203" pitchFamily="34" charset="0"/>
              </a:rPr>
              <a:t>Wife</a:t>
            </a:r>
          </a:p>
        </p:txBody>
      </p:sp>
      <p:sp>
        <p:nvSpPr>
          <p:cNvPr id="17417" name="WordArt 9"/>
          <p:cNvSpPr>
            <a:spLocks noChangeArrowheads="1" noChangeShapeType="1" noTextEdit="1"/>
          </p:cNvSpPr>
          <p:nvPr/>
        </p:nvSpPr>
        <p:spPr bwMode="auto">
          <a:xfrm>
            <a:off x="5791200" y="4038600"/>
            <a:ext cx="3886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71842" dir="2700000" algn="ctr" rotWithShape="0">
                    <a:srgbClr val="FCCE5A"/>
                  </a:outerShdw>
                </a:effectLst>
                <a:latin typeface="Segoe UI" panose="020B0502040204020203" pitchFamily="34" charset="0"/>
              </a:rPr>
              <a:t>Christ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71842" dir="2700000" algn="ctr" rotWithShape="0">
                    <a:srgbClr val="FCCE5A"/>
                  </a:outerShdw>
                </a:effectLst>
                <a:latin typeface="Segoe UI" panose="020B0502040204020203" pitchFamily="34" charset="0"/>
              </a:rPr>
              <a:t>Church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7239000" y="1295400"/>
            <a:ext cx="9906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7239000" y="3276600"/>
            <a:ext cx="990600" cy="838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4343400" y="5638800"/>
            <a:ext cx="7010400" cy="8925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“This is a great mystery, but I speak concerning Christ and the church.”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4295E3-7181-4C70-A6D1-567BF72773CD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/>
      <p:bldP spid="17417" grpId="0" animBg="1"/>
      <p:bldP spid="17418" grpId="0" animBg="1"/>
      <p:bldP spid="17419" grpId="0" animBg="1"/>
      <p:bldP spid="17420" grpId="0"/>
    </p:bldLst>
  </p:timing>
</p:sld>
</file>

<file path=ppt/theme/theme1.xml><?xml version="1.0" encoding="utf-8"?>
<a:theme xmlns:a="http://schemas.openxmlformats.org/drawingml/2006/main" name="Black Rag">
  <a:themeElements>
    <a:clrScheme name="Black Rag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Black Ra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ck Rag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Rag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Rag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Rag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Rag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Rag</Template>
  <TotalTime>788</TotalTime>
  <Words>445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Segoe UI</vt:lpstr>
      <vt:lpstr>Segoe UI Semibold</vt:lpstr>
      <vt:lpstr>Black Rag</vt:lpstr>
      <vt:lpstr>The Bride of Christ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Bride of Christ</dc:title>
  <dc:creator>Richard Thetford</dc:creator>
  <cp:lastModifiedBy>Richard Thetford</cp:lastModifiedBy>
  <cp:revision>34</cp:revision>
  <dcterms:created xsi:type="dcterms:W3CDTF">2004-11-17T02:11:47Z</dcterms:created>
  <dcterms:modified xsi:type="dcterms:W3CDTF">2024-10-07T03:41:48Z</dcterms:modified>
</cp:coreProperties>
</file>